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33"/>
  </p:notesMasterIdLst>
  <p:handoutMasterIdLst>
    <p:handoutMasterId r:id="rId34"/>
  </p:handoutMasterIdLst>
  <p:sldIdLst>
    <p:sldId id="563" r:id="rId5"/>
    <p:sldId id="2147483340" r:id="rId6"/>
    <p:sldId id="2147483363" r:id="rId7"/>
    <p:sldId id="2147483353" r:id="rId8"/>
    <p:sldId id="2147483365" r:id="rId9"/>
    <p:sldId id="2147483356" r:id="rId10"/>
    <p:sldId id="2147483343" r:id="rId11"/>
    <p:sldId id="266" r:id="rId12"/>
    <p:sldId id="2147483312" r:id="rId13"/>
    <p:sldId id="416" r:id="rId14"/>
    <p:sldId id="2147483339" r:id="rId15"/>
    <p:sldId id="2147482988" r:id="rId16"/>
    <p:sldId id="2147483303" r:id="rId17"/>
    <p:sldId id="263" r:id="rId18"/>
    <p:sldId id="2147483366" r:id="rId19"/>
    <p:sldId id="2147483390" r:id="rId20"/>
    <p:sldId id="2147483393" r:id="rId21"/>
    <p:sldId id="2147483357" r:id="rId22"/>
    <p:sldId id="2147483354" r:id="rId23"/>
    <p:sldId id="280" r:id="rId24"/>
    <p:sldId id="2147483342" r:id="rId25"/>
    <p:sldId id="2147469206" r:id="rId26"/>
    <p:sldId id="2147469231" r:id="rId27"/>
    <p:sldId id="2147483364" r:id="rId28"/>
    <p:sldId id="2147482759" r:id="rId29"/>
    <p:sldId id="272" r:id="rId30"/>
    <p:sldId id="419" r:id="rId31"/>
    <p:sldId id="400" r:id="rId32"/>
  </p:sldIdLst>
  <p:sldSz cx="9144000" cy="5143500" type="screen16x9"/>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00" userDrawn="1">
          <p15:clr>
            <a:srgbClr val="A4A3A4"/>
          </p15:clr>
        </p15:guide>
        <p15:guide id="5" orient="horz" pos="3240" userDrawn="1">
          <p15:clr>
            <a:srgbClr val="A4A3A4"/>
          </p15:clr>
        </p15:guide>
        <p15:guide id="6" pos="168" userDrawn="1">
          <p15:clr>
            <a:srgbClr val="A4A3A4"/>
          </p15:clr>
        </p15:guide>
        <p15:guide id="7" orient="horz" pos="44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pos="173">
          <p15:clr>
            <a:srgbClr val="A4A3A4"/>
          </p15:clr>
        </p15:guide>
        <p15:guide id="4" pos="414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E74815-1520-3343-F86A-1BEDF5DA1E27}" name="Wie San Lau" initials="WSL" userId="S::wiesan.lau@hitachivantara.com::43b9e136-462d-4349-875b-a4be6673e758" providerId="AD"/>
  <p188:author id="{5371DF22-357D-7FE4-2C80-518917555E55}" name="Rob Williams" initials="" userId="S::rob.williams@hitachivantara.com::59a87a9f-d77d-4253-937c-7482de2749e6" providerId="AD"/>
  <p188:author id="{B0A83272-F509-386C-A14B-32081B5DAC9C}" name="Gregg Strydom" initials="GS" userId="S::gregg.strydom@hitachivantara.com::3b39168c-266d-4e7e-86ce-54c03d91fb5f" providerId="AD"/>
  <p188:author id="{E99B68B0-818D-862E-EB44-AC71FBE41E94}" name="Tanya Loughlin" initials="TL" userId="S::tanya.loughlin@hitachivantara.com::17474fab-1d6c-4564-81ea-26494356fd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Watson" initials="KW" lastIdx="1" clrIdx="0"/>
  <p:cmAuthor id="2" name="Kathleen Watson" initials="KW [2]" lastIdx="1" clrIdx="1"/>
  <p:cmAuthor id="3" name="Kathleen Watson" initials="KW [3]" lastIdx="1" clrIdx="2"/>
  <p:cmAuthor id="4" name="Kathleen Watson" initials="KW [4]" lastIdx="1" clrIdx="3"/>
  <p:cmAuthor id="5" name="Kathleen Watson" initials="KW [5]" lastIdx="1" clrIdx="4"/>
  <p:cmAuthor id="6" name="Kathleen Watson" initials="KW [6]" lastIdx="1" clrIdx="5"/>
  <p:cmAuthor id="7" name="Kathleen Watson" initials="KW [7]" lastIdx="1" clrIdx="6"/>
  <p:cmAuthor id="8" name="Kathleen Watson" initials="KW [8]" lastIdx="1" clrIdx="7"/>
  <p:cmAuthor id="9" name="Kathleen Watson" initials="KW [9]" lastIdx="1" clrIdx="8"/>
  <p:cmAuthor id="10" name="Kathleen Watson" initials="KW [10]" lastIdx="1" clrIdx="9"/>
  <p:cmAuthor id="11" name="Kathleen Watson" initials="KW [11]" lastIdx="1" clrIdx="10"/>
  <p:cmAuthor id="12" name="Kathleen Watson" initials="KW [12]" lastIdx="1" clrIdx="11"/>
  <p:cmAuthor id="13" name="Jeff San Miguel" initials="JSM" lastIdx="1" clrIdx="12"/>
  <p:cmAuthor id="14" name="Jeff San Miguel" initials="JSM [2]" lastIdx="1" clrIdx="13"/>
  <p:cmAuthor id="15" name="Jeff San Miguel" initials="JSM [3]" lastIdx="1" clrIdx="14"/>
  <p:cmAuthor id="16" name="Jeff San Miguel" initials="JSM [4]" lastIdx="1" clrIdx="15"/>
  <p:cmAuthor id="17" name="Jeff San Miguel" initials="JSM [5]" lastIdx="1" clrIdx="16"/>
  <p:cmAuthor id="18" name="Jeff San Miguel" initials="JSM [6]" lastIdx="1" clrIdx="17"/>
  <p:cmAuthor id="19" name="Jeff San Miguel" initials="JSM [7]" lastIdx="1" clrIdx="18"/>
  <p:cmAuthor id="20" name="Jeff San Miguel" initials="JSM [8]" lastIdx="1" clrIdx="19"/>
  <p:cmAuthor id="21" name="Jeff San Miguel" initials="JSM [9]"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6CB"/>
    <a:srgbClr val="39B4B6"/>
    <a:srgbClr val="F1F1F1"/>
    <a:srgbClr val="FFFFFF"/>
    <a:srgbClr val="83C3ED"/>
    <a:srgbClr val="F10000"/>
    <a:srgbClr val="93419A"/>
    <a:srgbClr val="F6C100"/>
    <a:srgbClr val="4571B6"/>
    <a:srgbClr val="CC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28" autoAdjust="0"/>
  </p:normalViewPr>
  <p:slideViewPr>
    <p:cSldViewPr snapToGrid="0">
      <p:cViewPr varScale="1">
        <p:scale>
          <a:sx n="39" d="100"/>
          <a:sy n="39" d="100"/>
        </p:scale>
        <p:origin x="1988" y="20"/>
      </p:cViewPr>
      <p:guideLst>
        <p:guide orient="horz" pos="300"/>
        <p:guide orient="horz" pos="3240"/>
        <p:guide pos="168"/>
        <p:guide orient="horz" pos="444"/>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 pos="173"/>
        <p:guide pos="414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ee Terry" userId="65e0c597-b121-45fa-9dba-88c546b413be" providerId="ADAL" clId="{D3125760-1DCE-4EE2-B080-74241692DE2C}"/>
    <pc:docChg chg="modSld">
      <pc:chgData name="Emmee Terry" userId="65e0c597-b121-45fa-9dba-88c546b413be" providerId="ADAL" clId="{D3125760-1DCE-4EE2-B080-74241692DE2C}" dt="2024-11-20T14:31:51.557" v="14" actId="20577"/>
      <pc:docMkLst>
        <pc:docMk/>
      </pc:docMkLst>
      <pc:sldChg chg="addSp modSp mod">
        <pc:chgData name="Emmee Terry" userId="65e0c597-b121-45fa-9dba-88c546b413be" providerId="ADAL" clId="{D3125760-1DCE-4EE2-B080-74241692DE2C}" dt="2024-11-20T14:31:51.557" v="14" actId="20577"/>
        <pc:sldMkLst>
          <pc:docMk/>
          <pc:sldMk cId="1399074696" sldId="563"/>
        </pc:sldMkLst>
        <pc:spChg chg="mod">
          <ac:chgData name="Emmee Terry" userId="65e0c597-b121-45fa-9dba-88c546b413be" providerId="ADAL" clId="{D3125760-1DCE-4EE2-B080-74241692DE2C}" dt="2024-11-20T14:31:51.557" v="14" actId="20577"/>
          <ac:spMkLst>
            <pc:docMk/>
            <pc:sldMk cId="1399074696" sldId="563"/>
            <ac:spMk id="2" creationId="{2B5A505D-24E7-60DC-B905-08A981140B5C}"/>
          </ac:spMkLst>
        </pc:spChg>
        <pc:spChg chg="add mod">
          <ac:chgData name="Emmee Terry" userId="65e0c597-b121-45fa-9dba-88c546b413be" providerId="ADAL" clId="{D3125760-1DCE-4EE2-B080-74241692DE2C}" dt="2024-11-20T14:31:42.045" v="7" actId="1076"/>
          <ac:spMkLst>
            <pc:docMk/>
            <pc:sldMk cId="1399074696" sldId="563"/>
            <ac:spMk id="6" creationId="{F1117E87-960E-A1A8-2665-59F18B1A7CEC}"/>
          </ac:spMkLst>
        </pc:spChg>
      </pc:sldChg>
    </pc:docChg>
  </pc:docChgLst>
  <pc:docChgLst>
    <pc:chgData name="Jeff Lundberg" userId="d3633306-a09e-4dca-971e-f47c6c706c33" providerId="ADAL" clId="{7F0B7EA4-B0A3-400E-AE6B-DE64F3F95AAC}"/>
    <pc:docChg chg="undo custSel addSld delSld modSld delMainMaster">
      <pc:chgData name="Jeff Lundberg" userId="d3633306-a09e-4dca-971e-f47c6c706c33" providerId="ADAL" clId="{7F0B7EA4-B0A3-400E-AE6B-DE64F3F95AAC}" dt="2024-10-11T20:37:55.854" v="218" actId="478"/>
      <pc:docMkLst>
        <pc:docMk/>
      </pc:docMkLst>
      <pc:sldChg chg="modTransition">
        <pc:chgData name="Jeff Lundberg" userId="d3633306-a09e-4dca-971e-f47c6c706c33" providerId="ADAL" clId="{7F0B7EA4-B0A3-400E-AE6B-DE64F3F95AAC}" dt="2024-10-11T20:37:49.267" v="217"/>
        <pc:sldMkLst>
          <pc:docMk/>
          <pc:sldMk cId="771800211" sldId="263"/>
        </pc:sldMkLst>
      </pc:sldChg>
      <pc:sldChg chg="modTransition">
        <pc:chgData name="Jeff Lundberg" userId="d3633306-a09e-4dca-971e-f47c6c706c33" providerId="ADAL" clId="{7F0B7EA4-B0A3-400E-AE6B-DE64F3F95AAC}" dt="2024-10-11T20:37:49.267" v="217"/>
        <pc:sldMkLst>
          <pc:docMk/>
          <pc:sldMk cId="1274537103" sldId="266"/>
        </pc:sldMkLst>
      </pc:sldChg>
      <pc:sldChg chg="modTransition">
        <pc:chgData name="Jeff Lundberg" userId="d3633306-a09e-4dca-971e-f47c6c706c33" providerId="ADAL" clId="{7F0B7EA4-B0A3-400E-AE6B-DE64F3F95AAC}" dt="2024-10-11T20:37:49.267" v="217"/>
        <pc:sldMkLst>
          <pc:docMk/>
          <pc:sldMk cId="2644738818" sldId="272"/>
        </pc:sldMkLst>
      </pc:sldChg>
      <pc:sldChg chg="modTransition">
        <pc:chgData name="Jeff Lundberg" userId="d3633306-a09e-4dca-971e-f47c6c706c33" providerId="ADAL" clId="{7F0B7EA4-B0A3-400E-AE6B-DE64F3F95AAC}" dt="2024-10-11T20:37:49.267" v="217"/>
        <pc:sldMkLst>
          <pc:docMk/>
          <pc:sldMk cId="1865301339" sldId="280"/>
        </pc:sldMkLst>
      </pc:sldChg>
      <pc:sldChg chg="del">
        <pc:chgData name="Jeff Lundberg" userId="d3633306-a09e-4dca-971e-f47c6c706c33" providerId="ADAL" clId="{7F0B7EA4-B0A3-400E-AE6B-DE64F3F95AAC}" dt="2024-10-03T18:35:26.165" v="0" actId="47"/>
        <pc:sldMkLst>
          <pc:docMk/>
          <pc:sldMk cId="2257744771" sldId="283"/>
        </pc:sldMkLst>
      </pc:sldChg>
      <pc:sldChg chg="del">
        <pc:chgData name="Jeff Lundberg" userId="d3633306-a09e-4dca-971e-f47c6c706c33" providerId="ADAL" clId="{7F0B7EA4-B0A3-400E-AE6B-DE64F3F95AAC}" dt="2024-10-03T18:35:26.165" v="0" actId="47"/>
        <pc:sldMkLst>
          <pc:docMk/>
          <pc:sldMk cId="333310703" sldId="298"/>
        </pc:sldMkLst>
      </pc:sldChg>
      <pc:sldChg chg="modTransition">
        <pc:chgData name="Jeff Lundberg" userId="d3633306-a09e-4dca-971e-f47c6c706c33" providerId="ADAL" clId="{7F0B7EA4-B0A3-400E-AE6B-DE64F3F95AAC}" dt="2024-10-11T20:37:49.267" v="217"/>
        <pc:sldMkLst>
          <pc:docMk/>
          <pc:sldMk cId="1351817108" sldId="400"/>
        </pc:sldMkLst>
      </pc:sldChg>
      <pc:sldChg chg="modTransition">
        <pc:chgData name="Jeff Lundberg" userId="d3633306-a09e-4dca-971e-f47c6c706c33" providerId="ADAL" clId="{7F0B7EA4-B0A3-400E-AE6B-DE64F3F95AAC}" dt="2024-10-11T20:37:49.267" v="217"/>
        <pc:sldMkLst>
          <pc:docMk/>
          <pc:sldMk cId="272062523" sldId="416"/>
        </pc:sldMkLst>
      </pc:sldChg>
      <pc:sldChg chg="modTransition">
        <pc:chgData name="Jeff Lundberg" userId="d3633306-a09e-4dca-971e-f47c6c706c33" providerId="ADAL" clId="{7F0B7EA4-B0A3-400E-AE6B-DE64F3F95AAC}" dt="2024-10-11T20:37:49.267" v="217"/>
        <pc:sldMkLst>
          <pc:docMk/>
          <pc:sldMk cId="510335766" sldId="419"/>
        </pc:sldMkLst>
      </pc:sldChg>
      <pc:sldChg chg="addSp delSp modSp mod modTransition modAnim">
        <pc:chgData name="Jeff Lundberg" userId="d3633306-a09e-4dca-971e-f47c6c706c33" providerId="ADAL" clId="{7F0B7EA4-B0A3-400E-AE6B-DE64F3F95AAC}" dt="2024-10-11T20:37:55.854" v="218" actId="478"/>
        <pc:sldMkLst>
          <pc:docMk/>
          <pc:sldMk cId="1399074696" sldId="563"/>
        </pc:sldMkLst>
      </pc:sldChg>
      <pc:sldChg chg="modTransition">
        <pc:chgData name="Jeff Lundberg" userId="d3633306-a09e-4dca-971e-f47c6c706c33" providerId="ADAL" clId="{7F0B7EA4-B0A3-400E-AE6B-DE64F3F95AAC}" dt="2024-10-11T20:37:49.267" v="217"/>
        <pc:sldMkLst>
          <pc:docMk/>
          <pc:sldMk cId="1026471029" sldId="2147469206"/>
        </pc:sldMkLst>
      </pc:sldChg>
      <pc:sldChg chg="modTransition">
        <pc:chgData name="Jeff Lundberg" userId="d3633306-a09e-4dca-971e-f47c6c706c33" providerId="ADAL" clId="{7F0B7EA4-B0A3-400E-AE6B-DE64F3F95AAC}" dt="2024-10-11T20:37:49.267" v="217"/>
        <pc:sldMkLst>
          <pc:docMk/>
          <pc:sldMk cId="2036258445" sldId="2147469231"/>
        </pc:sldMkLst>
      </pc:sldChg>
      <pc:sldChg chg="modTransition">
        <pc:chgData name="Jeff Lundberg" userId="d3633306-a09e-4dca-971e-f47c6c706c33" providerId="ADAL" clId="{7F0B7EA4-B0A3-400E-AE6B-DE64F3F95AAC}" dt="2024-10-11T20:37:49.267" v="217"/>
        <pc:sldMkLst>
          <pc:docMk/>
          <pc:sldMk cId="3708327911" sldId="2147482759"/>
        </pc:sldMkLst>
      </pc:sldChg>
      <pc:sldChg chg="modTransition">
        <pc:chgData name="Jeff Lundberg" userId="d3633306-a09e-4dca-971e-f47c6c706c33" providerId="ADAL" clId="{7F0B7EA4-B0A3-400E-AE6B-DE64F3F95AAC}" dt="2024-10-11T20:37:49.267" v="217"/>
        <pc:sldMkLst>
          <pc:docMk/>
          <pc:sldMk cId="1141699893" sldId="2147482988"/>
        </pc:sldMkLst>
      </pc:sldChg>
      <pc:sldChg chg="modSp mod modTransition">
        <pc:chgData name="Jeff Lundberg" userId="d3633306-a09e-4dca-971e-f47c6c706c33" providerId="ADAL" clId="{7F0B7EA4-B0A3-400E-AE6B-DE64F3F95AAC}" dt="2024-10-11T20:37:49.267" v="217"/>
        <pc:sldMkLst>
          <pc:docMk/>
          <pc:sldMk cId="2740481749" sldId="2147483303"/>
        </pc:sldMkLst>
        <pc:spChg chg="mod">
          <ac:chgData name="Jeff Lundberg" userId="d3633306-a09e-4dca-971e-f47c6c706c33" providerId="ADAL" clId="{7F0B7EA4-B0A3-400E-AE6B-DE64F3F95AAC}" dt="2024-10-03T18:48:09.098" v="215" actId="20577"/>
          <ac:spMkLst>
            <pc:docMk/>
            <pc:sldMk cId="2740481749" sldId="2147483303"/>
            <ac:spMk id="39" creationId="{2A760C6E-54A9-949F-58C3-61C430C6C1CC}"/>
          </ac:spMkLst>
        </pc:spChg>
        <pc:spChg chg="mod">
          <ac:chgData name="Jeff Lundberg" userId="d3633306-a09e-4dca-971e-f47c6c706c33" providerId="ADAL" clId="{7F0B7EA4-B0A3-400E-AE6B-DE64F3F95AAC}" dt="2024-10-03T18:47:55.638" v="214" actId="1035"/>
          <ac:spMkLst>
            <pc:docMk/>
            <pc:sldMk cId="2740481749" sldId="2147483303"/>
            <ac:spMk id="40" creationId="{0E6CF8DB-D1C9-E1CF-EC1F-5FCF118E9432}"/>
          </ac:spMkLst>
        </pc:spChg>
      </pc:sldChg>
      <pc:sldChg chg="modTransition">
        <pc:chgData name="Jeff Lundberg" userId="d3633306-a09e-4dca-971e-f47c6c706c33" providerId="ADAL" clId="{7F0B7EA4-B0A3-400E-AE6B-DE64F3F95AAC}" dt="2024-10-11T20:37:49.267" v="217"/>
        <pc:sldMkLst>
          <pc:docMk/>
          <pc:sldMk cId="3180806659" sldId="2147483312"/>
        </pc:sldMkLst>
      </pc:sldChg>
      <pc:sldChg chg="modTransition">
        <pc:chgData name="Jeff Lundberg" userId="d3633306-a09e-4dca-971e-f47c6c706c33" providerId="ADAL" clId="{7F0B7EA4-B0A3-400E-AE6B-DE64F3F95AAC}" dt="2024-10-11T20:37:49.267" v="217"/>
        <pc:sldMkLst>
          <pc:docMk/>
          <pc:sldMk cId="2177451138" sldId="2147483339"/>
        </pc:sldMkLst>
      </pc:sldChg>
      <pc:sldChg chg="modTransition">
        <pc:chgData name="Jeff Lundberg" userId="d3633306-a09e-4dca-971e-f47c6c706c33" providerId="ADAL" clId="{7F0B7EA4-B0A3-400E-AE6B-DE64F3F95AAC}" dt="2024-10-11T20:37:49.267" v="217"/>
        <pc:sldMkLst>
          <pc:docMk/>
          <pc:sldMk cId="1866092093" sldId="2147483340"/>
        </pc:sldMkLst>
      </pc:sldChg>
      <pc:sldChg chg="modTransition">
        <pc:chgData name="Jeff Lundberg" userId="d3633306-a09e-4dca-971e-f47c6c706c33" providerId="ADAL" clId="{7F0B7EA4-B0A3-400E-AE6B-DE64F3F95AAC}" dt="2024-10-11T20:37:49.267" v="217"/>
        <pc:sldMkLst>
          <pc:docMk/>
          <pc:sldMk cId="3561296254" sldId="2147483342"/>
        </pc:sldMkLst>
      </pc:sldChg>
      <pc:sldChg chg="modTransition">
        <pc:chgData name="Jeff Lundberg" userId="d3633306-a09e-4dca-971e-f47c6c706c33" providerId="ADAL" clId="{7F0B7EA4-B0A3-400E-AE6B-DE64F3F95AAC}" dt="2024-10-11T20:37:49.267" v="217"/>
        <pc:sldMkLst>
          <pc:docMk/>
          <pc:sldMk cId="3993883841" sldId="2147483343"/>
        </pc:sldMkLst>
      </pc:sldChg>
      <pc:sldChg chg="modTransition">
        <pc:chgData name="Jeff Lundberg" userId="d3633306-a09e-4dca-971e-f47c6c706c33" providerId="ADAL" clId="{7F0B7EA4-B0A3-400E-AE6B-DE64F3F95AAC}" dt="2024-10-11T20:37:49.267" v="217"/>
        <pc:sldMkLst>
          <pc:docMk/>
          <pc:sldMk cId="922334832" sldId="2147483353"/>
        </pc:sldMkLst>
      </pc:sldChg>
      <pc:sldChg chg="modTransition">
        <pc:chgData name="Jeff Lundberg" userId="d3633306-a09e-4dca-971e-f47c6c706c33" providerId="ADAL" clId="{7F0B7EA4-B0A3-400E-AE6B-DE64F3F95AAC}" dt="2024-10-11T20:37:49.267" v="217"/>
        <pc:sldMkLst>
          <pc:docMk/>
          <pc:sldMk cId="208770928" sldId="2147483354"/>
        </pc:sldMkLst>
      </pc:sldChg>
      <pc:sldChg chg="modTransition">
        <pc:chgData name="Jeff Lundberg" userId="d3633306-a09e-4dca-971e-f47c6c706c33" providerId="ADAL" clId="{7F0B7EA4-B0A3-400E-AE6B-DE64F3F95AAC}" dt="2024-10-11T20:37:49.267" v="217"/>
        <pc:sldMkLst>
          <pc:docMk/>
          <pc:sldMk cId="1668507677" sldId="2147483356"/>
        </pc:sldMkLst>
      </pc:sldChg>
      <pc:sldChg chg="modTransition">
        <pc:chgData name="Jeff Lundberg" userId="d3633306-a09e-4dca-971e-f47c6c706c33" providerId="ADAL" clId="{7F0B7EA4-B0A3-400E-AE6B-DE64F3F95AAC}" dt="2024-10-11T20:37:49.267" v="217"/>
        <pc:sldMkLst>
          <pc:docMk/>
          <pc:sldMk cId="1690672260" sldId="2147483357"/>
        </pc:sldMkLst>
      </pc:sldChg>
      <pc:sldChg chg="modTransition">
        <pc:chgData name="Jeff Lundberg" userId="d3633306-a09e-4dca-971e-f47c6c706c33" providerId="ADAL" clId="{7F0B7EA4-B0A3-400E-AE6B-DE64F3F95AAC}" dt="2024-10-11T20:37:49.267" v="217"/>
        <pc:sldMkLst>
          <pc:docMk/>
          <pc:sldMk cId="2274649463" sldId="2147483363"/>
        </pc:sldMkLst>
      </pc:sldChg>
      <pc:sldChg chg="modTransition">
        <pc:chgData name="Jeff Lundberg" userId="d3633306-a09e-4dca-971e-f47c6c706c33" providerId="ADAL" clId="{7F0B7EA4-B0A3-400E-AE6B-DE64F3F95AAC}" dt="2024-10-11T20:37:49.267" v="217"/>
        <pc:sldMkLst>
          <pc:docMk/>
          <pc:sldMk cId="1786805570" sldId="2147483364"/>
        </pc:sldMkLst>
      </pc:sldChg>
      <pc:sldChg chg="modTransition">
        <pc:chgData name="Jeff Lundberg" userId="d3633306-a09e-4dca-971e-f47c6c706c33" providerId="ADAL" clId="{7F0B7EA4-B0A3-400E-AE6B-DE64F3F95AAC}" dt="2024-10-11T20:37:49.267" v="217"/>
        <pc:sldMkLst>
          <pc:docMk/>
          <pc:sldMk cId="2506454971" sldId="2147483365"/>
        </pc:sldMkLst>
      </pc:sldChg>
      <pc:sldChg chg="modSp add del modTransition">
        <pc:chgData name="Jeff Lundberg" userId="d3633306-a09e-4dca-971e-f47c6c706c33" providerId="ADAL" clId="{7F0B7EA4-B0A3-400E-AE6B-DE64F3F95AAC}" dt="2024-10-11T20:37:49.267" v="217"/>
        <pc:sldMkLst>
          <pc:docMk/>
          <pc:sldMk cId="227476367" sldId="2147483366"/>
        </pc:sldMkLst>
        <pc:picChg chg="mod">
          <ac:chgData name="Jeff Lundberg" userId="d3633306-a09e-4dca-971e-f47c6c706c33" providerId="ADAL" clId="{7F0B7EA4-B0A3-400E-AE6B-DE64F3F95AAC}" dt="2024-10-03T18:36:29.198" v="5"/>
          <ac:picMkLst>
            <pc:docMk/>
            <pc:sldMk cId="227476367" sldId="2147483366"/>
            <ac:picMk id="4" creationId="{691970B9-E8E7-84C0-5F8C-6F958D83928F}"/>
          </ac:picMkLst>
        </pc:picChg>
      </pc:sldChg>
      <pc:sldChg chg="del">
        <pc:chgData name="Jeff Lundberg" userId="d3633306-a09e-4dca-971e-f47c6c706c33" providerId="ADAL" clId="{7F0B7EA4-B0A3-400E-AE6B-DE64F3F95AAC}" dt="2024-10-03T18:35:26.165" v="0" actId="47"/>
        <pc:sldMkLst>
          <pc:docMk/>
          <pc:sldMk cId="2749657534" sldId="2147483367"/>
        </pc:sldMkLst>
      </pc:sldChg>
      <pc:sldChg chg="del">
        <pc:chgData name="Jeff Lundberg" userId="d3633306-a09e-4dca-971e-f47c6c706c33" providerId="ADAL" clId="{7F0B7EA4-B0A3-400E-AE6B-DE64F3F95AAC}" dt="2024-10-03T18:35:26.165" v="0" actId="47"/>
        <pc:sldMkLst>
          <pc:docMk/>
          <pc:sldMk cId="3912150273" sldId="2147483368"/>
        </pc:sldMkLst>
      </pc:sldChg>
      <pc:sldChg chg="addSp modSp add mod modTransition">
        <pc:chgData name="Jeff Lundberg" userId="d3633306-a09e-4dca-971e-f47c6c706c33" providerId="ADAL" clId="{7F0B7EA4-B0A3-400E-AE6B-DE64F3F95AAC}" dt="2024-10-11T20:37:49.267" v="217"/>
        <pc:sldMkLst>
          <pc:docMk/>
          <pc:sldMk cId="2749657534" sldId="2147483390"/>
        </pc:sldMkLst>
        <pc:spChg chg="mod">
          <ac:chgData name="Jeff Lundberg" userId="d3633306-a09e-4dca-971e-f47c6c706c33" providerId="ADAL" clId="{7F0B7EA4-B0A3-400E-AE6B-DE64F3F95AAC}" dt="2024-10-03T18:37:18.884" v="14" actId="1076"/>
          <ac:spMkLst>
            <pc:docMk/>
            <pc:sldMk cId="2749657534" sldId="2147483390"/>
            <ac:spMk id="3" creationId="{5DBF2CCA-2CF6-021F-40FC-6AB18B44DA97}"/>
          </ac:spMkLst>
        </pc:spChg>
        <pc:spChg chg="add mod">
          <ac:chgData name="Jeff Lundberg" userId="d3633306-a09e-4dca-971e-f47c6c706c33" providerId="ADAL" clId="{7F0B7EA4-B0A3-400E-AE6B-DE64F3F95AAC}" dt="2024-10-03T18:38:49.045" v="117" actId="12788"/>
          <ac:spMkLst>
            <pc:docMk/>
            <pc:sldMk cId="2749657534" sldId="2147483390"/>
            <ac:spMk id="4" creationId="{2D51C5DB-8BD5-11C5-3E77-3A8E4584848A}"/>
          </ac:spMkLst>
        </pc:spChg>
        <pc:spChg chg="add mod">
          <ac:chgData name="Jeff Lundberg" userId="d3633306-a09e-4dca-971e-f47c6c706c33" providerId="ADAL" clId="{7F0B7EA4-B0A3-400E-AE6B-DE64F3F95AAC}" dt="2024-10-03T18:38:49.045" v="117" actId="12788"/>
          <ac:spMkLst>
            <pc:docMk/>
            <pc:sldMk cId="2749657534" sldId="2147483390"/>
            <ac:spMk id="5" creationId="{7642A448-7A52-59F1-7495-DCAFB67A5E62}"/>
          </ac:spMkLst>
        </pc:spChg>
        <pc:picChg chg="add mod modCrop">
          <ac:chgData name="Jeff Lundberg" userId="d3633306-a09e-4dca-971e-f47c6c706c33" providerId="ADAL" clId="{7F0B7EA4-B0A3-400E-AE6B-DE64F3F95AAC}" dt="2024-10-03T18:38:59.762" v="119"/>
          <ac:picMkLst>
            <pc:docMk/>
            <pc:sldMk cId="2749657534" sldId="2147483390"/>
            <ac:picMk id="2" creationId="{C8417112-D682-54FD-C557-2A73854C6955}"/>
          </ac:picMkLst>
        </pc:picChg>
        <pc:picChg chg="mod modCrop">
          <ac:chgData name="Jeff Lundberg" userId="d3633306-a09e-4dca-971e-f47c6c706c33" providerId="ADAL" clId="{7F0B7EA4-B0A3-400E-AE6B-DE64F3F95AAC}" dt="2024-10-03T18:38:15.927" v="69" actId="1038"/>
          <ac:picMkLst>
            <pc:docMk/>
            <pc:sldMk cId="2749657534" sldId="2147483390"/>
            <ac:picMk id="7" creationId="{0022314B-4FC5-0608-D285-58C04E5F88DC}"/>
          </ac:picMkLst>
        </pc:picChg>
      </pc:sldChg>
      <pc:sldChg chg="modSp add mod modTransition">
        <pc:chgData name="Jeff Lundberg" userId="d3633306-a09e-4dca-971e-f47c6c706c33" providerId="ADAL" clId="{7F0B7EA4-B0A3-400E-AE6B-DE64F3F95AAC}" dt="2024-10-11T20:37:49.267" v="217"/>
        <pc:sldMkLst>
          <pc:docMk/>
          <pc:sldMk cId="1733253188" sldId="2147483393"/>
        </pc:sldMkLst>
        <pc:spChg chg="mod">
          <ac:chgData name="Jeff Lundberg" userId="d3633306-a09e-4dca-971e-f47c6c706c33" providerId="ADAL" clId="{7F0B7EA4-B0A3-400E-AE6B-DE64F3F95AAC}" dt="2024-10-03T18:39:13.109" v="120" actId="207"/>
          <ac:spMkLst>
            <pc:docMk/>
            <pc:sldMk cId="1733253188" sldId="2147483393"/>
            <ac:spMk id="86" creationId="{920C9870-7664-480F-401E-B57115225160}"/>
          </ac:spMkLst>
        </pc:spChg>
        <pc:spChg chg="mod">
          <ac:chgData name="Jeff Lundberg" userId="d3633306-a09e-4dca-971e-f47c6c706c33" providerId="ADAL" clId="{7F0B7EA4-B0A3-400E-AE6B-DE64F3F95AAC}" dt="2024-10-03T18:39:13.109" v="120" actId="207"/>
          <ac:spMkLst>
            <pc:docMk/>
            <pc:sldMk cId="1733253188" sldId="2147483393"/>
            <ac:spMk id="87" creationId="{C35F4DDA-B531-02AE-9EFE-24EA57F05452}"/>
          </ac:spMkLst>
        </pc:spChg>
      </pc:sldChg>
      <pc:sldMasterChg chg="del delSldLayout">
        <pc:chgData name="Jeff Lundberg" userId="d3633306-a09e-4dca-971e-f47c6c706c33" providerId="ADAL" clId="{7F0B7EA4-B0A3-400E-AE6B-DE64F3F95AAC}" dt="2024-10-03T18:35:26.165" v="0" actId="47"/>
        <pc:sldMasterMkLst>
          <pc:docMk/>
          <pc:sldMasterMk cId="411580309" sldId="2147483982"/>
        </pc:sldMasterMkLst>
        <pc:sldLayoutChg chg="del">
          <pc:chgData name="Jeff Lundberg" userId="d3633306-a09e-4dca-971e-f47c6c706c33" providerId="ADAL" clId="{7F0B7EA4-B0A3-400E-AE6B-DE64F3F95AAC}" dt="2024-10-03T18:35:26.165" v="0" actId="47"/>
          <pc:sldLayoutMkLst>
            <pc:docMk/>
            <pc:sldMasterMk cId="411580309" sldId="2147483982"/>
            <pc:sldLayoutMk cId="1918443943" sldId="2147483983"/>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154447705" sldId="2147483984"/>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825671326" sldId="2147483985"/>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450603345" sldId="2147483986"/>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753505911" sldId="2147483987"/>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474225760" sldId="2147483988"/>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938819395" sldId="2147483989"/>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092759325" sldId="2147483990"/>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402322216" sldId="2147483991"/>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4002437816" sldId="2147483992"/>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765473099" sldId="2147483993"/>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984338852" sldId="2147483994"/>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928655885" sldId="2147483995"/>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854007438" sldId="2147483996"/>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825706229" sldId="2147483997"/>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755360408" sldId="2147483998"/>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1404777684" sldId="2147483999"/>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040042020" sldId="2147484000"/>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974238889" sldId="2147484001"/>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898224564" sldId="2147484002"/>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522382953" sldId="2147484003"/>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560535119" sldId="2147484004"/>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571615258" sldId="2147484005"/>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1621701476" sldId="2147484006"/>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4126787814" sldId="2147484007"/>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899008548" sldId="2147484008"/>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601747940" sldId="2147484009"/>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713543292" sldId="2147484010"/>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1066047023" sldId="2147484011"/>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4008824652" sldId="2147484012"/>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709593330" sldId="2147484013"/>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168954721" sldId="2147484014"/>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1432689713" sldId="2147484015"/>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3636345875" sldId="2147484016"/>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8550328" sldId="2147484017"/>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809672206" sldId="2147484018"/>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1667483329" sldId="2147484019"/>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966213310" sldId="2147484020"/>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375275747" sldId="2147484021"/>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4077686097" sldId="2147484022"/>
          </pc:sldLayoutMkLst>
        </pc:sldLayoutChg>
        <pc:sldLayoutChg chg="del">
          <pc:chgData name="Jeff Lundberg" userId="d3633306-a09e-4dca-971e-f47c6c706c33" providerId="ADAL" clId="{7F0B7EA4-B0A3-400E-AE6B-DE64F3F95AAC}" dt="2024-10-03T18:35:26.165" v="0" actId="47"/>
          <pc:sldLayoutMkLst>
            <pc:docMk/>
            <pc:sldMasterMk cId="411580309" sldId="2147483982"/>
            <pc:sldLayoutMk cId="2765770594" sldId="214748402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8-010D-4E36-9436-2EE0FF8F6C66}"/>
              </c:ext>
            </c:extLst>
          </c:dPt>
          <c:dPt>
            <c:idx val="1"/>
            <c:invertIfNegative val="0"/>
            <c:bubble3D val="0"/>
            <c:spPr>
              <a:solidFill>
                <a:srgbClr val="00B0F0"/>
              </a:solidFill>
              <a:ln>
                <a:noFill/>
              </a:ln>
              <a:effectLst/>
            </c:spPr>
            <c:extLst>
              <c:ext xmlns:c16="http://schemas.microsoft.com/office/drawing/2014/chart" uri="{C3380CC4-5D6E-409C-BE32-E72D297353CC}">
                <c16:uniqueId val="{0000000C-010D-4E36-9436-2EE0FF8F6C66}"/>
              </c:ext>
            </c:extLst>
          </c:dPt>
          <c:dPt>
            <c:idx val="2"/>
            <c:invertIfNegative val="0"/>
            <c:bubble3D val="0"/>
            <c:spPr>
              <a:solidFill>
                <a:srgbClr val="00B0F0"/>
              </a:solidFill>
              <a:ln>
                <a:noFill/>
              </a:ln>
              <a:effectLst/>
            </c:spPr>
            <c:extLst>
              <c:ext xmlns:c16="http://schemas.microsoft.com/office/drawing/2014/chart" uri="{C3380CC4-5D6E-409C-BE32-E72D297353CC}">
                <c16:uniqueId val="{00000009-010D-4E36-9436-2EE0FF8F6C66}"/>
              </c:ext>
            </c:extLst>
          </c:dPt>
          <c:dPt>
            <c:idx val="3"/>
            <c:invertIfNegative val="0"/>
            <c:bubble3D val="0"/>
            <c:spPr>
              <a:solidFill>
                <a:srgbClr val="C00000"/>
              </a:solidFill>
              <a:ln>
                <a:noFill/>
              </a:ln>
              <a:effectLst/>
            </c:spPr>
            <c:extLst>
              <c:ext xmlns:c16="http://schemas.microsoft.com/office/drawing/2014/chart" uri="{C3380CC4-5D6E-409C-BE32-E72D297353CC}">
                <c16:uniqueId val="{0000000B-010D-4E36-9436-2EE0FF8F6C66}"/>
              </c:ext>
            </c:extLst>
          </c:dPt>
          <c:dPt>
            <c:idx val="4"/>
            <c:invertIfNegative val="0"/>
            <c:bubble3D val="0"/>
            <c:spPr>
              <a:solidFill>
                <a:srgbClr val="0070C0"/>
              </a:solidFill>
              <a:ln>
                <a:noFill/>
              </a:ln>
              <a:effectLst/>
            </c:spPr>
            <c:extLst>
              <c:ext xmlns:c16="http://schemas.microsoft.com/office/drawing/2014/chart" uri="{C3380CC4-5D6E-409C-BE32-E72D297353CC}">
                <c16:uniqueId val="{0000000A-010D-4E36-9436-2EE0FF8F6C66}"/>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7-010D-4E36-9436-2EE0FF8F6C66}"/>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6-010D-4E36-9436-2EE0FF8F6C66}"/>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5-010D-4E36-9436-2EE0FF8F6C66}"/>
              </c:ext>
            </c:extLst>
          </c:dPt>
          <c:dPt>
            <c:idx val="8"/>
            <c:invertIfNegative val="0"/>
            <c:bubble3D val="0"/>
            <c:spPr>
              <a:solidFill>
                <a:schemeClr val="accent5"/>
              </a:solidFill>
              <a:ln>
                <a:noFill/>
              </a:ln>
              <a:effectLst/>
            </c:spPr>
            <c:extLst>
              <c:ext xmlns:c16="http://schemas.microsoft.com/office/drawing/2014/chart" uri="{C3380CC4-5D6E-409C-BE32-E72D297353CC}">
                <c16:uniqueId val="{00000004-010D-4E36-9436-2EE0FF8F6C66}"/>
              </c:ext>
            </c:extLst>
          </c:dPt>
          <c:dPt>
            <c:idx val="9"/>
            <c:invertIfNegative val="0"/>
            <c:bubble3D val="0"/>
            <c:spPr>
              <a:solidFill>
                <a:schemeClr val="accent3"/>
              </a:solidFill>
              <a:ln>
                <a:noFill/>
              </a:ln>
              <a:effectLst/>
            </c:spPr>
            <c:extLst>
              <c:ext xmlns:c16="http://schemas.microsoft.com/office/drawing/2014/chart" uri="{C3380CC4-5D6E-409C-BE32-E72D297353CC}">
                <c16:uniqueId val="{00000003-010D-4E36-9436-2EE0FF8F6C66}"/>
              </c:ext>
            </c:extLst>
          </c:dPt>
          <c:dLbls>
            <c:dLbl>
              <c:idx val="9"/>
              <c:layout>
                <c:manualLayout>
                  <c:x val="0"/>
                  <c:y val="-7.9240994212176465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0D-4E36-9436-2EE0FF8F6C6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ROI Uncertainty</c:v>
                </c:pt>
                <c:pt idx="1">
                  <c:v>Organizational Readiness 
and Acceptance</c:v>
                </c:pt>
                <c:pt idx="2">
                  <c:v>Lack of Skilled Professionals</c:v>
                </c:pt>
                <c:pt idx="3">
                  <c:v>Ethical and Legal Concerns</c:v>
                </c:pt>
                <c:pt idx="4">
                  <c:v>Technical Complexity</c:v>
                </c:pt>
                <c:pt idx="5">
                  <c:v>Regulatory Compliance</c:v>
                </c:pt>
                <c:pt idx="6">
                  <c:v>Integration Challenges with Legacy 
Systems, Workflows, Processes</c:v>
                </c:pt>
                <c:pt idx="7">
                  <c:v>Data Availability and Quality</c:v>
                </c:pt>
                <c:pt idx="8">
                  <c:v>Cost and Technical Debt</c:v>
                </c:pt>
                <c:pt idx="9">
                  <c:v>Security Concerns</c:v>
                </c:pt>
              </c:strCache>
            </c:strRef>
          </c:cat>
          <c:val>
            <c:numRef>
              <c:f>Sheet1!$B$2:$B$11</c:f>
              <c:numCache>
                <c:formatCode>0%</c:formatCode>
                <c:ptCount val="10"/>
                <c:pt idx="0">
                  <c:v>0.19</c:v>
                </c:pt>
                <c:pt idx="1">
                  <c:v>0.2</c:v>
                </c:pt>
                <c:pt idx="2">
                  <c:v>0.21</c:v>
                </c:pt>
                <c:pt idx="3">
                  <c:v>0.23</c:v>
                </c:pt>
                <c:pt idx="4">
                  <c:v>0.23</c:v>
                </c:pt>
                <c:pt idx="5">
                  <c:v>0.24</c:v>
                </c:pt>
                <c:pt idx="6">
                  <c:v>0.25</c:v>
                </c:pt>
                <c:pt idx="7">
                  <c:v>0.27</c:v>
                </c:pt>
                <c:pt idx="8">
                  <c:v>0.27</c:v>
                </c:pt>
                <c:pt idx="9">
                  <c:v>0.38</c:v>
                </c:pt>
              </c:numCache>
            </c:numRef>
          </c:val>
          <c:extLst>
            <c:ext xmlns:c16="http://schemas.microsoft.com/office/drawing/2014/chart" uri="{C3380CC4-5D6E-409C-BE32-E72D297353CC}">
              <c16:uniqueId val="{00000000-010D-4E36-9436-2EE0FF8F6C66}"/>
            </c:ext>
          </c:extLst>
        </c:ser>
        <c:dLbls>
          <c:showLegendKey val="0"/>
          <c:showVal val="0"/>
          <c:showCatName val="0"/>
          <c:showSerName val="0"/>
          <c:showPercent val="0"/>
          <c:showBubbleSize val="0"/>
        </c:dLbls>
        <c:gapWidth val="182"/>
        <c:axId val="436985216"/>
        <c:axId val="436984496"/>
      </c:barChart>
      <c:catAx>
        <c:axId val="436985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lgn="just">
              <a:defRPr sz="900" b="0" i="0" u="none" strike="noStrike" kern="1200" baseline="0">
                <a:solidFill>
                  <a:schemeClr val="tx1">
                    <a:lumMod val="65000"/>
                    <a:lumOff val="35000"/>
                  </a:schemeClr>
                </a:solidFill>
                <a:latin typeface="+mn-lt"/>
                <a:ea typeface="+mn-ea"/>
                <a:cs typeface="+mn-cs"/>
              </a:defRPr>
            </a:pPr>
            <a:endParaRPr lang="en-US"/>
          </a:p>
        </c:txPr>
        <c:crossAx val="436984496"/>
        <c:crosses val="autoZero"/>
        <c:auto val="1"/>
        <c:lblAlgn val="ctr"/>
        <c:lblOffset val="100"/>
        <c:noMultiLvlLbl val="0"/>
      </c:catAx>
      <c:valAx>
        <c:axId val="436984496"/>
        <c:scaling>
          <c:orientation val="minMax"/>
        </c:scaling>
        <c:delete val="1"/>
        <c:axPos val="b"/>
        <c:numFmt formatCode="0%" sourceLinked="1"/>
        <c:majorTickMark val="none"/>
        <c:minorTickMark val="none"/>
        <c:tickLblPos val="nextTo"/>
        <c:crossAx val="436985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1194-4FA8-A9BA-BE71E9C9E951}"/>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1194-4FA8-A9BA-BE71E9C9E951}"/>
              </c:ext>
            </c:extLst>
          </c:dPt>
          <c:dPt>
            <c:idx val="2"/>
            <c:bubble3D val="0"/>
            <c:spPr>
              <a:solidFill>
                <a:schemeClr val="accent3"/>
              </a:solidFill>
              <a:ln w="19050">
                <a:noFill/>
              </a:ln>
              <a:effectLst/>
            </c:spPr>
            <c:extLst>
              <c:ext xmlns:c16="http://schemas.microsoft.com/office/drawing/2014/chart" uri="{C3380CC4-5D6E-409C-BE32-E72D297353CC}">
                <c16:uniqueId val="{00000005-1194-4FA8-A9BA-BE71E9C9E951}"/>
              </c:ext>
            </c:extLst>
          </c:dPt>
          <c:dPt>
            <c:idx val="3"/>
            <c:bubble3D val="0"/>
            <c:spPr>
              <a:solidFill>
                <a:schemeClr val="accent4"/>
              </a:solidFill>
              <a:ln w="19050">
                <a:noFill/>
              </a:ln>
              <a:effectLst/>
            </c:spPr>
            <c:extLst>
              <c:ext xmlns:c16="http://schemas.microsoft.com/office/drawing/2014/chart" uri="{C3380CC4-5D6E-409C-BE32-E72D297353CC}">
                <c16:uniqueId val="{00000007-1194-4FA8-A9BA-BE71E9C9E951}"/>
              </c:ext>
            </c:extLst>
          </c:dPt>
          <c:cat>
            <c:strRef>
              <c:f>Sheet1!$A$2:$A$5</c:f>
              <c:strCache>
                <c:ptCount val="2"/>
                <c:pt idx="0">
                  <c:v>1st Qtr</c:v>
                </c:pt>
                <c:pt idx="1">
                  <c:v>2nd Qtr</c:v>
                </c:pt>
              </c:strCache>
            </c:strRef>
          </c:cat>
          <c:val>
            <c:numRef>
              <c:f>Sheet1!$B$2:$B$5</c:f>
              <c:numCache>
                <c:formatCode>General</c:formatCode>
                <c:ptCount val="4"/>
                <c:pt idx="0">
                  <c:v>37</c:v>
                </c:pt>
                <c:pt idx="1">
                  <c:v>63</c:v>
                </c:pt>
              </c:numCache>
            </c:numRef>
          </c:val>
          <c:extLst>
            <c:ext xmlns:c16="http://schemas.microsoft.com/office/drawing/2014/chart" uri="{C3380CC4-5D6E-409C-BE32-E72D297353CC}">
              <c16:uniqueId val="{00000008-1194-4FA8-A9BA-BE71E9C9E95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B050"/>
            </a:solidFill>
            <a:ln>
              <a:noFill/>
            </a:ln>
          </c:spPr>
          <c:dPt>
            <c:idx val="0"/>
            <c:bubble3D val="0"/>
            <c:spPr>
              <a:solidFill>
                <a:srgbClr val="00B050"/>
              </a:solidFill>
              <a:ln w="19050">
                <a:noFill/>
              </a:ln>
              <a:effectLst/>
            </c:spPr>
            <c:extLst>
              <c:ext xmlns:c16="http://schemas.microsoft.com/office/drawing/2014/chart" uri="{C3380CC4-5D6E-409C-BE32-E72D297353CC}">
                <c16:uniqueId val="{00000001-546F-45AF-AD68-A2ABD181303C}"/>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546F-45AF-AD68-A2ABD181303C}"/>
              </c:ext>
            </c:extLst>
          </c:dPt>
          <c:dPt>
            <c:idx val="2"/>
            <c:bubble3D val="0"/>
            <c:spPr>
              <a:solidFill>
                <a:srgbClr val="00B050"/>
              </a:solidFill>
              <a:ln w="19050">
                <a:noFill/>
              </a:ln>
              <a:effectLst/>
            </c:spPr>
            <c:extLst>
              <c:ext xmlns:c16="http://schemas.microsoft.com/office/drawing/2014/chart" uri="{C3380CC4-5D6E-409C-BE32-E72D297353CC}">
                <c16:uniqueId val="{00000005-546F-45AF-AD68-A2ABD181303C}"/>
              </c:ext>
            </c:extLst>
          </c:dPt>
          <c:dPt>
            <c:idx val="3"/>
            <c:bubble3D val="0"/>
            <c:spPr>
              <a:solidFill>
                <a:srgbClr val="00B050"/>
              </a:solidFill>
              <a:ln w="19050">
                <a:noFill/>
              </a:ln>
              <a:effectLst/>
            </c:spPr>
            <c:extLst>
              <c:ext xmlns:c16="http://schemas.microsoft.com/office/drawing/2014/chart" uri="{C3380CC4-5D6E-409C-BE32-E72D297353CC}">
                <c16:uniqueId val="{00000007-546F-45AF-AD68-A2ABD181303C}"/>
              </c:ext>
            </c:extLst>
          </c:dPt>
          <c:cat>
            <c:strRef>
              <c:f>Sheet1!$A$2:$A$5</c:f>
              <c:strCache>
                <c:ptCount val="2"/>
                <c:pt idx="0">
                  <c:v>1st Qtr</c:v>
                </c:pt>
                <c:pt idx="1">
                  <c:v>2nd Qtr</c:v>
                </c:pt>
              </c:strCache>
            </c:strRef>
          </c:cat>
          <c:val>
            <c:numRef>
              <c:f>Sheet1!$B$2:$B$5</c:f>
              <c:numCache>
                <c:formatCode>General</c:formatCode>
                <c:ptCount val="4"/>
                <c:pt idx="0">
                  <c:v>36</c:v>
                </c:pt>
                <c:pt idx="1">
                  <c:v>64</c:v>
                </c:pt>
              </c:numCache>
            </c:numRef>
          </c:val>
          <c:extLst>
            <c:ext xmlns:c16="http://schemas.microsoft.com/office/drawing/2014/chart" uri="{C3380CC4-5D6E-409C-BE32-E72D297353CC}">
              <c16:uniqueId val="{00000008-546F-45AF-AD68-A2ABD181303C}"/>
            </c:ext>
          </c:extLst>
        </c:ser>
        <c:dLbls>
          <c:showLegendKey val="0"/>
          <c:showVal val="0"/>
          <c:showCatName val="0"/>
          <c:showSerName val="0"/>
          <c:showPercent val="0"/>
          <c:showBubbleSize val="0"/>
          <c:showLeaderLines val="1"/>
        </c:dLbls>
        <c:firstSliceAng val="24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5F4-41B3-98B2-AE6181E7DB2D}"/>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A5F4-41B3-98B2-AE6181E7DB2D}"/>
              </c:ext>
            </c:extLst>
          </c:dPt>
          <c:dPt>
            <c:idx val="2"/>
            <c:bubble3D val="0"/>
            <c:spPr>
              <a:solidFill>
                <a:schemeClr val="accent3"/>
              </a:solidFill>
              <a:ln w="19050">
                <a:noFill/>
              </a:ln>
              <a:effectLst/>
            </c:spPr>
            <c:extLst>
              <c:ext xmlns:c16="http://schemas.microsoft.com/office/drawing/2014/chart" uri="{C3380CC4-5D6E-409C-BE32-E72D297353CC}">
                <c16:uniqueId val="{00000005-A5F4-41B3-98B2-AE6181E7DB2D}"/>
              </c:ext>
            </c:extLst>
          </c:dPt>
          <c:dPt>
            <c:idx val="3"/>
            <c:bubble3D val="0"/>
            <c:spPr>
              <a:solidFill>
                <a:schemeClr val="accent4"/>
              </a:solidFill>
              <a:ln w="19050">
                <a:noFill/>
              </a:ln>
              <a:effectLst/>
            </c:spPr>
            <c:extLst>
              <c:ext xmlns:c16="http://schemas.microsoft.com/office/drawing/2014/chart" uri="{C3380CC4-5D6E-409C-BE32-E72D297353CC}">
                <c16:uniqueId val="{00000007-A5F4-41B3-98B2-AE6181E7DB2D}"/>
              </c:ext>
            </c:extLst>
          </c:dPt>
          <c:cat>
            <c:strRef>
              <c:f>Sheet1!$A$2:$A$5</c:f>
              <c:strCache>
                <c:ptCount val="2"/>
                <c:pt idx="0">
                  <c:v>1st Qtr</c:v>
                </c:pt>
                <c:pt idx="1">
                  <c:v>2nd Qtr</c:v>
                </c:pt>
              </c:strCache>
            </c:strRef>
          </c:cat>
          <c:val>
            <c:numRef>
              <c:f>Sheet1!$B$2:$B$5</c:f>
              <c:numCache>
                <c:formatCode>General</c:formatCode>
                <c:ptCount val="4"/>
                <c:pt idx="0">
                  <c:v>15</c:v>
                </c:pt>
                <c:pt idx="1">
                  <c:v>85</c:v>
                </c:pt>
              </c:numCache>
            </c:numRef>
          </c:val>
          <c:extLst>
            <c:ext xmlns:c16="http://schemas.microsoft.com/office/drawing/2014/chart" uri="{C3380CC4-5D6E-409C-BE32-E72D297353CC}">
              <c16:uniqueId val="{00000008-A5F4-41B3-98B2-AE6181E7DB2D}"/>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lgn="just">
        <a:defRPr sz="1000">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explosion val="2"/>
            <c:spPr>
              <a:solidFill>
                <a:srgbClr val="C00000"/>
              </a:solidFill>
              <a:ln w="19050">
                <a:noFill/>
              </a:ln>
              <a:effectLst/>
            </c:spPr>
            <c:extLst>
              <c:ext xmlns:c16="http://schemas.microsoft.com/office/drawing/2014/chart" uri="{C3380CC4-5D6E-409C-BE32-E72D297353CC}">
                <c16:uniqueId val="{00000001-0335-4772-A893-2131F9157B31}"/>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0335-4772-A893-2131F9157B31}"/>
              </c:ext>
            </c:extLst>
          </c:dPt>
          <c:dPt>
            <c:idx val="2"/>
            <c:bubble3D val="0"/>
            <c:spPr>
              <a:solidFill>
                <a:schemeClr val="accent3"/>
              </a:solidFill>
              <a:ln w="19050">
                <a:noFill/>
              </a:ln>
              <a:effectLst/>
            </c:spPr>
            <c:extLst>
              <c:ext xmlns:c16="http://schemas.microsoft.com/office/drawing/2014/chart" uri="{C3380CC4-5D6E-409C-BE32-E72D297353CC}">
                <c16:uniqueId val="{00000005-0335-4772-A893-2131F9157B31}"/>
              </c:ext>
            </c:extLst>
          </c:dPt>
          <c:dPt>
            <c:idx val="3"/>
            <c:bubble3D val="0"/>
            <c:spPr>
              <a:solidFill>
                <a:schemeClr val="accent4"/>
              </a:solidFill>
              <a:ln w="19050">
                <a:noFill/>
              </a:ln>
              <a:effectLst/>
            </c:spPr>
            <c:extLst>
              <c:ext xmlns:c16="http://schemas.microsoft.com/office/drawing/2014/chart" uri="{C3380CC4-5D6E-409C-BE32-E72D297353CC}">
                <c16:uniqueId val="{00000007-0335-4772-A893-2131F9157B31}"/>
              </c:ext>
            </c:extLst>
          </c:dPt>
          <c:cat>
            <c:strRef>
              <c:f>Sheet1!$A$2:$A$5</c:f>
              <c:strCache>
                <c:ptCount val="2"/>
                <c:pt idx="0">
                  <c:v>1st Qtr</c:v>
                </c:pt>
                <c:pt idx="1">
                  <c:v>2nd Qtr</c:v>
                </c:pt>
              </c:strCache>
            </c:strRef>
          </c:cat>
          <c:val>
            <c:numRef>
              <c:f>Sheet1!$B$2:$B$5</c:f>
              <c:numCache>
                <c:formatCode>General</c:formatCode>
                <c:ptCount val="4"/>
                <c:pt idx="0">
                  <c:v>78</c:v>
                </c:pt>
                <c:pt idx="1">
                  <c:v>22</c:v>
                </c:pt>
              </c:numCache>
            </c:numRef>
          </c:val>
          <c:extLst>
            <c:ext xmlns:c16="http://schemas.microsoft.com/office/drawing/2014/chart" uri="{C3380CC4-5D6E-409C-BE32-E72D297353CC}">
              <c16:uniqueId val="{00000008-0335-4772-A893-2131F9157B3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70C0"/>
              </a:solidFill>
              <a:ln w="19050">
                <a:noFill/>
              </a:ln>
              <a:effectLst/>
            </c:spPr>
            <c:extLst>
              <c:ext xmlns:c16="http://schemas.microsoft.com/office/drawing/2014/chart" uri="{C3380CC4-5D6E-409C-BE32-E72D297353CC}">
                <c16:uniqueId val="{00000001-94EC-49F7-BA09-D2567C0628D4}"/>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94EC-49F7-BA09-D2567C0628D4}"/>
              </c:ext>
            </c:extLst>
          </c:dPt>
          <c:dPt>
            <c:idx val="2"/>
            <c:bubble3D val="0"/>
            <c:spPr>
              <a:solidFill>
                <a:schemeClr val="accent3"/>
              </a:solidFill>
              <a:ln w="19050">
                <a:noFill/>
              </a:ln>
              <a:effectLst/>
            </c:spPr>
            <c:extLst>
              <c:ext xmlns:c16="http://schemas.microsoft.com/office/drawing/2014/chart" uri="{C3380CC4-5D6E-409C-BE32-E72D297353CC}">
                <c16:uniqueId val="{00000005-94EC-49F7-BA09-D2567C0628D4}"/>
              </c:ext>
            </c:extLst>
          </c:dPt>
          <c:dPt>
            <c:idx val="3"/>
            <c:bubble3D val="0"/>
            <c:spPr>
              <a:solidFill>
                <a:schemeClr val="accent4"/>
              </a:solidFill>
              <a:ln w="19050">
                <a:noFill/>
              </a:ln>
              <a:effectLst/>
            </c:spPr>
            <c:extLst>
              <c:ext xmlns:c16="http://schemas.microsoft.com/office/drawing/2014/chart" uri="{C3380CC4-5D6E-409C-BE32-E72D297353CC}">
                <c16:uniqueId val="{00000007-94EC-49F7-BA09-D2567C0628D4}"/>
              </c:ext>
            </c:extLst>
          </c:dPt>
          <c:cat>
            <c:strRef>
              <c:f>Sheet1!$A$2:$A$5</c:f>
              <c:strCache>
                <c:ptCount val="2"/>
                <c:pt idx="0">
                  <c:v>1st Qtr</c:v>
                </c:pt>
                <c:pt idx="1">
                  <c:v>2nd Qtr</c:v>
                </c:pt>
              </c:strCache>
            </c:strRef>
          </c:cat>
          <c:val>
            <c:numRef>
              <c:f>Sheet1!$B$2:$B$5</c:f>
              <c:numCache>
                <c:formatCode>General</c:formatCode>
                <c:ptCount val="4"/>
                <c:pt idx="0">
                  <c:v>48</c:v>
                </c:pt>
                <c:pt idx="1">
                  <c:v>52</c:v>
                </c:pt>
              </c:numCache>
            </c:numRef>
          </c:val>
          <c:extLst>
            <c:ext xmlns:c16="http://schemas.microsoft.com/office/drawing/2014/chart" uri="{C3380CC4-5D6E-409C-BE32-E72D297353CC}">
              <c16:uniqueId val="{00000008-94EC-49F7-BA09-D2567C0628D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476F-4360-BB0E-68B15CB4FE04}"/>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476F-4360-BB0E-68B15CB4FE04}"/>
              </c:ext>
            </c:extLst>
          </c:dPt>
          <c:dPt>
            <c:idx val="2"/>
            <c:bubble3D val="0"/>
            <c:spPr>
              <a:solidFill>
                <a:schemeClr val="accent3"/>
              </a:solidFill>
              <a:ln w="19050">
                <a:noFill/>
              </a:ln>
              <a:effectLst/>
            </c:spPr>
            <c:extLst>
              <c:ext xmlns:c16="http://schemas.microsoft.com/office/drawing/2014/chart" uri="{C3380CC4-5D6E-409C-BE32-E72D297353CC}">
                <c16:uniqueId val="{00000005-476F-4360-BB0E-68B15CB4FE04}"/>
              </c:ext>
            </c:extLst>
          </c:dPt>
          <c:dPt>
            <c:idx val="3"/>
            <c:bubble3D val="0"/>
            <c:spPr>
              <a:solidFill>
                <a:schemeClr val="accent4"/>
              </a:solidFill>
              <a:ln w="19050">
                <a:noFill/>
              </a:ln>
              <a:effectLst/>
            </c:spPr>
            <c:extLst>
              <c:ext xmlns:c16="http://schemas.microsoft.com/office/drawing/2014/chart" uri="{C3380CC4-5D6E-409C-BE32-E72D297353CC}">
                <c16:uniqueId val="{00000007-476F-4360-BB0E-68B15CB4FE04}"/>
              </c:ext>
            </c:extLst>
          </c:dPt>
          <c:cat>
            <c:strRef>
              <c:f>Sheet1!$A$2:$A$5</c:f>
              <c:strCache>
                <c:ptCount val="2"/>
                <c:pt idx="0">
                  <c:v>1st Qtr</c:v>
                </c:pt>
                <c:pt idx="1">
                  <c:v>2nd Qtr</c:v>
                </c:pt>
              </c:strCache>
            </c:strRef>
          </c:cat>
          <c:val>
            <c:numRef>
              <c:f>Sheet1!$B$2:$B$5</c:f>
              <c:numCache>
                <c:formatCode>General</c:formatCode>
                <c:ptCount val="4"/>
                <c:pt idx="0">
                  <c:v>86</c:v>
                </c:pt>
                <c:pt idx="1">
                  <c:v>14</c:v>
                </c:pt>
              </c:numCache>
            </c:numRef>
          </c:val>
          <c:extLst>
            <c:ext xmlns:c16="http://schemas.microsoft.com/office/drawing/2014/chart" uri="{C3380CC4-5D6E-409C-BE32-E72D297353CC}">
              <c16:uniqueId val="{00000008-476F-4360-BB0E-68B15CB4FE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lgn="just">
        <a:defRPr sz="1000">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A8F6-4943-9018-B57946AB9461}"/>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A8F6-4943-9018-B57946AB9461}"/>
              </c:ext>
            </c:extLst>
          </c:dPt>
          <c:dPt>
            <c:idx val="2"/>
            <c:bubble3D val="0"/>
            <c:spPr>
              <a:solidFill>
                <a:schemeClr val="accent3"/>
              </a:solidFill>
              <a:ln w="19050">
                <a:noFill/>
              </a:ln>
              <a:effectLst/>
            </c:spPr>
            <c:extLst>
              <c:ext xmlns:c16="http://schemas.microsoft.com/office/drawing/2014/chart" uri="{C3380CC4-5D6E-409C-BE32-E72D297353CC}">
                <c16:uniqueId val="{00000005-A8F6-4943-9018-B57946AB9461}"/>
              </c:ext>
            </c:extLst>
          </c:dPt>
          <c:dPt>
            <c:idx val="3"/>
            <c:bubble3D val="0"/>
            <c:spPr>
              <a:solidFill>
                <a:schemeClr val="accent4"/>
              </a:solidFill>
              <a:ln w="19050">
                <a:noFill/>
              </a:ln>
              <a:effectLst/>
            </c:spPr>
            <c:extLst>
              <c:ext xmlns:c16="http://schemas.microsoft.com/office/drawing/2014/chart" uri="{C3380CC4-5D6E-409C-BE32-E72D297353CC}">
                <c16:uniqueId val="{00000007-A8F6-4943-9018-B57946AB9461}"/>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A8F6-4943-9018-B57946AB946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B050"/>
            </a:solidFill>
            <a:ln>
              <a:noFill/>
            </a:ln>
          </c:spPr>
          <c:dPt>
            <c:idx val="0"/>
            <c:bubble3D val="0"/>
            <c:spPr>
              <a:solidFill>
                <a:srgbClr val="00B050"/>
              </a:solidFill>
              <a:ln w="19050">
                <a:noFill/>
              </a:ln>
              <a:effectLst/>
            </c:spPr>
            <c:extLst>
              <c:ext xmlns:c16="http://schemas.microsoft.com/office/drawing/2014/chart" uri="{C3380CC4-5D6E-409C-BE32-E72D297353CC}">
                <c16:uniqueId val="{00000001-CD13-4BCD-B1F0-F4B703E6FE56}"/>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CD13-4BCD-B1F0-F4B703E6FE56}"/>
              </c:ext>
            </c:extLst>
          </c:dPt>
          <c:dPt>
            <c:idx val="2"/>
            <c:bubble3D val="0"/>
            <c:spPr>
              <a:solidFill>
                <a:srgbClr val="00B050"/>
              </a:solidFill>
              <a:ln w="19050">
                <a:noFill/>
              </a:ln>
              <a:effectLst/>
            </c:spPr>
            <c:extLst>
              <c:ext xmlns:c16="http://schemas.microsoft.com/office/drawing/2014/chart" uri="{C3380CC4-5D6E-409C-BE32-E72D297353CC}">
                <c16:uniqueId val="{00000005-CD13-4BCD-B1F0-F4B703E6FE56}"/>
              </c:ext>
            </c:extLst>
          </c:dPt>
          <c:dPt>
            <c:idx val="3"/>
            <c:bubble3D val="0"/>
            <c:spPr>
              <a:solidFill>
                <a:srgbClr val="00B050"/>
              </a:solidFill>
              <a:ln w="19050">
                <a:noFill/>
              </a:ln>
              <a:effectLst/>
            </c:spPr>
            <c:extLst>
              <c:ext xmlns:c16="http://schemas.microsoft.com/office/drawing/2014/chart" uri="{C3380CC4-5D6E-409C-BE32-E72D297353CC}">
                <c16:uniqueId val="{00000007-CD13-4BCD-B1F0-F4B703E6FE56}"/>
              </c:ext>
            </c:extLst>
          </c:dPt>
          <c:cat>
            <c:strRef>
              <c:f>Sheet1!$A$2:$A$5</c:f>
              <c:strCache>
                <c:ptCount val="2"/>
                <c:pt idx="0">
                  <c:v>1st Qtr</c:v>
                </c:pt>
                <c:pt idx="1">
                  <c:v>2nd Qtr</c:v>
                </c:pt>
              </c:strCache>
            </c:strRef>
          </c:cat>
          <c:val>
            <c:numRef>
              <c:f>Sheet1!$B$2:$B$5</c:f>
              <c:numCache>
                <c:formatCode>General</c:formatCode>
                <c:ptCount val="4"/>
                <c:pt idx="0">
                  <c:v>33</c:v>
                </c:pt>
                <c:pt idx="1">
                  <c:v>67</c:v>
                </c:pt>
              </c:numCache>
            </c:numRef>
          </c:val>
          <c:extLst>
            <c:ext xmlns:c16="http://schemas.microsoft.com/office/drawing/2014/chart" uri="{C3380CC4-5D6E-409C-BE32-E72D297353CC}">
              <c16:uniqueId val="{00000008-CD13-4BCD-B1F0-F4B703E6FE56}"/>
            </c:ext>
          </c:extLst>
        </c:ser>
        <c:dLbls>
          <c:showLegendKey val="0"/>
          <c:showVal val="0"/>
          <c:showCatName val="0"/>
          <c:showSerName val="0"/>
          <c:showPercent val="0"/>
          <c:showBubbleSize val="0"/>
          <c:showLeaderLines val="1"/>
        </c:dLbls>
        <c:firstSliceAng val="24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explosion val="2"/>
            <c:spPr>
              <a:solidFill>
                <a:srgbClr val="C00000"/>
              </a:solidFill>
              <a:ln w="19050">
                <a:noFill/>
              </a:ln>
              <a:effectLst/>
            </c:spPr>
            <c:extLst>
              <c:ext xmlns:c16="http://schemas.microsoft.com/office/drawing/2014/chart" uri="{C3380CC4-5D6E-409C-BE32-E72D297353CC}">
                <c16:uniqueId val="{00000001-F5D4-443C-AD66-C6C025325487}"/>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F5D4-443C-AD66-C6C025325487}"/>
              </c:ext>
            </c:extLst>
          </c:dPt>
          <c:dPt>
            <c:idx val="2"/>
            <c:bubble3D val="0"/>
            <c:spPr>
              <a:solidFill>
                <a:schemeClr val="accent3"/>
              </a:solidFill>
              <a:ln w="19050">
                <a:noFill/>
              </a:ln>
              <a:effectLst/>
            </c:spPr>
            <c:extLst>
              <c:ext xmlns:c16="http://schemas.microsoft.com/office/drawing/2014/chart" uri="{C3380CC4-5D6E-409C-BE32-E72D297353CC}">
                <c16:uniqueId val="{00000005-F5D4-443C-AD66-C6C025325487}"/>
              </c:ext>
            </c:extLst>
          </c:dPt>
          <c:dPt>
            <c:idx val="3"/>
            <c:bubble3D val="0"/>
            <c:spPr>
              <a:solidFill>
                <a:schemeClr val="accent4"/>
              </a:solidFill>
              <a:ln w="19050">
                <a:noFill/>
              </a:ln>
              <a:effectLst/>
            </c:spPr>
            <c:extLst>
              <c:ext xmlns:c16="http://schemas.microsoft.com/office/drawing/2014/chart" uri="{C3380CC4-5D6E-409C-BE32-E72D297353CC}">
                <c16:uniqueId val="{00000007-F5D4-443C-AD66-C6C025325487}"/>
              </c:ext>
            </c:extLst>
          </c:dPt>
          <c:cat>
            <c:strRef>
              <c:f>Sheet1!$A$2:$A$5</c:f>
              <c:strCache>
                <c:ptCount val="2"/>
                <c:pt idx="0">
                  <c:v>1st Qtr</c:v>
                </c:pt>
                <c:pt idx="1">
                  <c:v>2nd Qtr</c:v>
                </c:pt>
              </c:strCache>
            </c:strRef>
          </c:cat>
          <c:val>
            <c:numRef>
              <c:f>Sheet1!$B$2:$B$5</c:f>
              <c:numCache>
                <c:formatCode>General</c:formatCode>
                <c:ptCount val="4"/>
                <c:pt idx="0">
                  <c:v>31</c:v>
                </c:pt>
                <c:pt idx="1">
                  <c:v>69</c:v>
                </c:pt>
              </c:numCache>
            </c:numRef>
          </c:val>
          <c:extLst>
            <c:ext xmlns:c16="http://schemas.microsoft.com/office/drawing/2014/chart" uri="{C3380CC4-5D6E-409C-BE32-E72D297353CC}">
              <c16:uniqueId val="{00000008-F5D4-443C-AD66-C6C02532548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rgbClr val="0070C0"/>
              </a:solidFill>
              <a:ln w="19050">
                <a:noFill/>
              </a:ln>
              <a:effectLst/>
            </c:spPr>
            <c:extLst>
              <c:ext xmlns:c16="http://schemas.microsoft.com/office/drawing/2014/chart" uri="{C3380CC4-5D6E-409C-BE32-E72D297353CC}">
                <c16:uniqueId val="{00000001-DA72-4A6D-B205-4820EE14E399}"/>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DA72-4A6D-B205-4820EE14E399}"/>
              </c:ext>
            </c:extLst>
          </c:dPt>
          <c:dPt>
            <c:idx val="2"/>
            <c:bubble3D val="0"/>
            <c:spPr>
              <a:solidFill>
                <a:schemeClr val="accent3"/>
              </a:solidFill>
              <a:ln w="19050">
                <a:noFill/>
              </a:ln>
              <a:effectLst/>
            </c:spPr>
            <c:extLst>
              <c:ext xmlns:c16="http://schemas.microsoft.com/office/drawing/2014/chart" uri="{C3380CC4-5D6E-409C-BE32-E72D297353CC}">
                <c16:uniqueId val="{00000005-DA72-4A6D-B205-4820EE14E399}"/>
              </c:ext>
            </c:extLst>
          </c:dPt>
          <c:dPt>
            <c:idx val="3"/>
            <c:bubble3D val="0"/>
            <c:spPr>
              <a:solidFill>
                <a:schemeClr val="accent4"/>
              </a:solidFill>
              <a:ln w="19050">
                <a:noFill/>
              </a:ln>
              <a:effectLst/>
            </c:spPr>
            <c:extLst>
              <c:ext xmlns:c16="http://schemas.microsoft.com/office/drawing/2014/chart" uri="{C3380CC4-5D6E-409C-BE32-E72D297353CC}">
                <c16:uniqueId val="{00000007-DA72-4A6D-B205-4820EE14E399}"/>
              </c:ext>
            </c:extLst>
          </c:dPt>
          <c:cat>
            <c:strRef>
              <c:f>Sheet1!$A$2:$A$5</c:f>
              <c:strCache>
                <c:ptCount val="2"/>
                <c:pt idx="0">
                  <c:v>1st Qtr</c:v>
                </c:pt>
                <c:pt idx="1">
                  <c:v>2nd Qtr</c:v>
                </c:pt>
              </c:strCache>
            </c:strRef>
          </c:cat>
          <c:val>
            <c:numRef>
              <c:f>Sheet1!$B$2:$B$5</c:f>
              <c:numCache>
                <c:formatCode>General</c:formatCode>
                <c:ptCount val="4"/>
                <c:pt idx="0">
                  <c:v>27</c:v>
                </c:pt>
                <c:pt idx="1">
                  <c:v>73</c:v>
                </c:pt>
              </c:numCache>
            </c:numRef>
          </c:val>
          <c:extLst>
            <c:ext xmlns:c16="http://schemas.microsoft.com/office/drawing/2014/chart" uri="{C3380CC4-5D6E-409C-BE32-E72D297353CC}">
              <c16:uniqueId val="{00000008-DA72-4A6D-B205-4820EE14E39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5165-4960-9A43-75CEA730BADA}"/>
              </c:ext>
            </c:extLst>
          </c:dPt>
          <c:dPt>
            <c:idx val="1"/>
            <c:bubble3D val="0"/>
            <c:spPr>
              <a:solidFill>
                <a:schemeClr val="tx1">
                  <a:alpha val="5000"/>
                </a:schemeClr>
              </a:solidFill>
              <a:ln w="19050">
                <a:noFill/>
              </a:ln>
              <a:effectLst/>
            </c:spPr>
            <c:extLst>
              <c:ext xmlns:c16="http://schemas.microsoft.com/office/drawing/2014/chart" uri="{C3380CC4-5D6E-409C-BE32-E72D297353CC}">
                <c16:uniqueId val="{00000003-5165-4960-9A43-75CEA730BADA}"/>
              </c:ext>
            </c:extLst>
          </c:dPt>
          <c:dPt>
            <c:idx val="2"/>
            <c:bubble3D val="0"/>
            <c:spPr>
              <a:solidFill>
                <a:schemeClr val="accent3"/>
              </a:solidFill>
              <a:ln w="19050">
                <a:noFill/>
              </a:ln>
              <a:effectLst/>
            </c:spPr>
            <c:extLst>
              <c:ext xmlns:c16="http://schemas.microsoft.com/office/drawing/2014/chart" uri="{C3380CC4-5D6E-409C-BE32-E72D297353CC}">
                <c16:uniqueId val="{00000005-5165-4960-9A43-75CEA730BADA}"/>
              </c:ext>
            </c:extLst>
          </c:dPt>
          <c:dPt>
            <c:idx val="3"/>
            <c:bubble3D val="0"/>
            <c:spPr>
              <a:solidFill>
                <a:schemeClr val="accent4"/>
              </a:solidFill>
              <a:ln w="19050">
                <a:noFill/>
              </a:ln>
              <a:effectLst/>
            </c:spPr>
            <c:extLst>
              <c:ext xmlns:c16="http://schemas.microsoft.com/office/drawing/2014/chart" uri="{C3380CC4-5D6E-409C-BE32-E72D297353CC}">
                <c16:uniqueId val="{00000007-5165-4960-9A43-75CEA730BADA}"/>
              </c:ext>
            </c:extLst>
          </c:dPt>
          <c:cat>
            <c:strRef>
              <c:f>Sheet1!$A$2:$A$5</c:f>
              <c:strCache>
                <c:ptCount val="2"/>
                <c:pt idx="0">
                  <c:v>1st Qtr</c:v>
                </c:pt>
                <c:pt idx="1">
                  <c:v>2nd Qtr</c:v>
                </c:pt>
              </c:strCache>
            </c:str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5165-4960-9A43-75CEA730BAD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lgn="just">
        <a:defRPr sz="1000">
          <a:latin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Neue Haas Grotesk Text Pro" panose="020B0504020202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3F974-BB90-4059-9901-8147A3A63439}" type="datetimeFigureOut">
              <a:rPr lang="en-US" smtClean="0">
                <a:latin typeface="Neue Haas Grotesk Text Pro" panose="020B0504020202020204" pitchFamily="34" charset="77"/>
              </a:rPr>
              <a:pPr/>
              <a:t>11/20/2024</a:t>
            </a:fld>
            <a:endParaRPr lang="en-US">
              <a:latin typeface="Neue Haas Grotesk Text Pro" panose="020B0504020202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Neue Haas Grotesk Text Pro" panose="020B0504020202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5FBB6-509D-433A-BC0A-FC2E7C728BAD}" type="slidenum">
              <a:rPr lang="en-US" smtClean="0">
                <a:latin typeface="Neue Haas Grotesk Text Pro" panose="020B0504020202020204" pitchFamily="34" charset="77"/>
              </a:rPr>
              <a:pPr/>
              <a:t>‹#›</a:t>
            </a:fld>
            <a:endParaRPr lang="en-US">
              <a:latin typeface="Neue Haas Grotesk Text Pro" panose="020B0504020202020204" pitchFamily="34" charset="77"/>
            </a:endParaRPr>
          </a:p>
        </p:txBody>
      </p:sp>
    </p:spTree>
    <p:extLst>
      <p:ext uri="{BB962C8B-B14F-4D97-AF65-F5344CB8AC3E}">
        <p14:creationId xmlns:p14="http://schemas.microsoft.com/office/powerpoint/2010/main" val="397338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4200" y="849313"/>
            <a:ext cx="5689600" cy="3200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5010" y="4236396"/>
            <a:ext cx="6414557"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262549"/>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5000"/>
      </a:lnSpc>
      <a:spcBef>
        <a:spcPts val="800"/>
      </a:spcBef>
      <a:spcAft>
        <a:spcPts val="600"/>
      </a:spcAft>
      <a:buClr>
        <a:schemeClr val="accent2"/>
      </a:buClr>
      <a:buFont typeface="Wingdings" pitchFamily="2" charset="2"/>
      <a:buChar char="§"/>
      <a:defRPr sz="1400" b="0" i="0" kern="1200">
        <a:solidFill>
          <a:schemeClr val="tx1"/>
        </a:solidFill>
        <a:latin typeface="Neue Haas Grotesk Text Pro" panose="020B0504020202020204" pitchFamily="34" charset="77"/>
        <a:ea typeface="+mn-ea"/>
        <a:cs typeface="+mn-cs"/>
      </a:defRPr>
    </a:lvl1pPr>
    <a:lvl2pPr marL="33972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2pPr>
    <a:lvl3pPr marL="457200"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3pPr>
    <a:lvl4pPr marL="574675"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4pPr>
    <a:lvl5pPr marL="73977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vidia.com/en-us/data-center/products/ai-enterpris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vidia.com/en-us/data-center/products/ai-enterpris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itachivantara.com/en-us/solutions/artificial-intelligence.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hitachivantara.com/en-us/products/storage-platforms/file-object-storage/content-software-for-file.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vidia.com/en-us/about-nvidia/legal-info/logo-brand-usag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itachicm.us/wp-content/uploads/2022/02/HCMA_Vendor-Brand-Guide_1_22.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observation of the market, based on OpenAI's efforts</a:t>
            </a:r>
          </a:p>
          <a:p>
            <a:r>
              <a:rPr lang="en-US" dirty="0"/>
              <a:t>ChatGPT has lead to the democratization</a:t>
            </a:r>
          </a:p>
          <a:p>
            <a:pPr lvl="1"/>
            <a:r>
              <a:rPr lang="en-US" dirty="0"/>
              <a:t>Increased availability of AI capabilities</a:t>
            </a:r>
          </a:p>
          <a:p>
            <a:pPr lvl="1"/>
            <a:r>
              <a:rPr lang="en-US" dirty="0"/>
              <a:t>Anyone w/ a laptop and who knows about an API can build an AI app</a:t>
            </a:r>
          </a:p>
          <a:p>
            <a:pPr lvl="1"/>
            <a:r>
              <a:rPr lang="en-US" dirty="0"/>
              <a:t>It has created unlimited potential</a:t>
            </a:r>
          </a:p>
          <a:p>
            <a:endParaRPr lang="en-US" dirty="0"/>
          </a:p>
          <a:p>
            <a:r>
              <a:rPr lang="en-US" dirty="0"/>
              <a:t>Through ChatGPT's success, others have jumped on to capture</a:t>
            </a:r>
          </a:p>
          <a:p>
            <a:pPr lvl="1"/>
            <a:r>
              <a:rPr lang="en-US" dirty="0"/>
              <a:t>Microsoft w/ Copilot</a:t>
            </a:r>
          </a:p>
          <a:p>
            <a:pPr lvl="1"/>
            <a:r>
              <a:rPr lang="en-US" dirty="0"/>
              <a:t>Google w/ Gemini</a:t>
            </a:r>
          </a:p>
          <a:p>
            <a:pPr lvl="1"/>
            <a:r>
              <a:rPr lang="en-US" dirty="0"/>
              <a:t>And modality specific platforms like Midjourney, etc.</a:t>
            </a:r>
          </a:p>
          <a:p>
            <a:pPr lvl="1"/>
            <a:endParaRPr lang="en-US" dirty="0"/>
          </a:p>
          <a:p>
            <a:pPr lvl="0"/>
            <a:r>
              <a:rPr lang="en-US" dirty="0"/>
              <a:t>Platform lock in, like the cloud is happening w/ AI - use cloud jump-in example</a:t>
            </a:r>
          </a:p>
          <a:p>
            <a:pPr lvl="1"/>
            <a:r>
              <a:rPr lang="en-US" dirty="0"/>
              <a:t>Stability.AI lack of stability.  $5M USD revenue, $30M USD /</a:t>
            </a:r>
            <a:r>
              <a:rPr lang="en-US" dirty="0" err="1"/>
              <a:t>qtr</a:t>
            </a:r>
            <a:r>
              <a:rPr lang="en-US" dirty="0"/>
              <a:t> spend - they are closing up.  </a:t>
            </a:r>
          </a:p>
          <a:p>
            <a:pPr lvl="1"/>
            <a:r>
              <a:rPr lang="en-US" dirty="0"/>
              <a:t>VC Might save them</a:t>
            </a:r>
          </a:p>
          <a:p>
            <a:pPr lvl="0"/>
            <a:r>
              <a:rPr lang="en-US" dirty="0"/>
              <a:t>Confused customers, but most importantly, Shadow AI</a:t>
            </a:r>
          </a:p>
          <a:p>
            <a:pPr lvl="1"/>
            <a:endParaRPr lang="en-US" dirty="0"/>
          </a:p>
          <a:p>
            <a:r>
              <a:rPr lang="en-US" dirty="0"/>
              <a:t>Customers need to filter through the noise &amp; transition from Cat pictures to a platform that will fundamentally change how our customers operate</a:t>
            </a:r>
          </a:p>
          <a:p>
            <a:pPr lvl="1"/>
            <a:r>
              <a:rPr lang="en-US" dirty="0"/>
              <a:t>Ensure that AI is used responsibly, even beyond the model selection &amp; data choices, but into how it transforms business &amp; the least risky way possible</a:t>
            </a:r>
          </a:p>
          <a:p>
            <a:pPr lvl="1"/>
            <a:r>
              <a:rPr lang="en-US" dirty="0"/>
              <a:t>And understanding not only the data sources, but the upstream &amp; downstream platforms that become dependent on these systems.</a:t>
            </a:r>
          </a:p>
        </p:txBody>
      </p:sp>
    </p:spTree>
    <p:extLst>
      <p:ext uri="{BB962C8B-B14F-4D97-AF65-F5344CB8AC3E}">
        <p14:creationId xmlns:p14="http://schemas.microsoft.com/office/powerpoint/2010/main" val="3331796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AI Enterprise details: </a:t>
            </a:r>
            <a:r>
              <a:rPr lang="en-US" dirty="0">
                <a:hlinkClick r:id="rId3"/>
              </a:rPr>
              <a:t>NVIDIA AI Software Platform for Enterprise</a:t>
            </a:r>
          </a:p>
          <a:p>
            <a:r>
              <a:rPr lang="en-US" b="0" i="0" dirty="0">
                <a:solidFill>
                  <a:srgbClr val="180D36"/>
                </a:solidFill>
                <a:effectLst/>
                <a:latin typeface="Poppins" panose="00000500000000000000" pitchFamily="2" charset="0"/>
              </a:rPr>
              <a:t>automatically manages tiering of data between high-performance, </a:t>
            </a:r>
            <a:r>
              <a:rPr lang="en-US" b="0" i="0" dirty="0" err="1">
                <a:solidFill>
                  <a:srgbClr val="180D36"/>
                </a:solidFill>
                <a:effectLst/>
                <a:latin typeface="Poppins" panose="00000500000000000000" pitchFamily="2" charset="0"/>
              </a:rPr>
              <a:t>NVMe</a:t>
            </a:r>
            <a:r>
              <a:rPr lang="en-US" b="0" i="0" dirty="0">
                <a:solidFill>
                  <a:srgbClr val="180D36"/>
                </a:solidFill>
                <a:effectLst/>
                <a:latin typeface="Poppins" panose="00000500000000000000" pitchFamily="2" charset="0"/>
              </a:rPr>
              <a:t>-based storage, and low-cost object storage</a:t>
            </a:r>
            <a:endParaRPr lang="en-US" dirty="0"/>
          </a:p>
        </p:txBody>
      </p:sp>
    </p:spTree>
    <p:extLst>
      <p:ext uri="{BB962C8B-B14F-4D97-AF65-F5344CB8AC3E}">
        <p14:creationId xmlns:p14="http://schemas.microsoft.com/office/powerpoint/2010/main" val="378998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bg1"/>
                </a:solidFill>
                <a:latin typeface="NVIDIA Sans"/>
                <a:cs typeface="NVIDIA Sans"/>
              </a:rPr>
              <a:t>Generative AI can provide tremendous value for enterprises.  However, enterprises face challenges which are holding back production AI deployments.  NVIDIA AI Enterprise is a Cloud Native Platform for AI Solutions that addresses the challenges.  </a:t>
            </a:r>
          </a:p>
          <a:p>
            <a:endParaRPr lang="en-US" sz="1400" dirty="0">
              <a:solidFill>
                <a:schemeClr val="bg1"/>
              </a:solidFill>
              <a:latin typeface="NVIDIA Sans" panose="020B0503020203020204" pitchFamily="34" charset="0"/>
              <a:cs typeface="NVIDIA Sans" panose="020B0503020203020204" pitchFamily="34" charset="0"/>
            </a:endParaRPr>
          </a:p>
          <a:p>
            <a:r>
              <a:rPr lang="en-US" sz="1400" u="sng" dirty="0">
                <a:solidFill>
                  <a:schemeClr val="bg1"/>
                </a:solidFill>
                <a:latin typeface="NVIDIA Sans" panose="020B0503020203020204" pitchFamily="34" charset="0"/>
                <a:cs typeface="NVIDIA Sans" panose="020B0503020203020204" pitchFamily="34" charset="0"/>
              </a:rPr>
              <a:t>It provides the fastest path to production.  </a:t>
            </a:r>
          </a:p>
          <a:p>
            <a:r>
              <a:rPr lang="en-US" sz="1400" dirty="0">
                <a:solidFill>
                  <a:schemeClr val="bg1"/>
                </a:solidFill>
                <a:latin typeface="NVIDIA Sans"/>
                <a:cs typeface="NVIDIA Sans"/>
              </a:rPr>
              <a:t>It includes complete AI stacks delivered as a microservice in a container.  These provide ease of use with control and optimized performance.  There are microservices for many domains, enabling you to deploy NVIDIA, community and custom models on any infrastructure. NVIDIA provides workflows, which are prepackaged reference designs to rapidly deploy end-to-end AI solutions.</a:t>
            </a:r>
          </a:p>
          <a:p>
            <a:endParaRPr lang="en-US" sz="1400" dirty="0">
              <a:solidFill>
                <a:schemeClr val="bg1"/>
              </a:solidFill>
              <a:latin typeface="NVIDIA Sans" panose="020B0503020203020204" pitchFamily="34" charset="0"/>
              <a:cs typeface="NVIDIA Sans" panose="020B0503020203020204" pitchFamily="34" charset="0"/>
            </a:endParaRPr>
          </a:p>
          <a:p>
            <a:r>
              <a:rPr lang="en-US" sz="1400" u="sng" dirty="0">
                <a:solidFill>
                  <a:schemeClr val="bg1"/>
                </a:solidFill>
                <a:latin typeface="NVIDIA Sans" panose="020B0503020203020204" pitchFamily="34" charset="0"/>
                <a:cs typeface="NVIDIA Sans" panose="020B0503020203020204" pitchFamily="34" charset="0"/>
              </a:rPr>
              <a:t>It is Enterprise-Grade</a:t>
            </a:r>
          </a:p>
          <a:p>
            <a:r>
              <a:rPr lang="en-US" sz="1400" dirty="0">
                <a:solidFill>
                  <a:schemeClr val="bg1"/>
                </a:solidFill>
                <a:latin typeface="NVIDIA Sans"/>
                <a:cs typeface="NVIDIA Sans"/>
              </a:rPr>
              <a:t>NVIDIA AI Enterprise can greatly reduce TCO, with up to 5x cost savings.  It assures software security and stability, with proactive security assessments and flexible software branches for all deployments.  It includes Enterprise services to ensure customer success.</a:t>
            </a:r>
            <a:endParaRPr lang="en-US" sz="1400" dirty="0">
              <a:solidFill>
                <a:schemeClr val="bg1"/>
              </a:solidFill>
              <a:latin typeface="NVIDIA Sans" panose="020B0503020203020204" pitchFamily="34" charset="0"/>
              <a:cs typeface="NVIDIA Sans" panose="020B0503020203020204" pitchFamily="34" charset="0"/>
            </a:endParaRPr>
          </a:p>
          <a:p>
            <a:endParaRPr lang="en-US" sz="1400" dirty="0">
              <a:solidFill>
                <a:schemeClr val="bg1"/>
              </a:solidFill>
              <a:latin typeface="NVIDIA Sans" panose="020B0503020203020204" pitchFamily="34" charset="0"/>
              <a:cs typeface="NVIDIA Sans" panose="020B0503020203020204" pitchFamily="34" charset="0"/>
            </a:endParaRPr>
          </a:p>
          <a:p>
            <a:r>
              <a:rPr lang="en-US" sz="1400" u="sng" dirty="0">
                <a:solidFill>
                  <a:schemeClr val="bg1"/>
                </a:solidFill>
                <a:latin typeface="NVIDIA Sans" panose="020B0503020203020204" pitchFamily="34" charset="0"/>
                <a:cs typeface="NVIDIA Sans" panose="020B0503020203020204" pitchFamily="34" charset="0"/>
              </a:rPr>
              <a:t>It runs everywhere</a:t>
            </a:r>
          </a:p>
          <a:p>
            <a:r>
              <a:rPr lang="en-US" sz="1400" dirty="0">
                <a:solidFill>
                  <a:schemeClr val="bg1"/>
                </a:solidFill>
                <a:latin typeface="NVIDIA Sans"/>
                <a:cs typeface="NVIDIA Sans"/>
              </a:rPr>
              <a:t>NVIDIA AI Enterprise is supported on all NVIDIA-Certified Systems, as well as all major cloud platforms and hosted Kubernetes services.</a:t>
            </a:r>
            <a:endParaRPr lang="en-US" sz="1400" dirty="0">
              <a:solidFill>
                <a:schemeClr val="bg1"/>
              </a:solidFill>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3091852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AI Enterprise details: </a:t>
            </a:r>
            <a:r>
              <a:rPr lang="en-US" dirty="0">
                <a:hlinkClick r:id="rId3"/>
              </a:rPr>
              <a:t>NVIDIA AI Software Platform for Enterprise</a:t>
            </a:r>
          </a:p>
          <a:p>
            <a:r>
              <a:rPr lang="en-US" b="0" i="0" dirty="0">
                <a:solidFill>
                  <a:srgbClr val="180D36"/>
                </a:solidFill>
                <a:effectLst/>
                <a:latin typeface="Poppins" panose="00000500000000000000" pitchFamily="2" charset="0"/>
              </a:rPr>
              <a:t>automatically manages tiering of data between high-performance, </a:t>
            </a:r>
            <a:r>
              <a:rPr lang="en-US" b="0" i="0" dirty="0" err="1">
                <a:solidFill>
                  <a:srgbClr val="180D36"/>
                </a:solidFill>
                <a:effectLst/>
                <a:latin typeface="Poppins" panose="00000500000000000000" pitchFamily="2" charset="0"/>
              </a:rPr>
              <a:t>NVMe</a:t>
            </a:r>
            <a:r>
              <a:rPr lang="en-US" b="0" i="0" dirty="0">
                <a:solidFill>
                  <a:srgbClr val="180D36"/>
                </a:solidFill>
                <a:effectLst/>
                <a:latin typeface="Poppins" panose="00000500000000000000" pitchFamily="2" charset="0"/>
              </a:rPr>
              <a:t>-based storage, and low-cost object storage</a:t>
            </a:r>
            <a:endParaRPr lang="en-US" dirty="0"/>
          </a:p>
        </p:txBody>
      </p:sp>
    </p:spTree>
    <p:extLst>
      <p:ext uri="{BB962C8B-B14F-4D97-AF65-F5344CB8AC3E}">
        <p14:creationId xmlns:p14="http://schemas.microsoft.com/office/powerpoint/2010/main" val="19397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VIDIA Sans"/>
                <a:cs typeface="NVIDIA Sans"/>
              </a:rPr>
              <a:t>NVIDIA NIM is essentially the "easy" button for deploying models with enterprise robustness anywhere – cloud, data center, edge, or workstation. NIM delivers ease-of-use, control, and optimized performance. Specifically, NIM can:</a:t>
            </a:r>
          </a:p>
          <a:p>
            <a:endParaRPr lang="en-US" dirty="0"/>
          </a:p>
          <a:p>
            <a:pPr marL="171450" indent="-171450">
              <a:buFont typeface="Arial,Sans-Serif"/>
              <a:buChar char="•"/>
            </a:pPr>
            <a:r>
              <a:rPr lang="en-US" dirty="0">
                <a:latin typeface="NVIDIA Sans"/>
                <a:cs typeface="NVIDIA Sans"/>
              </a:rPr>
              <a:t>Speed time to market due to prebuilt microservices</a:t>
            </a:r>
          </a:p>
          <a:p>
            <a:pPr marL="171450" indent="-171450">
              <a:buFont typeface="Arial,Sans-Serif"/>
              <a:buChar char="•"/>
            </a:pPr>
            <a:r>
              <a:rPr lang="en-US" dirty="0">
                <a:latin typeface="NVIDIA Sans"/>
                <a:cs typeface="NVIDIA Sans"/>
              </a:rPr>
              <a:t>Boot accuracy by models from proprietary data sources</a:t>
            </a:r>
          </a:p>
          <a:p>
            <a:pPr marL="171450" indent="-171450">
              <a:buFont typeface="Arial,Sans-Serif"/>
              <a:buChar char="•"/>
            </a:pPr>
            <a:r>
              <a:rPr lang="en-US" dirty="0">
                <a:latin typeface="NVIDIA Sans"/>
                <a:cs typeface="NVIDIA Sans"/>
              </a:rPr>
              <a:t>Provide the flexibility to deploy anywhere with security and control</a:t>
            </a:r>
          </a:p>
          <a:p>
            <a:pPr marL="171450" indent="-171450">
              <a:buFont typeface="Arial,Sans-Serif"/>
              <a:buChar char="•"/>
            </a:pPr>
            <a:r>
              <a:rPr lang="en-US" dirty="0">
                <a:latin typeface="NVIDIA Sans"/>
                <a:cs typeface="NVIDIA Sans"/>
              </a:rPr>
              <a:t>Deliver the latest AI models, standard APIs, and enterprise tools to developers</a:t>
            </a:r>
          </a:p>
          <a:p>
            <a:pPr marL="171450" indent="-171450">
              <a:buFont typeface="Arial,Sans-Serif"/>
              <a:buChar char="•"/>
            </a:pPr>
            <a:r>
              <a:rPr lang="en-US" dirty="0">
                <a:latin typeface="NVIDIA Sans"/>
                <a:cs typeface="NVIDIA Sans"/>
              </a:rPr>
              <a:t>Address production deployment concerns including API stability, security patching, and enterprise support</a:t>
            </a:r>
          </a:p>
          <a:p>
            <a:pPr marL="171450" indent="-171450">
              <a:buFont typeface="Arial,Sans-Serif"/>
              <a:buChar char="•"/>
            </a:pPr>
            <a:r>
              <a:rPr lang="en-US" dirty="0">
                <a:latin typeface="NVIDIA Sans"/>
                <a:cs typeface="NVIDIA Sans"/>
              </a:rPr>
              <a:t>Optimize for greatest throughput resulting in improved TCO.</a:t>
            </a:r>
          </a:p>
          <a:p>
            <a:endParaRPr lang="en-US" dirty="0">
              <a:latin typeface="NVIDIA Sans"/>
              <a:cs typeface="NVIDIA Sans"/>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0209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400" b="1" kern="100" dirty="0">
                <a:effectLst/>
                <a:latin typeface="Times New Roman" panose="02020603050405020304" pitchFamily="18" charset="0"/>
                <a:ea typeface="Calibri" panose="020F0502020204030204" pitchFamily="34" charset="0"/>
                <a:cs typeface="Arial" panose="020B0604020202020204" pitchFamily="34" charset="0"/>
              </a:rPr>
              <a:t>General Purpose AI Use-Cases</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Arial" panose="020B0604020202020204" pitchFamily="34" charset="0"/>
              </a:rPr>
              <a:t>The possibility of AI and Generative AI in the market is endless.  The industry is using this for everything from creating art and graphic design elements to writing code and generating marketing tag lines.  The use-cases are endless.  </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Arial" panose="020B0604020202020204" pitchFamily="34" charset="0"/>
              </a:rPr>
              <a:t>These popular use-cases can be used to provide immediate benefit to any organization.</a:t>
            </a:r>
          </a:p>
          <a:p>
            <a:pPr marL="0" marR="0">
              <a:lnSpc>
                <a:spcPct val="107000"/>
              </a:lnSpc>
              <a:spcBef>
                <a:spcPts val="0"/>
              </a:spcBef>
              <a:spcAft>
                <a:spcPts val="800"/>
              </a:spcAft>
            </a:pPr>
            <a:r>
              <a:rPr lang="en-US" sz="1400" kern="100" dirty="0">
                <a:effectLst/>
                <a:latin typeface="Calibri" panose="020F0502020204030204" pitchFamily="34" charset="0"/>
                <a:ea typeface="Calibri" panose="020F0502020204030204" pitchFamily="34" charset="0"/>
                <a:cs typeface="Arial" panose="020B0604020202020204" pitchFamily="34" charset="0"/>
              </a:rPr>
              <a:t>Whether you are just getting started or are far along your AI journey, these general-purpose use cases automate business processes and operations and to deliver tailored customer experience. </a:t>
            </a:r>
          </a:p>
          <a:p>
            <a:pPr marL="0" marR="0" indent="0">
              <a:lnSpc>
                <a:spcPct val="107000"/>
              </a:lnSpc>
              <a:spcBef>
                <a:spcPts val="0"/>
              </a:spcBef>
              <a:spcAft>
                <a:spcPts val="800"/>
              </a:spcAft>
              <a:buNone/>
            </a:pP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400" b="1" kern="100" dirty="0">
                <a:effectLst/>
                <a:latin typeface="Calibri" panose="020F0502020204030204" pitchFamily="34" charset="0"/>
                <a:ea typeface="Calibri" panose="020F0502020204030204" pitchFamily="34" charset="0"/>
                <a:cs typeface="Arial" panose="020B0604020202020204" pitchFamily="34" charset="0"/>
              </a:rPr>
              <a:t>Customer Service Voice Assistant:</a:t>
            </a:r>
            <a:r>
              <a:rPr lang="en-US" sz="1400" kern="100" dirty="0">
                <a:effectLst/>
                <a:latin typeface="Calibri" panose="020F0502020204030204" pitchFamily="34" charset="0"/>
                <a:ea typeface="Calibri" panose="020F0502020204030204" pitchFamily="34" charset="0"/>
                <a:cs typeface="Arial" panose="020B0604020202020204" pitchFamily="34" charset="0"/>
              </a:rPr>
              <a:t> Customer services assistance revolutionizes customer service with its advanced voice recognition technology, offering real-time responses and personalized assistance. These virtual assistants streamline interactions, ensure customer queries are handled efficiently and with a human touch.</a:t>
            </a:r>
          </a:p>
          <a:p>
            <a:pPr marL="342900" marR="0" lvl="0" indent="-342900">
              <a:lnSpc>
                <a:spcPct val="107000"/>
              </a:lnSpc>
              <a:spcBef>
                <a:spcPts val="0"/>
              </a:spcBef>
              <a:spcAft>
                <a:spcPts val="0"/>
              </a:spcAft>
              <a:buFont typeface="Symbol" panose="05050102010706020507" pitchFamily="18" charset="2"/>
              <a:buChar char=""/>
            </a:pPr>
            <a:r>
              <a:rPr lang="en-US" sz="1400" b="1" kern="100" dirty="0">
                <a:effectLst/>
                <a:latin typeface="Calibri" panose="020F0502020204030204" pitchFamily="34" charset="0"/>
                <a:ea typeface="Calibri" panose="020F0502020204030204" pitchFamily="34" charset="0"/>
                <a:cs typeface="Arial" panose="020B0604020202020204" pitchFamily="34" charset="0"/>
              </a:rPr>
              <a:t>LLM Recommender System:</a:t>
            </a:r>
            <a:r>
              <a:rPr lang="en-US" sz="1400" kern="100" dirty="0">
                <a:effectLst/>
                <a:latin typeface="Calibri" panose="020F0502020204030204" pitchFamily="34" charset="0"/>
                <a:ea typeface="Calibri" panose="020F0502020204030204" pitchFamily="34" charset="0"/>
                <a:cs typeface="Arial" panose="020B0604020202020204" pitchFamily="34" charset="0"/>
              </a:rPr>
              <a:t> Leveraging the power of Large Language Models, recommender systems deliver highly accurate, context-aware suggestions to enhance user experiences across digital platforms. It personalizes content, products, and services, making discovery seamless and engaging.</a:t>
            </a:r>
          </a:p>
          <a:p>
            <a:pPr marL="342900" marR="0" lvl="0" indent="-342900">
              <a:lnSpc>
                <a:spcPct val="107000"/>
              </a:lnSpc>
              <a:spcBef>
                <a:spcPts val="0"/>
              </a:spcBef>
              <a:spcAft>
                <a:spcPts val="0"/>
              </a:spcAft>
              <a:buFont typeface="Symbol" panose="05050102010706020507" pitchFamily="18" charset="2"/>
              <a:buChar char=""/>
            </a:pPr>
            <a:r>
              <a:rPr lang="en-US" sz="1400" b="1" kern="100" dirty="0">
                <a:effectLst/>
                <a:latin typeface="Calibri" panose="020F0502020204030204" pitchFamily="34" charset="0"/>
                <a:ea typeface="Calibri" panose="020F0502020204030204" pitchFamily="34" charset="0"/>
                <a:cs typeface="Arial" panose="020B0604020202020204" pitchFamily="34" charset="0"/>
              </a:rPr>
              <a:t>Coding &amp; Development Copilot:</a:t>
            </a:r>
            <a:r>
              <a:rPr lang="en-US" sz="1400" kern="100" dirty="0">
                <a:effectLst/>
                <a:latin typeface="Calibri" panose="020F0502020204030204" pitchFamily="34" charset="0"/>
                <a:ea typeface="Calibri" panose="020F0502020204030204" pitchFamily="34" charset="0"/>
                <a:cs typeface="Arial" panose="020B0604020202020204" pitchFamily="34" charset="0"/>
              </a:rPr>
              <a:t> Copilots can act as an invaluable partner in the development process, offering real-time suggestions, debugging assistance, and code optimization. It accelerates development cycles and enhances code quality by leveraging advanced AI algorithms.</a:t>
            </a:r>
          </a:p>
          <a:p>
            <a:pPr marL="342900" marR="0" lvl="0" indent="-342900">
              <a:lnSpc>
                <a:spcPct val="107000"/>
              </a:lnSpc>
              <a:spcBef>
                <a:spcPts val="0"/>
              </a:spcBef>
              <a:spcAft>
                <a:spcPts val="0"/>
              </a:spcAft>
              <a:buFont typeface="Symbol" panose="05050102010706020507" pitchFamily="18" charset="2"/>
              <a:buChar char=""/>
            </a:pPr>
            <a:r>
              <a:rPr lang="en-US" sz="1400" b="1" kern="100" dirty="0">
                <a:effectLst/>
                <a:latin typeface="Calibri" panose="020F0502020204030204" pitchFamily="34" charset="0"/>
                <a:ea typeface="Calibri" panose="020F0502020204030204" pitchFamily="34" charset="0"/>
                <a:cs typeface="Arial" panose="020B0604020202020204" pitchFamily="34" charset="0"/>
              </a:rPr>
              <a:t>Automated Document Processing and Analysis: </a:t>
            </a:r>
            <a:r>
              <a:rPr lang="en-US" sz="1400" kern="100" dirty="0">
                <a:effectLst/>
                <a:latin typeface="Calibri" panose="020F0502020204030204" pitchFamily="34" charset="0"/>
                <a:ea typeface="Calibri" panose="020F0502020204030204" pitchFamily="34" charset="0"/>
                <a:cs typeface="Arial" panose="020B0604020202020204" pitchFamily="34" charset="0"/>
              </a:rPr>
              <a:t>This use case applies AI to streamline the processing, analysis, and management of large volumes of documents within enterprise environments. By automating tasks such as data extraction, categorization, and summarization, businesses can significantly reduce manual workloads, improve accuracy, and enhance decision-making processes across various departments like finance, HR, and legal.</a:t>
            </a:r>
          </a:p>
          <a:p>
            <a:pPr marL="342900" marR="0" lvl="0" indent="-342900">
              <a:lnSpc>
                <a:spcPct val="107000"/>
              </a:lnSpc>
              <a:spcBef>
                <a:spcPts val="0"/>
              </a:spcBef>
              <a:spcAft>
                <a:spcPts val="800"/>
              </a:spcAft>
              <a:buFont typeface="Symbol" panose="05050102010706020507" pitchFamily="18" charset="2"/>
              <a:buChar char=""/>
            </a:pPr>
            <a:r>
              <a:rPr lang="en-US" sz="1400" b="1" kern="100" dirty="0">
                <a:effectLst/>
                <a:latin typeface="Calibri" panose="020F0502020204030204" pitchFamily="34" charset="0"/>
                <a:ea typeface="Calibri" panose="020F0502020204030204" pitchFamily="34" charset="0"/>
                <a:cs typeface="Arial" panose="020B0604020202020204" pitchFamily="34" charset="0"/>
              </a:rPr>
              <a:t>Financial Reporting &amp; Accounting:</a:t>
            </a:r>
            <a:r>
              <a:rPr lang="en-US" sz="1400" kern="100" dirty="0">
                <a:effectLst/>
                <a:latin typeface="Calibri" panose="020F0502020204030204" pitchFamily="34" charset="0"/>
                <a:ea typeface="Calibri" panose="020F0502020204030204" pitchFamily="34" charset="0"/>
                <a:cs typeface="Arial" panose="020B0604020202020204" pitchFamily="34" charset="0"/>
              </a:rPr>
              <a:t>  By utilizing large language models that specialize in tax, accounting, cash flow, &amp; more, these solutions can reduce the repetitive tasks that works &amp; consultants are required to do, helping streamline operations &amp; reduce errors for data entry, transaction categorization, &amp; invoice processing.  </a:t>
            </a:r>
          </a:p>
          <a:p>
            <a:r>
              <a:rPr lang="en-US" sz="1400" b="1" i="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Edge Inference: </a:t>
            </a:r>
            <a:r>
              <a:rPr lang="en-US" sz="1400" dirty="0">
                <a:effectLst/>
                <a:latin typeface="Calibri" panose="020F0502020204030204" pitchFamily="34" charset="0"/>
                <a:ea typeface="Calibri" panose="020F0502020204030204" pitchFamily="34" charset="0"/>
                <a:cs typeface="Arial" panose="020B0604020202020204" pitchFamily="34" charset="0"/>
              </a:rPr>
              <a:t>Edge Inference technology brings AI computing closer to the data source, minimizing latency and enhancing real-time decision making. It's ideal for applications requiring instant analysis and action, from autonomous vehicles to s</a:t>
            </a:r>
          </a:p>
          <a:p>
            <a:endParaRPr lang="en-US" dirty="0"/>
          </a:p>
        </p:txBody>
      </p:sp>
    </p:spTree>
    <p:extLst>
      <p:ext uri="{BB962C8B-B14F-4D97-AF65-F5344CB8AC3E}">
        <p14:creationId xmlns:p14="http://schemas.microsoft.com/office/powerpoint/2010/main" val="3214501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Hitachi iQ for AI Discovery is our enabling service to help our customers start their AI journey.</a:t>
            </a:r>
          </a:p>
          <a:p>
            <a:r>
              <a:rPr lang="en-US" dirty="0"/>
              <a:t>Capturing our decades of experience into a formal process that allows for us to start the conversation &amp; use this as an enabler</a:t>
            </a:r>
          </a:p>
          <a:p>
            <a:endParaRPr lang="en-US" dirty="0"/>
          </a:p>
          <a:p>
            <a:r>
              <a:rPr lang="en-US" dirty="0"/>
              <a:t>To further support customers on their AI journey, Hitachi Vantara is also launching a new AI Discovery Service, designed to help customers identify the most valuable AI use cases, assess their data readiness, determine ROI, and create a strategic roadmap for successful AI implementation. Depending on the amount of support needed, customers can select between a range of AI consultative services, ranging from a Discovery program that can last as little as three weeks, to an Advisory and Jumpstart programs that can range as long as 12 weeks and include things like a technology assessment, proof of concept scoping, and production planning. </a:t>
            </a:r>
          </a:p>
          <a:p>
            <a:endParaRPr lang="en-US" dirty="0"/>
          </a:p>
          <a:p>
            <a:endParaRPr lang="en-US" dirty="0"/>
          </a:p>
          <a:p>
            <a:r>
              <a:rPr lang="en-US" dirty="0"/>
              <a:t>RESULTS</a:t>
            </a:r>
          </a:p>
          <a:p>
            <a:r>
              <a:rPr lang="en-US" dirty="0"/>
              <a:t>Research Report</a:t>
            </a:r>
          </a:p>
          <a:p>
            <a:r>
              <a:rPr lang="en-US" dirty="0"/>
              <a:t>Hitachi creates a research report summarizing all user learnings captured during interviews and workshops with the intent of capturing the main pain points and areas of opportunity.</a:t>
            </a:r>
          </a:p>
          <a:p>
            <a:endParaRPr lang="en-US" dirty="0"/>
          </a:p>
          <a:p>
            <a:r>
              <a:rPr lang="en-US" dirty="0"/>
              <a:t>Use Cases Definition &amp; Roadmap</a:t>
            </a:r>
          </a:p>
          <a:p>
            <a:r>
              <a:rPr lang="en-US" dirty="0"/>
              <a:t>List of identified use cases relevant to the customer. Prioritization of the use cases organized as a now, near and next vision roadmap.</a:t>
            </a:r>
          </a:p>
          <a:p>
            <a:endParaRPr lang="en-US" dirty="0"/>
          </a:p>
          <a:p>
            <a:r>
              <a:rPr lang="en-US" dirty="0"/>
              <a:t>Concept Documentation &amp; POC Plan</a:t>
            </a:r>
          </a:p>
          <a:p>
            <a:r>
              <a:rPr lang="en-US" dirty="0"/>
              <a:t>A summary of the top AI business concepts along with a proof-of-concept for an AI enabled solution.</a:t>
            </a:r>
          </a:p>
          <a:p>
            <a:endParaRPr lang="en-US" dirty="0"/>
          </a:p>
        </p:txBody>
      </p:sp>
    </p:spTree>
    <p:extLst>
      <p:ext uri="{BB962C8B-B14F-4D97-AF65-F5344CB8AC3E}">
        <p14:creationId xmlns:p14="http://schemas.microsoft.com/office/powerpoint/2010/main" val="3147918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1741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0" i="0" dirty="0">
                <a:solidFill>
                  <a:srgbClr val="242424"/>
                </a:solidFill>
                <a:effectLst/>
                <a:latin typeface="-apple-system"/>
              </a:rPr>
              <a:t>10 Petabytes </a:t>
            </a:r>
            <a:r>
              <a:rPr lang="en-US" sz="2000" b="0" i="0" dirty="0" err="1">
                <a:solidFill>
                  <a:srgbClr val="242424"/>
                </a:solidFill>
                <a:effectLst/>
                <a:latin typeface="-apple-system"/>
              </a:rPr>
              <a:t>Cloudscale</a:t>
            </a:r>
            <a:r>
              <a:rPr lang="en-US" sz="2000" b="0" i="0" dirty="0">
                <a:solidFill>
                  <a:srgbClr val="242424"/>
                </a:solidFill>
                <a:effectLst/>
                <a:latin typeface="-apple-system"/>
              </a:rPr>
              <a:t>, 2 Petabytes HCSF</a:t>
            </a:r>
            <a:endParaRPr lang="en-US" sz="1400" dirty="0"/>
          </a:p>
          <a:p>
            <a:pPr marL="0" indent="0">
              <a:buNone/>
            </a:pPr>
            <a:endParaRPr lang="en-US" sz="1400" dirty="0"/>
          </a:p>
          <a:p>
            <a:pPr marL="0" indent="0">
              <a:buNone/>
            </a:pPr>
            <a:r>
              <a:rPr lang="en-US" sz="1400" dirty="0"/>
              <a:t>Let’s look at a real-world data problem, and how Hitachi solved it. </a:t>
            </a:r>
          </a:p>
          <a:p>
            <a:pPr marL="0" indent="0">
              <a:buNone/>
            </a:pPr>
            <a:endParaRPr lang="en-US" sz="1400" dirty="0"/>
          </a:p>
          <a:p>
            <a:pPr marL="0" indent="0">
              <a:buNone/>
            </a:pPr>
            <a:r>
              <a:rPr lang="en-US" sz="1400" dirty="0"/>
              <a:t>This success story is about one of the largest Korean manufacturing conglomerates with </a:t>
            </a:r>
            <a:r>
              <a:rPr lang="en-US" sz="1400" dirty="0">
                <a:solidFill>
                  <a:schemeClr val="bg1">
                    <a:lumMod val="95000"/>
                  </a:schemeClr>
                </a:solidFill>
              </a:rPr>
              <a:t>business and subsidiaries including electronics, semiconductors, appliances, displays, flash memory, medical equipment and more. The company also engages in services such as advertising, construction, financial services, retail, shipbuilding and semiconductor manufacturing. </a:t>
            </a:r>
          </a:p>
          <a:p>
            <a:r>
              <a:rPr lang="en-US" sz="1400" dirty="0">
                <a:solidFill>
                  <a:schemeClr val="bg1">
                    <a:lumMod val="95000"/>
                  </a:schemeClr>
                </a:solidFill>
              </a:rPr>
              <a:t>The customer needed to implement a real time analytics &amp; data lake platform to support its manufacturing improvement process. Furthermore, the customer had trouble dealing with massive amounts of IoT &amp; image data that need to be collected &amp; processed. The customer’s current storage system composed of Isilon &amp; </a:t>
            </a:r>
            <a:r>
              <a:rPr lang="en-US" sz="1400" dirty="0" err="1">
                <a:solidFill>
                  <a:schemeClr val="bg1">
                    <a:lumMod val="95000"/>
                  </a:schemeClr>
                </a:solidFill>
              </a:rPr>
              <a:t>cloudera</a:t>
            </a:r>
            <a:r>
              <a:rPr lang="en-US" sz="1400" dirty="0">
                <a:solidFill>
                  <a:schemeClr val="bg1">
                    <a:lumMod val="95000"/>
                  </a:schemeClr>
                </a:solidFill>
              </a:rPr>
              <a:t> system simply could not handle the current &amp; future needs, including GPU integration.</a:t>
            </a:r>
          </a:p>
          <a:p>
            <a:r>
              <a:rPr lang="en-US" sz="1400" dirty="0">
                <a:solidFill>
                  <a:schemeClr val="bg1">
                    <a:lumMod val="95000"/>
                  </a:schemeClr>
                </a:solidFill>
              </a:rPr>
              <a:t>The customer uses image capture software that cameras feed into for the assembly line, the manufacturing process for all their displays. The assembly line software captures images across all cameras for each point in the assembly process for like QA. They want to be able to analyze these image feeds as well as sensor data from manufacturing equipment across the assembly line.</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b="0" dirty="0"/>
              <a:t>The customers existing Isilon &amp; Cloudera system never really worked for what they were trying to do. Hitachi was able to solve this with a combination of on-prem HCSF &amp; HCP to meet needs for archive, tiering, and performance needs. The system consisted of </a:t>
            </a:r>
            <a:r>
              <a:rPr lang="en-US" sz="1400" dirty="0">
                <a:latin typeface="Arial Narrow" panose="020B0606020202030204" pitchFamily="34" charset="0"/>
              </a:rPr>
              <a:t>19 Nodes of HCSF 2U20 Systems with 64 Core CPUs. The HCP consisted of 15 </a:t>
            </a:r>
            <a:r>
              <a:rPr lang="en-US" sz="1400" dirty="0" err="1">
                <a:latin typeface="Arial Narrow" panose="020B0606020202030204" pitchFamily="34" charset="0"/>
              </a:rPr>
              <a:t>Cloudscale</a:t>
            </a:r>
            <a:r>
              <a:rPr lang="en-US" sz="1400" dirty="0">
                <a:latin typeface="Arial Narrow" panose="020B0606020202030204" pitchFamily="34" charset="0"/>
              </a:rPr>
              <a:t> nodes with 9 s31’s, &amp; VADC load balancer (GPU Nodes were provided by System Integrator, not Hitachi) Hitachi was able to win the deal over Dell EMC by staying within the budget and by demonstrating performance on modern use cases.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latin typeface="Arial Narrow" panose="020B0606020202030204" pitchFamily="34" charset="0"/>
              </a:rPr>
              <a:t>The customer now has a functioning AI computer vision QA process for it’s display manufacturing process that simply not possible before. The system can capture and analyze multiple image feeds to detect defects in screen glass while simultaneously logging multiple IoT sensor data streams along the entire manufacturing process that helps with machine calibration. </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latin typeface="Arial Narrow" panose="020B0606020202030204" pitchFamily="34" charset="0"/>
              </a:rPr>
              <a:t>For this customer, had a previous relationship with customer in other divisions, and were able to get into this division via IT Director/CIO in business unit inside of display and who's responsible for the AI and data science teams.</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sz="1400" dirty="0">
                <a:latin typeface="Arial Narrow" panose="020B0606020202030204" pitchFamily="34" charset="0"/>
              </a:rPr>
              <a:t>Customer’s current </a:t>
            </a:r>
            <a:r>
              <a:rPr lang="en-US" sz="1400" dirty="0">
                <a:highlight>
                  <a:srgbClr val="FFFF00"/>
                </a:highlight>
                <a:latin typeface="Arial Narrow" panose="020B0606020202030204" pitchFamily="34" charset="0"/>
              </a:rPr>
              <a:t>Isilon &amp; </a:t>
            </a:r>
            <a:r>
              <a:rPr lang="en-US" sz="1400" dirty="0" err="1">
                <a:highlight>
                  <a:srgbClr val="FFFF00"/>
                </a:highlight>
                <a:latin typeface="Arial Narrow" panose="020B0606020202030204" pitchFamily="34" charset="0"/>
              </a:rPr>
              <a:t>cloudera</a:t>
            </a:r>
            <a:r>
              <a:rPr lang="en-US" sz="1400" dirty="0">
                <a:highlight>
                  <a:srgbClr val="FFFF00"/>
                </a:highlight>
                <a:latin typeface="Arial Narrow" panose="020B0606020202030204" pitchFamily="34" charset="0"/>
              </a:rPr>
              <a:t> </a:t>
            </a:r>
            <a:r>
              <a:rPr lang="en-US" sz="1400" dirty="0">
                <a:latin typeface="Arial Narrow" panose="020B0606020202030204" pitchFamily="34" charset="0"/>
              </a:rPr>
              <a:t>system not able to handle current &amp; future needs including GPU integration</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29827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Challenges and compelling events</a:t>
            </a:r>
          </a:p>
          <a:p>
            <a:pPr marL="227965" indent="-227965">
              <a:buFont typeface="Arial" panose="020B0604020202020204" pitchFamily="34" charset="0"/>
              <a:buChar char="•"/>
            </a:pPr>
            <a:r>
              <a:rPr lang="en-US" sz="1400" dirty="0">
                <a:solidFill>
                  <a:srgbClr val="212121"/>
                </a:solidFill>
                <a:ea typeface="+mn-lt"/>
                <a:cs typeface="+mn-lt"/>
              </a:rPr>
              <a:t>The customer wanted a scalable on-premise solution platform (hardware and software) to replace their existing Hadoop cluster</a:t>
            </a:r>
            <a:endParaRPr lang="en-US" sz="1400" dirty="0">
              <a:solidFill>
                <a:srgbClr val="212121"/>
              </a:solidFill>
              <a:latin typeface="Arial"/>
              <a:cs typeface="Arial"/>
            </a:endParaRPr>
          </a:p>
          <a:p>
            <a:r>
              <a:rPr lang="en-US" sz="1400" b="1" dirty="0"/>
              <a:t>Solution overview major components</a:t>
            </a:r>
          </a:p>
          <a:p>
            <a:pPr marL="171450" indent="-171450">
              <a:buFont typeface="Arial"/>
              <a:buChar char="•"/>
            </a:pPr>
            <a:r>
              <a:rPr lang="en-AU" sz="1400" dirty="0">
                <a:solidFill>
                  <a:srgbClr val="212121"/>
                </a:solidFill>
                <a:ea typeface="+mn-lt"/>
                <a:cs typeface="+mn-lt"/>
              </a:rPr>
              <a:t>HCSF solution (Weka, </a:t>
            </a:r>
            <a:r>
              <a:rPr lang="en-AU" sz="1400" dirty="0" err="1">
                <a:solidFill>
                  <a:srgbClr val="212121"/>
                </a:solidFill>
                <a:ea typeface="+mn-lt"/>
                <a:cs typeface="+mn-lt"/>
              </a:rPr>
              <a:t>SuperMicro</a:t>
            </a:r>
            <a:r>
              <a:rPr lang="en-AU" sz="1400" dirty="0">
                <a:solidFill>
                  <a:srgbClr val="212121"/>
                </a:solidFill>
                <a:ea typeface="+mn-lt"/>
                <a:cs typeface="+mn-lt"/>
              </a:rPr>
              <a:t>, Nvidia, and our partner SQream Software)</a:t>
            </a:r>
            <a:endParaRPr lang="en-US" sz="1400" dirty="0">
              <a:cs typeface="Arial"/>
            </a:endParaRPr>
          </a:p>
          <a:p>
            <a:r>
              <a:rPr lang="en-US" sz="1400" b="1" dirty="0"/>
              <a:t>Business outcomes and impacts</a:t>
            </a:r>
          </a:p>
          <a:p>
            <a:pPr marL="171450" indent="-171450">
              <a:buFont typeface="Arial"/>
              <a:buChar char="•"/>
            </a:pPr>
            <a:r>
              <a:rPr lang="en-US" sz="1400" dirty="0">
                <a:solidFill>
                  <a:srgbClr val="212121"/>
                </a:solidFill>
                <a:ea typeface="+mn-lt"/>
                <a:cs typeface="+mn-lt"/>
              </a:rPr>
              <a:t>The platform had to meet TI’s requirements of being capable of ingesting, processing, and organizing high velocity data sets.  </a:t>
            </a:r>
            <a:endParaRPr lang="en-US" dirty="0">
              <a:cs typeface="Arial"/>
            </a:endParaRPr>
          </a:p>
          <a:p>
            <a:pPr marL="171450" indent="-171450">
              <a:buFont typeface="Arial"/>
              <a:buChar char="•"/>
            </a:pPr>
            <a:r>
              <a:rPr lang="en-US" sz="1400" dirty="0">
                <a:solidFill>
                  <a:srgbClr val="212121"/>
                </a:solidFill>
                <a:ea typeface="+mn-lt"/>
                <a:cs typeface="+mn-lt"/>
              </a:rPr>
              <a:t>By layering in GPU acceleration with the SQream software, TI is also able to benefit from a reduced computational layer while still providing accelerated results</a:t>
            </a:r>
            <a:endParaRPr lang="en-US" dirty="0">
              <a:cs typeface="Arial"/>
            </a:endParaRPr>
          </a:p>
          <a:p>
            <a:r>
              <a:rPr lang="en-US" sz="1400" b="1" dirty="0"/>
              <a:t>Differentiators over competition</a:t>
            </a:r>
          </a:p>
          <a:p>
            <a:pPr marL="171450" indent="-171450">
              <a:buFont typeface="Arial" panose="020B0604020202020204" pitchFamily="34" charset="0"/>
              <a:buChar char="•"/>
            </a:pPr>
            <a:r>
              <a:rPr lang="en-US" sz="1400" dirty="0">
                <a:solidFill>
                  <a:srgbClr val="212121"/>
                </a:solidFill>
                <a:ea typeface="+mn-lt"/>
                <a:cs typeface="+mn-lt"/>
              </a:rPr>
              <a:t>Hitachi Vantara Offered an HCSF platform in a flexible consumption model, all backed by enterprise Hitachi support and service. Hitachi Vantara has 28 Global Service Delivery &amp; Centers</a:t>
            </a:r>
          </a:p>
          <a:p>
            <a:pPr marL="171450" indent="-171450">
              <a:buFont typeface="Arial" panose="020B0604020202020204" pitchFamily="34" charset="0"/>
              <a:buChar char="•"/>
            </a:pPr>
            <a:r>
              <a:rPr lang="en-US" sz="1400" dirty="0">
                <a:solidFill>
                  <a:srgbClr val="212121"/>
                </a:solidFill>
                <a:ea typeface="+mn-lt"/>
                <a:cs typeface="+mn-lt"/>
              </a:rPr>
              <a:t>Hitachi Vantara offered an Integrated Stack with best of breed Performance, Reliability, Management, Installation and Support</a:t>
            </a:r>
          </a:p>
          <a:p>
            <a:endParaRPr lang="en-US" sz="1400" b="1" dirty="0"/>
          </a:p>
          <a:p>
            <a:endParaRPr lang="en-US" dirty="0"/>
          </a:p>
        </p:txBody>
      </p:sp>
    </p:spTree>
    <p:extLst>
      <p:ext uri="{BB962C8B-B14F-4D97-AF65-F5344CB8AC3E}">
        <p14:creationId xmlns:p14="http://schemas.microsoft.com/office/powerpoint/2010/main" val="2622405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75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observation of the market, based on OpenAI's efforts</a:t>
            </a:r>
          </a:p>
          <a:p>
            <a:r>
              <a:rPr lang="en-US" dirty="0"/>
              <a:t>ChatGPT has lead to the democratization</a:t>
            </a:r>
          </a:p>
          <a:p>
            <a:pPr lvl="1"/>
            <a:r>
              <a:rPr lang="en-US" dirty="0"/>
              <a:t>Increased availability of AI capabilities</a:t>
            </a:r>
          </a:p>
          <a:p>
            <a:pPr lvl="1"/>
            <a:r>
              <a:rPr lang="en-US" dirty="0"/>
              <a:t>Anyone w/ a laptop and who knows about an API can build an AI app</a:t>
            </a:r>
          </a:p>
          <a:p>
            <a:pPr lvl="1"/>
            <a:r>
              <a:rPr lang="en-US" dirty="0"/>
              <a:t>It has created unlimited potential</a:t>
            </a:r>
          </a:p>
          <a:p>
            <a:endParaRPr lang="en-US" dirty="0"/>
          </a:p>
          <a:p>
            <a:r>
              <a:rPr lang="en-US" dirty="0"/>
              <a:t>Through ChatGPT's success, others have jumped on to capture</a:t>
            </a:r>
          </a:p>
          <a:p>
            <a:pPr lvl="1"/>
            <a:r>
              <a:rPr lang="en-US" dirty="0"/>
              <a:t>Microsoft w/ Copilot</a:t>
            </a:r>
          </a:p>
          <a:p>
            <a:pPr lvl="1"/>
            <a:r>
              <a:rPr lang="en-US" dirty="0"/>
              <a:t>Google w/ Gemini</a:t>
            </a:r>
          </a:p>
          <a:p>
            <a:pPr lvl="1"/>
            <a:r>
              <a:rPr lang="en-US" dirty="0"/>
              <a:t>And modality specific platforms like Midjourney, etc.</a:t>
            </a:r>
          </a:p>
          <a:p>
            <a:pPr lvl="1"/>
            <a:endParaRPr lang="en-US" dirty="0"/>
          </a:p>
          <a:p>
            <a:pPr lvl="0"/>
            <a:r>
              <a:rPr lang="en-US" dirty="0"/>
              <a:t>Platform lock in, like the cloud is happening w/ AI - use cloud jump-in example</a:t>
            </a:r>
          </a:p>
          <a:p>
            <a:pPr lvl="1"/>
            <a:r>
              <a:rPr lang="en-US" dirty="0"/>
              <a:t>Stability.AI lack of stability.  $5M USD revenue, $30M USD /</a:t>
            </a:r>
            <a:r>
              <a:rPr lang="en-US" dirty="0" err="1"/>
              <a:t>qtr</a:t>
            </a:r>
            <a:r>
              <a:rPr lang="en-US" dirty="0"/>
              <a:t> spend - they are closing up.  </a:t>
            </a:r>
          </a:p>
          <a:p>
            <a:pPr lvl="1"/>
            <a:r>
              <a:rPr lang="en-US" dirty="0"/>
              <a:t>VC Might save them</a:t>
            </a:r>
          </a:p>
          <a:p>
            <a:pPr lvl="0"/>
            <a:r>
              <a:rPr lang="en-US" dirty="0"/>
              <a:t>Confused customers, but most importantly, Shadow AI</a:t>
            </a:r>
          </a:p>
          <a:p>
            <a:pPr lvl="1"/>
            <a:endParaRPr lang="en-US" dirty="0"/>
          </a:p>
          <a:p>
            <a:r>
              <a:rPr lang="en-US" dirty="0"/>
              <a:t>Customers need to filter through the noise &amp; transition from Cat pictures to a platform that will fundamentally change how our customers operate</a:t>
            </a:r>
          </a:p>
          <a:p>
            <a:pPr lvl="1"/>
            <a:r>
              <a:rPr lang="en-US" dirty="0"/>
              <a:t>Ensure that AI is used responsibly, even beyond the model selection &amp; data choices, but into how it transforms business &amp; the least risky way possible</a:t>
            </a:r>
          </a:p>
          <a:p>
            <a:pPr lvl="1"/>
            <a:r>
              <a:rPr lang="en-US" dirty="0"/>
              <a:t>And understanding not only the data sources, but the upstream &amp; downstream platforms that become dependent on these systems.</a:t>
            </a:r>
          </a:p>
        </p:txBody>
      </p:sp>
    </p:spTree>
    <p:extLst>
      <p:ext uri="{BB962C8B-B14F-4D97-AF65-F5344CB8AC3E}">
        <p14:creationId xmlns:p14="http://schemas.microsoft.com/office/powerpoint/2010/main" val="3331796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6494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Hitachi Ltd. has the in-depth industrial expertise across Energy, Transportation, and more to utilize </a:t>
            </a:r>
            <a:r>
              <a:rPr lang="en-US" err="1"/>
              <a:t>GenAI</a:t>
            </a:r>
            <a:r>
              <a:rPr lang="en-US"/>
              <a:t> to accelerate digital transformation, customer experience, and people’s lives!</a:t>
            </a:r>
          </a:p>
          <a:p>
            <a:endParaRPr lang="en-US"/>
          </a:p>
          <a:p>
            <a:r>
              <a:rPr lang="en-US"/>
              <a:t>Through Hitachi Ltd.'s extensive legacy in improving society, these companies are fueling true industrial impact.  Now armed with Hitachi IQ, Hitachi &amp; NVIDIA's impact on society is being extended to fuel further social innovation.</a:t>
            </a:r>
          </a:p>
          <a:p>
            <a:endParaRPr lang="en-US"/>
          </a:p>
          <a:p>
            <a:r>
              <a:rPr lang="en-US"/>
              <a:t>With Hitachi Ltd and Hitachi Vantara, NVIDIA is now able to reach and accelerate innovation across numerous industry verticals.</a:t>
            </a:r>
          </a:p>
          <a:p>
            <a:endParaRPr lang="en-US"/>
          </a:p>
          <a:p>
            <a:r>
              <a:rPr lang="en-US"/>
              <a:t>Unlike other storage vendor engagements with NVIDIA which have focused on general-purpose AI and analytics appliances, Hitachi Vantara is able to harness the vast industrial market knowledge and solution penetration of Hitachi Ltd. companies.</a:t>
            </a: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endParaRPr lang="en-US">
              <a:hlinkClick r:id="rId3"/>
            </a:endParaRPr>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a:hlinkClick r:id="rId3"/>
              </a:rPr>
              <a:t>AI Solutions for Industry: Revolutionizing the Industry | Hitachi Vantara</a:t>
            </a:r>
            <a:endParaRPr lang="en-US"/>
          </a:p>
          <a:p>
            <a:pPr marL="171450" marR="0" lvl="0" indent="-171450" algn="l" defTabSz="914400" rtl="0" eaLnBrk="1" fontAlgn="auto" latinLnBrk="0" hangingPunct="1">
              <a:lnSpc>
                <a:spcPct val="95000"/>
              </a:lnSpc>
              <a:spcBef>
                <a:spcPts val="800"/>
              </a:spcBef>
              <a:spcAft>
                <a:spcPts val="600"/>
              </a:spcAft>
              <a:buClr>
                <a:schemeClr val="accent2"/>
              </a:buClr>
              <a:buSzTx/>
              <a:buFont typeface="Wingdings" pitchFamily="2" charset="2"/>
              <a:buChar char="§"/>
              <a:tabLst/>
              <a:defRPr/>
            </a:pPr>
            <a:r>
              <a:rPr lang="en-US">
                <a:hlinkClick r:id="rId4"/>
              </a:rPr>
              <a:t>Hitachi Content Software for File | Hitachi Vantara</a:t>
            </a:r>
            <a:endParaRPr lang="en-US"/>
          </a:p>
          <a:p>
            <a:endParaRPr lang="en-US"/>
          </a:p>
        </p:txBody>
      </p:sp>
    </p:spTree>
    <p:extLst>
      <p:ext uri="{BB962C8B-B14F-4D97-AF65-F5344CB8AC3E}">
        <p14:creationId xmlns:p14="http://schemas.microsoft.com/office/powerpoint/2010/main" val="955901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528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Reliability</a:t>
            </a:r>
          </a:p>
          <a:p>
            <a:r>
              <a:rPr lang="en-US"/>
              <a:t>#2 Flexible, Safe, Efficient</a:t>
            </a:r>
          </a:p>
          <a:p>
            <a:endParaRPr lang="en-US"/>
          </a:p>
          <a:p>
            <a:endParaRPr lang="en-US"/>
          </a:p>
          <a:p>
            <a:endParaRPr lang="en-US"/>
          </a:p>
        </p:txBody>
      </p:sp>
    </p:spTree>
    <p:extLst>
      <p:ext uri="{BB962C8B-B14F-4D97-AF65-F5344CB8AC3E}">
        <p14:creationId xmlns:p14="http://schemas.microsoft.com/office/powerpoint/2010/main" val="222066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Between the market reports &amp; the capabilities that some of these external platforms have shown, customers have an expectation of what AI can do for them.</a:t>
            </a:r>
          </a:p>
          <a:p>
            <a:pPr lvl="1"/>
            <a:r>
              <a:rPr lang="en-US" b="0" dirty="0"/>
              <a:t>The discovery of new innovations &amp; improvement of revenue streams.</a:t>
            </a:r>
          </a:p>
          <a:p>
            <a:pPr lvl="1"/>
            <a:r>
              <a:rPr lang="en-US" b="0" dirty="0"/>
              <a:t>Better utilization of employee time, through copilots, etc.</a:t>
            </a:r>
          </a:p>
          <a:p>
            <a:pPr lvl="1"/>
            <a:r>
              <a:rPr lang="en-US" b="0" dirty="0"/>
              <a:t>Reduced cost and complexity, bringing in improved efficiency</a:t>
            </a:r>
          </a:p>
          <a:p>
            <a:pPr lvl="1"/>
            <a:endParaRPr lang="en-US" b="0" dirty="0"/>
          </a:p>
          <a:p>
            <a:pPr lvl="0"/>
            <a:r>
              <a:rPr lang="en-US" b="0" dirty="0"/>
              <a:t>These expectations are not unrealistic; however the current reality is customers...</a:t>
            </a:r>
          </a:p>
          <a:p>
            <a:pPr lvl="1"/>
            <a:r>
              <a:rPr lang="en-US" b="0" dirty="0"/>
              <a:t>Have no clear starting point // #1 topic is "what are the use cases"</a:t>
            </a:r>
          </a:p>
          <a:p>
            <a:pPr lvl="1"/>
            <a:r>
              <a:rPr lang="en-US" b="0" dirty="0"/>
              <a:t>There is a serious lack of in-house talent or expertise &amp; sourcing talent can be quite expensive // </a:t>
            </a:r>
            <a:r>
              <a:rPr lang="en-US" b="0" i="1" dirty="0"/>
              <a:t>Air Canada Example</a:t>
            </a:r>
            <a:endParaRPr lang="en-US" b="0" dirty="0"/>
          </a:p>
          <a:p>
            <a:pPr lvl="1"/>
            <a:r>
              <a:rPr lang="en-US" b="0" dirty="0"/>
              <a:t>Just like the cloud 10 years ago, the cost to do AI can be quite misleading.  API calls, infrastructure, etc. This all can become quite cost prohibitive when not done in a responsible fashion</a:t>
            </a:r>
          </a:p>
          <a:p>
            <a:pPr lvl="0"/>
            <a:endParaRPr lang="en-US" b="0" dirty="0"/>
          </a:p>
          <a:p>
            <a:pPr marL="0" indent="0">
              <a:buNone/>
            </a:pPr>
            <a:endParaRPr lang="en-US" dirty="0"/>
          </a:p>
        </p:txBody>
      </p:sp>
    </p:spTree>
    <p:extLst>
      <p:ext uri="{BB962C8B-B14F-4D97-AF65-F5344CB8AC3E}">
        <p14:creationId xmlns:p14="http://schemas.microsoft.com/office/powerpoint/2010/main" val="34407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20495-5EC2-5AB6-0AF3-D486F4E24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CD2E6-92C3-39AC-7546-A6434450B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9ACAC-4ECE-7299-08D3-D8E724A066C5}"/>
              </a:ext>
            </a:extLst>
          </p:cNvPr>
          <p:cNvSpPr>
            <a:spLocks noGrp="1"/>
          </p:cNvSpPr>
          <p:nvPr>
            <p:ph type="body" idx="1"/>
          </p:nvPr>
        </p:nvSpPr>
        <p:spPr/>
        <p:txBody>
          <a:bodyPr/>
          <a:lstStyle/>
          <a:p>
            <a:r>
              <a:rPr lang="en-US" dirty="0">
                <a:latin typeface="Neue Haas Grotesk Text Pro"/>
              </a:rPr>
              <a:t>The intent for this slide is to show the strategic partnership between the three organizations &amp; the creation of an AI Industry Powerhouse.  </a:t>
            </a:r>
          </a:p>
          <a:p>
            <a:endParaRPr lang="en-US" dirty="0">
              <a:latin typeface="Neue Haas Grotesk Text Pro"/>
            </a:endParaRPr>
          </a:p>
          <a:p>
            <a:r>
              <a:rPr lang="en-US" dirty="0">
                <a:hlinkClick r:id="rId3"/>
              </a:rPr>
              <a:t>Log</a:t>
            </a:r>
            <a:endParaRPr lang="en-US" dirty="0"/>
          </a:p>
          <a:p>
            <a:endParaRPr lang="en-US" dirty="0">
              <a:hlinkClick r:id="rId3"/>
            </a:endParaRPr>
          </a:p>
          <a:p>
            <a:r>
              <a:rPr lang="en-US" dirty="0" err="1">
                <a:hlinkClick r:id="rId4"/>
              </a:rPr>
              <a:t>HCMA_Vendor</a:t>
            </a:r>
            <a:r>
              <a:rPr lang="en-US" dirty="0">
                <a:hlinkClick r:id="rId4"/>
              </a:rPr>
              <a:t> Brand Guide_1_22.indd (hitachicm.us)</a:t>
            </a:r>
            <a:endParaRPr lang="en-US" dirty="0">
              <a:hlinkClick r:id="rId3"/>
            </a:endParaRPr>
          </a:p>
          <a:p>
            <a:endParaRPr lang="en-US" dirty="0">
              <a:hlinkClick r:id="rId3"/>
            </a:endParaRPr>
          </a:p>
          <a:p>
            <a:r>
              <a:rPr lang="en-US" dirty="0" err="1">
                <a:hlinkClick r:id="rId3"/>
              </a:rPr>
              <a:t>os</a:t>
            </a:r>
            <a:r>
              <a:rPr lang="en-US" dirty="0">
                <a:hlinkClick r:id="rId3"/>
              </a:rPr>
              <a:t> &amp; Brand Guidelines | NVIDIA</a:t>
            </a:r>
            <a:endParaRPr lang="en-US" dirty="0"/>
          </a:p>
        </p:txBody>
      </p:sp>
    </p:spTree>
    <p:extLst>
      <p:ext uri="{BB962C8B-B14F-4D97-AF65-F5344CB8AC3E}">
        <p14:creationId xmlns:p14="http://schemas.microsoft.com/office/powerpoint/2010/main" val="428313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849313"/>
            <a:ext cx="5689600" cy="3200400"/>
          </a:xfrm>
        </p:spPr>
      </p:sp>
      <p:sp>
        <p:nvSpPr>
          <p:cNvPr id="3" name="Notes Placeholder 2"/>
          <p:cNvSpPr>
            <a:spLocks noGrp="1"/>
          </p:cNvSpPr>
          <p:nvPr>
            <p:ph type="body" idx="1"/>
          </p:nvPr>
        </p:nvSpPr>
        <p:spPr/>
        <p:txBody>
          <a:bodyPr/>
          <a:lstStyle/>
          <a:p>
            <a:r>
              <a:rPr lang="en-US" dirty="0"/>
              <a:t>This is about Hitachi Vantara’s ability to understand more than just how platforms or products work, but about their pedigree as an organization that for the last 110+ years has built things.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D9C3DB-8462-5E4A-8A9D-0A2EAF829D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70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Arial" panose="020B0604020202020204" pitchFamily="34" charset="0"/>
              <a:buChar char="•"/>
            </a:pPr>
            <a:r>
              <a:rPr kumimoji="1" lang="en-US" altLang="ja-JP" sz="1600" dirty="0">
                <a:latin typeface="Yu Gothic UI" panose="020B0500000000000000" pitchFamily="50" charset="-128"/>
                <a:ea typeface="Yu Gothic UI" panose="020B0500000000000000" pitchFamily="50" charset="-128"/>
              </a:rPr>
              <a:t>But this is a sum of all parts equation.  It's the execution path through Hitachi Vantara into the market, bringing in our internal capabilities AND the capabilities of Hitachi’s partners and their other Hitachi Digital &amp; Domain Bu's</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6E019-BE0D-4E96-82C0-6A91B3BA675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0136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712788"/>
            <a:ext cx="4794250" cy="2697162"/>
          </a:xfrm>
        </p:spPr>
      </p:sp>
      <p:sp>
        <p:nvSpPr>
          <p:cNvPr id="3" name="Notes Placeholder 2"/>
          <p:cNvSpPr>
            <a:spLocks noGrp="1"/>
          </p:cNvSpPr>
          <p:nvPr>
            <p:ph type="body" idx="1"/>
          </p:nvPr>
        </p:nvSpPr>
        <p:spPr/>
        <p:txBody>
          <a:bodyPr/>
          <a:lstStyle/>
          <a:p>
            <a:pPr marL="228600" marR="0">
              <a:lnSpc>
                <a:spcPct val="115000"/>
              </a:lnSpc>
              <a:spcBef>
                <a:spcPts val="0"/>
              </a:spcBef>
              <a:spcAft>
                <a:spcPts val="800"/>
              </a:spcAft>
            </a:pPr>
            <a:r>
              <a:rPr lang="en-US" sz="1400" kern="100" dirty="0">
                <a:effectLst/>
                <a:latin typeface="Arial" panose="020B0604020202020204" pitchFamily="34" charset="0"/>
                <a:ea typeface="Arial" panose="020B0604020202020204" pitchFamily="34" charset="0"/>
                <a:cs typeface="Times New Roman" panose="02020603050405020304" pitchFamily="18" charset="0"/>
              </a:rPr>
              <a:t>That’s not all Hitachi Vantara has done, in March, they introduced their Hitachi iQ brand portfolio which combines industry leading offerings from NVIDIA with their high-performance parallel filesystem and object storage platforms. This new  AI-ready infrastructure solution accelerates GPU workloads by over 20x, providing the fastest time to insight and our massive scale, ultra dense object storage provides exceptional economics for AI platforms at scale. iQ goes beyond basic integration and testing by layering industry specific capabilities on top of the AI solution stack, so outcomes can be more specific and relevant to an organizations business. Hitachi has partnered with industry AI leader NVIDIA and leader in OT Hitachi along with other Hitachi business units (such as Energy, Rail and Digital Services) to innovate on solutions together.  There will be more to come throughout the year as Hitachi’s unstructured data solutions are key strategic elements in their AI solutions now and in the future.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748188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Hitachi Vantara’s AI portfolio is made up of both the infrastructure &amp; the solutions.  </a:t>
            </a:r>
          </a:p>
          <a:p>
            <a:r>
              <a:rPr lang="en-US" dirty="0"/>
              <a:t>Today they are are aligned w/ NVIDIA &amp; supporting this ecosystem.  But in the future, as the market evolves, Hitachi is open to support new accelerators or GPU providers</a:t>
            </a:r>
          </a:p>
          <a:p>
            <a:endParaRPr lang="en-US" dirty="0"/>
          </a:p>
          <a:p>
            <a:r>
              <a:rPr lang="en-US" dirty="0"/>
              <a:t>But the solution side is what separates Hitachi from everyone else.  It's how Hitachi enable AI.  In some cases co-developed w/ NVIDIA, but in other cases done w/ Hitachi’s partners</a:t>
            </a:r>
          </a:p>
          <a:p>
            <a:r>
              <a:rPr lang="en-US" dirty="0"/>
              <a:t>The point is, Hitachi Vantara are taking steps to create tangible, realistic outcomes powered by AI.  Packages in NVIDIA aligned capabilities, like NIMS.  </a:t>
            </a:r>
          </a:p>
          <a:p>
            <a:r>
              <a:rPr lang="en-US" dirty="0"/>
              <a:t>Created as a foundation, but then customized to meet the bespoke needs of each of our customer.</a:t>
            </a:r>
          </a:p>
        </p:txBody>
      </p:sp>
    </p:spTree>
    <p:extLst>
      <p:ext uri="{BB962C8B-B14F-4D97-AF65-F5344CB8AC3E}">
        <p14:creationId xmlns:p14="http://schemas.microsoft.com/office/powerpoint/2010/main" val="31020494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3.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3746"/>
            <a:ext cx="9168384" cy="516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2024</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tx1"/>
                </a:solidFill>
                <a:latin typeface="Neue Haas Grotesk Text Pro" panose="020B0504020202020204" pitchFamily="34" charset="77"/>
              </a:defRPr>
            </a:lvl1pPr>
          </a:lstStyle>
          <a:p>
            <a:r>
              <a:rPr lang="en-US"/>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0" name="TextBox 9">
            <a:extLst>
              <a:ext uri="{FF2B5EF4-FFF2-40B4-BE49-F238E27FC236}">
                <a16:creationId xmlns:a16="http://schemas.microsoft.com/office/drawing/2014/main" id="{7C8323FE-CCCA-6EBE-14C6-0B1230150D5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2" name="Graphic 1">
            <a:extLst>
              <a:ext uri="{FF2B5EF4-FFF2-40B4-BE49-F238E27FC236}">
                <a16:creationId xmlns:a16="http://schemas.microsoft.com/office/drawing/2014/main" id="{3662C2A6-546A-C2D7-AF73-C1409F245E8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25607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120BC-E9A8-1F1B-C3DA-69DEFB280009}"/>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a:t>Divider Slide Title Goes Here</a:t>
            </a:r>
          </a:p>
        </p:txBody>
      </p:sp>
    </p:spTree>
    <p:extLst>
      <p:ext uri="{BB962C8B-B14F-4D97-AF65-F5344CB8AC3E}">
        <p14:creationId xmlns:p14="http://schemas.microsoft.com/office/powerpoint/2010/main" val="21672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4165" y="-1143"/>
            <a:ext cx="9148165"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2" name="Polygon3">
            <a:extLst>
              <a:ext uri="{FF2B5EF4-FFF2-40B4-BE49-F238E27FC236}">
                <a16:creationId xmlns:a16="http://schemas.microsoft.com/office/drawing/2014/main" id="{33C2EFAD-C1E2-7125-E4F2-42296283AE55}"/>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8" name="Title Placeholder 1">
            <a:extLst>
              <a:ext uri="{FF2B5EF4-FFF2-40B4-BE49-F238E27FC236}">
                <a16:creationId xmlns:a16="http://schemas.microsoft.com/office/drawing/2014/main" id="{9B704A44-1E39-E077-C523-83526F4B032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sp>
        <p:nvSpPr>
          <p:cNvPr id="10" name="Eyebrow Text">
            <a:extLst>
              <a:ext uri="{FF2B5EF4-FFF2-40B4-BE49-F238E27FC236}">
                <a16:creationId xmlns:a16="http://schemas.microsoft.com/office/drawing/2014/main" id="{4E03AF08-4BD3-3596-32CE-4AC205966A69}"/>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Placeholder</a:t>
            </a:r>
          </a:p>
        </p:txBody>
      </p:sp>
      <p:sp>
        <p:nvSpPr>
          <p:cNvPr id="13" name="Text Placeholder 12">
            <a:extLst>
              <a:ext uri="{FF2B5EF4-FFF2-40B4-BE49-F238E27FC236}">
                <a16:creationId xmlns:a16="http://schemas.microsoft.com/office/drawing/2014/main" id="{6D39A44B-9E43-1968-2228-2A443A017316}"/>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a:t>Delete text box if not required.</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7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with White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6858"/>
            <a:ext cx="916838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2" name="Polygon3">
            <a:extLst>
              <a:ext uri="{FF2B5EF4-FFF2-40B4-BE49-F238E27FC236}">
                <a16:creationId xmlns:a16="http://schemas.microsoft.com/office/drawing/2014/main" id="{B320675F-D5B3-7373-63CB-DC061CBABAF1}"/>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11" name="Title Placeholder 1">
            <a:extLst>
              <a:ext uri="{FF2B5EF4-FFF2-40B4-BE49-F238E27FC236}">
                <a16:creationId xmlns:a16="http://schemas.microsoft.com/office/drawing/2014/main" id="{2206ADF6-971B-4473-11D4-B23902AD21A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sp>
        <p:nvSpPr>
          <p:cNvPr id="2" name="Eyebrow Text">
            <a:extLst>
              <a:ext uri="{FF2B5EF4-FFF2-40B4-BE49-F238E27FC236}">
                <a16:creationId xmlns:a16="http://schemas.microsoft.com/office/drawing/2014/main" id="{B79B2293-0F78-2AB5-27FD-E6914B7476F7}"/>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Placeholder</a:t>
            </a:r>
          </a:p>
        </p:txBody>
      </p:sp>
      <p:sp>
        <p:nvSpPr>
          <p:cNvPr id="8" name="Text Placeholder 12">
            <a:extLst>
              <a:ext uri="{FF2B5EF4-FFF2-40B4-BE49-F238E27FC236}">
                <a16:creationId xmlns:a16="http://schemas.microsoft.com/office/drawing/2014/main" id="{6E76DB19-DDA0-2A38-69AD-BABA4A532579}"/>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a:t>Delete text box if not required.</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4170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hite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0"/>
            <a:ext cx="9168384" cy="515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8" name="Polygon3">
            <a:extLst>
              <a:ext uri="{FF2B5EF4-FFF2-40B4-BE49-F238E27FC236}">
                <a16:creationId xmlns:a16="http://schemas.microsoft.com/office/drawing/2014/main" id="{91FB0933-FAA2-3405-5245-76367F88567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F34ED82E-DCBE-C3D2-EC9B-9D42C3795A92}"/>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a:t>Click to add title</a:t>
            </a:r>
          </a:p>
        </p:txBody>
      </p:sp>
      <p:sp>
        <p:nvSpPr>
          <p:cNvPr id="4" name="Rectangle 3">
            <a:extLst>
              <a:ext uri="{FF2B5EF4-FFF2-40B4-BE49-F238E27FC236}">
                <a16:creationId xmlns:a16="http://schemas.microsoft.com/office/drawing/2014/main" id="{AA05CB8D-3634-16B8-66F6-2EBEF97F411B}"/>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lumMod val="50000"/>
                  </a:schemeClr>
                </a:solidFill>
                <a:latin typeface="Neue Haas Grotesk Text Pro" panose="020B0504020202020204" pitchFamily="34" charset="77"/>
                <a:ea typeface="+mn-ea"/>
                <a:cs typeface="+mn-cs"/>
              </a:rPr>
              <a:t>CONFIDENTIAL – For use by Hitachi Vantara employees and other audiences under NDA only.</a:t>
            </a:r>
          </a:p>
        </p:txBody>
      </p:sp>
      <p:sp>
        <p:nvSpPr>
          <p:cNvPr id="5" name="TextBox 4">
            <a:extLst>
              <a:ext uri="{FF2B5EF4-FFF2-40B4-BE49-F238E27FC236}">
                <a16:creationId xmlns:a16="http://schemas.microsoft.com/office/drawing/2014/main" id="{E4200E17-7B5C-1ACA-209C-E57167510C91}"/>
              </a:ext>
            </a:extLst>
          </p:cNvPr>
          <p:cNvSpPr txBox="1"/>
          <p:nvPr userDrawn="1"/>
        </p:nvSpPr>
        <p:spPr>
          <a:xfrm>
            <a:off x="1286178" y="4905496"/>
            <a:ext cx="1322478" cy="152349"/>
          </a:xfrm>
          <a:prstGeom prst="rect">
            <a:avLst/>
          </a:prstGeom>
          <a:noFill/>
        </p:spPr>
        <p:txBody>
          <a:bodyPr wrap="none" lIns="0" tIns="0" rIns="0" bIns="0" rtlCol="0">
            <a:spAutoFit/>
          </a:bodyPr>
          <a:lstStyle/>
          <a:p>
            <a:pPr algn="l">
              <a:lnSpc>
                <a:spcPct val="90000"/>
              </a:lnSpc>
              <a:spcBef>
                <a:spcPts val="600"/>
              </a:spcBef>
            </a:pPr>
            <a:r>
              <a:rPr lang="en-US" sz="1100" baseline="0">
                <a:solidFill>
                  <a:schemeClr val="tx1"/>
                </a:solidFill>
                <a:latin typeface="Neue Haas Grotesk Text Pro" panose="020B0504020202020204" pitchFamily="34" charset="77"/>
              </a:rPr>
              <a:t>|  </a:t>
            </a:r>
            <a:r>
              <a:rPr lang="en-US" sz="1100" b="0" i="1" baseline="0">
                <a:solidFill>
                  <a:schemeClr val="tx1"/>
                </a:solidFill>
                <a:latin typeface="Times New Roman" panose="02020603050405020304" pitchFamily="18" charset="0"/>
                <a:cs typeface="Times New Roman" panose="02020603050405020304" pitchFamily="18" charset="0"/>
              </a:rPr>
              <a:t>2024 Partner Summit</a:t>
            </a:r>
          </a:p>
        </p:txBody>
      </p:sp>
    </p:spTree>
    <p:extLst>
      <p:ext uri="{BB962C8B-B14F-4D97-AF65-F5344CB8AC3E}">
        <p14:creationId xmlns:p14="http://schemas.microsoft.com/office/powerpoint/2010/main" val="7005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White with Grey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1"/>
            <a:ext cx="9168384" cy="5156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4" name="Polygon3">
            <a:extLst>
              <a:ext uri="{FF2B5EF4-FFF2-40B4-BE49-F238E27FC236}">
                <a16:creationId xmlns:a16="http://schemas.microsoft.com/office/drawing/2014/main" id="{7620B809-42E9-5E56-8720-4D61BF68F9A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9FC930A6-B4F4-6070-5BB9-00636990D21D}"/>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a:t>Click to add title</a:t>
            </a:r>
          </a:p>
        </p:txBody>
      </p:sp>
      <p:sp>
        <p:nvSpPr>
          <p:cNvPr id="5" name="Rectangle 4">
            <a:extLst>
              <a:ext uri="{FF2B5EF4-FFF2-40B4-BE49-F238E27FC236}">
                <a16:creationId xmlns:a16="http://schemas.microsoft.com/office/drawing/2014/main" id="{FDA0F40C-94A6-807D-F89A-B5A84931963E}"/>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lumMod val="50000"/>
                  </a:schemeClr>
                </a:solidFill>
                <a:latin typeface="Neue Haas Grotesk Text Pro" panose="020B0504020202020204" pitchFamily="34" charset="77"/>
                <a:ea typeface="+mn-ea"/>
                <a:cs typeface="+mn-cs"/>
              </a:rPr>
              <a:t>CONFIDENTIAL – For use by Hitachi Vantara employees and other audiences under NDA only.</a:t>
            </a:r>
          </a:p>
        </p:txBody>
      </p:sp>
      <p:sp>
        <p:nvSpPr>
          <p:cNvPr id="8" name="TextBox 7">
            <a:extLst>
              <a:ext uri="{FF2B5EF4-FFF2-40B4-BE49-F238E27FC236}">
                <a16:creationId xmlns:a16="http://schemas.microsoft.com/office/drawing/2014/main" id="{80EBC0BB-A9BB-B243-916F-B4BB31C69D9D}"/>
              </a:ext>
            </a:extLst>
          </p:cNvPr>
          <p:cNvSpPr txBox="1"/>
          <p:nvPr userDrawn="1"/>
        </p:nvSpPr>
        <p:spPr>
          <a:xfrm>
            <a:off x="1286178" y="4905496"/>
            <a:ext cx="1322478" cy="152349"/>
          </a:xfrm>
          <a:prstGeom prst="rect">
            <a:avLst/>
          </a:prstGeom>
          <a:noFill/>
        </p:spPr>
        <p:txBody>
          <a:bodyPr wrap="none" lIns="0" tIns="0" rIns="0" bIns="0" rtlCol="0">
            <a:spAutoFit/>
          </a:bodyPr>
          <a:lstStyle/>
          <a:p>
            <a:pPr algn="l">
              <a:lnSpc>
                <a:spcPct val="90000"/>
              </a:lnSpc>
              <a:spcBef>
                <a:spcPts val="600"/>
              </a:spcBef>
            </a:pPr>
            <a:r>
              <a:rPr lang="en-US" sz="1100" baseline="0">
                <a:solidFill>
                  <a:schemeClr val="tx1"/>
                </a:solidFill>
                <a:latin typeface="Neue Haas Grotesk Text Pro" panose="020B0504020202020204" pitchFamily="34" charset="77"/>
              </a:rPr>
              <a:t>|  </a:t>
            </a:r>
            <a:r>
              <a:rPr lang="en-US" sz="1100" b="0" i="1" baseline="0">
                <a:solidFill>
                  <a:schemeClr val="tx1"/>
                </a:solidFill>
                <a:latin typeface="Times New Roman" panose="02020603050405020304" pitchFamily="18" charset="0"/>
                <a:cs typeface="Times New Roman" panose="02020603050405020304" pitchFamily="18" charset="0"/>
              </a:rPr>
              <a:t>2024 Partner Summit</a:t>
            </a:r>
          </a:p>
        </p:txBody>
      </p:sp>
    </p:spTree>
    <p:extLst>
      <p:ext uri="{BB962C8B-B14F-4D97-AF65-F5344CB8AC3E}">
        <p14:creationId xmlns:p14="http://schemas.microsoft.com/office/powerpoint/2010/main" val="129634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2" name="Rectangle 1">
            <a:extLst>
              <a:ext uri="{FF2B5EF4-FFF2-40B4-BE49-F238E27FC236}">
                <a16:creationId xmlns:a16="http://schemas.microsoft.com/office/drawing/2014/main" id="{FD04E854-3779-8DC2-38C0-3F4C3A65BDC4}"/>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6707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Grey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2" name="Rectangle 1">
            <a:extLst>
              <a:ext uri="{FF2B5EF4-FFF2-40B4-BE49-F238E27FC236}">
                <a16:creationId xmlns:a16="http://schemas.microsoft.com/office/drawing/2014/main" id="{4E6EFFDF-9BEC-4E04-CD53-588883A3D866}"/>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191075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a:t>Click to add title</a:t>
            </a:r>
          </a:p>
        </p:txBody>
      </p:sp>
      <p:sp>
        <p:nvSpPr>
          <p:cNvPr id="3" name="Rectangle 2">
            <a:extLst>
              <a:ext uri="{FF2B5EF4-FFF2-40B4-BE49-F238E27FC236}">
                <a16:creationId xmlns:a16="http://schemas.microsoft.com/office/drawing/2014/main" id="{22231213-DB71-A727-C39B-34D4C5909422}"/>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28536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9144" y="-7375"/>
            <a:ext cx="9153144" cy="48316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4" name="Title Placeholder 1">
            <a:extLst>
              <a:ext uri="{FF2B5EF4-FFF2-40B4-BE49-F238E27FC236}">
                <a16:creationId xmlns:a16="http://schemas.microsoft.com/office/drawing/2014/main" id="{0CA9DA9D-5260-B6D4-091B-5AAD06C81315}"/>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3" name="Rectangle 2">
            <a:extLst>
              <a:ext uri="{FF2B5EF4-FFF2-40B4-BE49-F238E27FC236}">
                <a16:creationId xmlns:a16="http://schemas.microsoft.com/office/drawing/2014/main" id="{765F7548-5E37-DCD7-CB2A-9D05E35D5F4F}"/>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118557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Grey White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0" y="0"/>
            <a:ext cx="9153144" cy="5157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C5FBE38-02E8-D4C2-0861-2004C50C7B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4" name="Rectangle 3">
            <a:extLst>
              <a:ext uri="{FF2B5EF4-FFF2-40B4-BE49-F238E27FC236}">
                <a16:creationId xmlns:a16="http://schemas.microsoft.com/office/drawing/2014/main" id="{AF372A00-2EF2-AC41-78DA-0F3C5DD6F04D}"/>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278368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c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0"/>
            <a:ext cx="9168384" cy="5157214"/>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2024</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0" name="TextBox 9">
            <a:extLst>
              <a:ext uri="{FF2B5EF4-FFF2-40B4-BE49-F238E27FC236}">
                <a16:creationId xmlns:a16="http://schemas.microsoft.com/office/drawing/2014/main" id="{7C8323FE-CCCA-6EBE-14C6-0B1230150D5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spTree>
    <p:extLst>
      <p:ext uri="{BB962C8B-B14F-4D97-AF65-F5344CB8AC3E}">
        <p14:creationId xmlns:p14="http://schemas.microsoft.com/office/powerpoint/2010/main" val="102829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White No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D5F0EB-88A0-6408-357E-ADD4605ED15C}"/>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pic>
        <p:nvPicPr>
          <p:cNvPr id="9" name="Graphic 8">
            <a:extLst>
              <a:ext uri="{FF2B5EF4-FFF2-40B4-BE49-F238E27FC236}">
                <a16:creationId xmlns:a16="http://schemas.microsoft.com/office/drawing/2014/main" id="{2818130C-6DBC-0460-1E17-2E269D11949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5" name="TextBox 4">
            <a:extLst>
              <a:ext uri="{FF2B5EF4-FFF2-40B4-BE49-F238E27FC236}">
                <a16:creationId xmlns:a16="http://schemas.microsoft.com/office/drawing/2014/main" id="{0FEC6368-1995-41AF-E88D-2B106D0919E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80F61AAD-35B5-DD2D-220E-BCA6C62F5D89}"/>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6090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White Grey Header No Foo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9" name="Rectangle 8">
            <a:extLst>
              <a:ext uri="{FF2B5EF4-FFF2-40B4-BE49-F238E27FC236}">
                <a16:creationId xmlns:a16="http://schemas.microsoft.com/office/drawing/2014/main" id="{E7F23A3D-947A-905D-F88D-048E9D2BF7A0}"/>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8D536D02-9EE1-C505-B561-91F470EBD85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3" name="TextBox 2">
            <a:extLst>
              <a:ext uri="{FF2B5EF4-FFF2-40B4-BE49-F238E27FC236}">
                <a16:creationId xmlns:a16="http://schemas.microsoft.com/office/drawing/2014/main" id="{9D638DF7-A548-80F0-C019-72FAD8BB2FFE}"/>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70555608-FC93-1DA8-1DC9-B838BFEDA55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88802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4800600"/>
          </a:xfrm>
          <a:prstGeom prst="rect">
            <a:avLst/>
          </a:prstGeom>
          <a:solidFill>
            <a:schemeClr val="bg1"/>
          </a:solidFill>
          <a:effectLst/>
        </p:spPr>
        <p:txBody>
          <a:bodyPr/>
          <a:lstStyle>
            <a:lvl1pPr marL="0" indent="0">
              <a:buNone/>
              <a:defRPr/>
            </a:lvl1pPr>
          </a:lstStyle>
          <a:p>
            <a:r>
              <a:rPr lang="en-US"/>
              <a:t>Click icon to add picture</a:t>
            </a:r>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9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able Placeholder 3">
            <a:extLst>
              <a:ext uri="{FF2B5EF4-FFF2-40B4-BE49-F238E27FC236}">
                <a16:creationId xmlns:a16="http://schemas.microsoft.com/office/drawing/2014/main" id="{72E238BF-A2C0-C94D-9521-BC69A95CBD52}"/>
              </a:ext>
            </a:extLst>
          </p:cNvPr>
          <p:cNvSpPr>
            <a:spLocks noGrp="1"/>
          </p:cNvSpPr>
          <p:nvPr>
            <p:ph type="tbl" sz="quarter" idx="10"/>
          </p:nvPr>
        </p:nvSpPr>
        <p:spPr>
          <a:xfrm>
            <a:off x="2377800" y="1078200"/>
            <a:ext cx="6483701" cy="3436262"/>
          </a:xfrm>
          <a:solidFill>
            <a:schemeClr val="bg2"/>
          </a:solidFill>
        </p:spPr>
        <p:txBody>
          <a:bodyPr/>
          <a:lstStyle/>
          <a:p>
            <a:r>
              <a:rPr lang="en-US"/>
              <a:t>Click icon to add table</a:t>
            </a:r>
          </a:p>
        </p:txBody>
      </p:sp>
      <p:sp>
        <p:nvSpPr>
          <p:cNvPr id="5" name="Text Placeholder 53">
            <a:extLst>
              <a:ext uri="{FF2B5EF4-FFF2-40B4-BE49-F238E27FC236}">
                <a16:creationId xmlns:a16="http://schemas.microsoft.com/office/drawing/2014/main" id="{8A904D47-BE89-9242-8FAA-EEAF730B2BA8}"/>
              </a:ext>
            </a:extLst>
          </p:cNvPr>
          <p:cNvSpPr>
            <a:spLocks noGrp="1"/>
          </p:cNvSpPr>
          <p:nvPr>
            <p:ph idx="1" hasCustomPrompt="1"/>
          </p:nvPr>
        </p:nvSpPr>
        <p:spPr>
          <a:xfrm>
            <a:off x="133795" y="1078200"/>
            <a:ext cx="1987262"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1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1"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7" name="Text Placeholder 53">
            <a:extLst>
              <a:ext uri="{FF2B5EF4-FFF2-40B4-BE49-F238E27FC236}">
                <a16:creationId xmlns:a16="http://schemas.microsoft.com/office/drawing/2014/main" id="{34A239C9-4494-0548-8502-19C73911F643}"/>
              </a:ext>
            </a:extLst>
          </p:cNvPr>
          <p:cNvSpPr>
            <a:spLocks noGrp="1"/>
          </p:cNvSpPr>
          <p:nvPr>
            <p:ph idx="11" hasCustomPrompt="1"/>
          </p:nvPr>
        </p:nvSpPr>
        <p:spPr>
          <a:xfrm>
            <a:off x="6186246" y="1143653"/>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53">
            <a:extLst>
              <a:ext uri="{FF2B5EF4-FFF2-40B4-BE49-F238E27FC236}">
                <a16:creationId xmlns:a16="http://schemas.microsoft.com/office/drawing/2014/main" id="{08DC579F-A1A9-5A43-878A-431450FE78C5}"/>
              </a:ext>
            </a:extLst>
          </p:cNvPr>
          <p:cNvSpPr>
            <a:spLocks noGrp="1"/>
          </p:cNvSpPr>
          <p:nvPr>
            <p:ph idx="12" hasCustomPrompt="1"/>
          </p:nvPr>
        </p:nvSpPr>
        <p:spPr>
          <a:xfrm>
            <a:off x="3241040"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4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59" y="990259"/>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990259"/>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64159" y="2880908"/>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721626" y="2880908"/>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4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66626" y="990258"/>
            <a:ext cx="1882693" cy="3576593"/>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2469352" y="990259"/>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772078" y="998757"/>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7074803" y="998757"/>
            <a:ext cx="1882693" cy="3568095"/>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0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990259"/>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329174" y="990259"/>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02688" y="2880908"/>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329174" y="2880908"/>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1128304"/>
            <a:ext cx="864547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2" name="Rectangle 1">
            <a:extLst>
              <a:ext uri="{FF2B5EF4-FFF2-40B4-BE49-F238E27FC236}">
                <a16:creationId xmlns:a16="http://schemas.microsoft.com/office/drawing/2014/main" id="{B424436A-0DBD-AEE1-5DA9-D842F16F38C5}"/>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26527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Byline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117598" y="163551"/>
            <a:ext cx="7051040" cy="384241"/>
          </a:xfrm>
          <a:prstGeom prst="rect">
            <a:avLst/>
          </a:prstGeom>
        </p:spPr>
        <p:txBody>
          <a:bodyPr vert="horz" lIns="72000" tIns="0" rIns="91440" bIns="0" rtlCol="0" anchor="ctr">
            <a:normAutofit/>
          </a:bodyPr>
          <a:lstStyle/>
          <a:p>
            <a:pPr lvl="0"/>
            <a:r>
              <a:rPr lang="en-US"/>
              <a:t>Click to add title</a:t>
            </a:r>
          </a:p>
        </p:txBody>
      </p:sp>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202688" y="480886"/>
            <a:ext cx="6965950" cy="153888"/>
          </a:xfrm>
        </p:spPr>
        <p:txBody>
          <a:bodyPr/>
          <a:lstStyle>
            <a:lvl1pPr marL="0" indent="0">
              <a:spcAft>
                <a:spcPts val="0"/>
              </a:spcAft>
              <a:buNone/>
              <a:defRPr sz="1000" b="0"/>
            </a:lvl1pPr>
          </a:lstStyle>
          <a:p>
            <a:pPr lvl="0"/>
            <a:r>
              <a:rPr lang="en-GB" err="1"/>
              <a:t>Byline</a:t>
            </a:r>
            <a:r>
              <a:rPr lang="en-GB"/>
              <a:t> 10pt Neue Haas </a:t>
            </a:r>
            <a:r>
              <a:rPr lang="en-GB" err="1"/>
              <a:t>Grotesk</a:t>
            </a:r>
            <a:r>
              <a:rPr lang="en-GB"/>
              <a:t> Text Pro font</a:t>
            </a:r>
            <a:endParaRPr lang="en-US"/>
          </a:p>
        </p:txBody>
      </p:sp>
      <p:sp>
        <p:nvSpPr>
          <p:cNvPr id="2" name="Rectangle 1">
            <a:extLst>
              <a:ext uri="{FF2B5EF4-FFF2-40B4-BE49-F238E27FC236}">
                <a16:creationId xmlns:a16="http://schemas.microsoft.com/office/drawing/2014/main" id="{65077747-D4C7-F3ED-55D7-3BCF1707B62A}"/>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16562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53144"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627"/>
          <a:stretch/>
        </p:blipFill>
        <p:spPr>
          <a:xfrm>
            <a:off x="5444261" y="-300155"/>
            <a:ext cx="5415967" cy="4963904"/>
          </a:xfrm>
          <a:prstGeom prst="rect">
            <a:avLst/>
          </a:prstGeom>
        </p:spPr>
      </p:pic>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2" name="Eyebrow Text">
            <a:extLst>
              <a:ext uri="{FF2B5EF4-FFF2-40B4-BE49-F238E27FC236}">
                <a16:creationId xmlns:a16="http://schemas.microsoft.com/office/drawing/2014/main" id="{BC3FD556-9BCD-2AA3-40E0-CA128E2BFF70}"/>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4" name="Text Placeholder 6">
            <a:extLst>
              <a:ext uri="{FF2B5EF4-FFF2-40B4-BE49-F238E27FC236}">
                <a16:creationId xmlns:a16="http://schemas.microsoft.com/office/drawing/2014/main" id="{56B36B19-218C-0316-5DE4-91AD032117B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6" name="Text Placeholder 8">
            <a:extLst>
              <a:ext uri="{FF2B5EF4-FFF2-40B4-BE49-F238E27FC236}">
                <a16:creationId xmlns:a16="http://schemas.microsoft.com/office/drawing/2014/main" id="{698FAF50-A01B-6EE9-9360-DC7C3F539BA8}"/>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2024</a:t>
            </a:r>
          </a:p>
        </p:txBody>
      </p:sp>
      <p:sp>
        <p:nvSpPr>
          <p:cNvPr id="8" name="Title 1">
            <a:extLst>
              <a:ext uri="{FF2B5EF4-FFF2-40B4-BE49-F238E27FC236}">
                <a16:creationId xmlns:a16="http://schemas.microsoft.com/office/drawing/2014/main" id="{577C23BD-16BE-8EA4-A9B6-D73B44F0A5E0}"/>
              </a:ext>
            </a:extLst>
          </p:cNvPr>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a:t>Presentation Title on 2 Lines Bold 48pt</a:t>
            </a:r>
          </a:p>
        </p:txBody>
      </p:sp>
    </p:spTree>
    <p:extLst>
      <p:ext uri="{BB962C8B-B14F-4D97-AF65-F5344CB8AC3E}">
        <p14:creationId xmlns:p14="http://schemas.microsoft.com/office/powerpoint/2010/main" val="9706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Right with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785554"/>
            <a:ext cx="4572000" cy="4030286"/>
          </a:xfrm>
          <a:prstGeom prst="rect">
            <a:avLst/>
          </a:prstGeom>
          <a:noFill/>
          <a:effectLst/>
        </p:spPr>
        <p:txBody>
          <a:bodyPr/>
          <a:lstStyle>
            <a:lvl1pPr marL="0" indent="0">
              <a:buNone/>
              <a:defRPr/>
            </a:lvl1pPr>
          </a:lstStyle>
          <a:p>
            <a:r>
              <a:rPr lang="en-US"/>
              <a:t>Click icon to add picture</a:t>
            </a:r>
          </a:p>
        </p:txBody>
      </p:sp>
      <p:sp>
        <p:nvSpPr>
          <p:cNvPr id="7"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5" name="Text Placeholder 53">
            <a:extLst>
              <a:ext uri="{FF2B5EF4-FFF2-40B4-BE49-F238E27FC236}">
                <a16:creationId xmlns:a16="http://schemas.microsoft.com/office/drawing/2014/main" id="{E2CFE7CB-9993-F94F-ABAA-E164A8D3C94C}"/>
              </a:ext>
            </a:extLst>
          </p:cNvPr>
          <p:cNvSpPr>
            <a:spLocks noGrp="1"/>
          </p:cNvSpPr>
          <p:nvPr>
            <p:ph idx="16" hasCustomPrompt="1"/>
          </p:nvPr>
        </p:nvSpPr>
        <p:spPr>
          <a:xfrm>
            <a:off x="4783015" y="9796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53">
            <a:extLst>
              <a:ext uri="{FF2B5EF4-FFF2-40B4-BE49-F238E27FC236}">
                <a16:creationId xmlns:a16="http://schemas.microsoft.com/office/drawing/2014/main" id="{C4FC214E-EA83-989A-41CB-95789D88A56C}"/>
              </a:ext>
            </a:extLst>
          </p:cNvPr>
          <p:cNvSpPr>
            <a:spLocks noGrp="1"/>
          </p:cNvSpPr>
          <p:nvPr>
            <p:ph idx="17" hasCustomPrompt="1"/>
          </p:nvPr>
        </p:nvSpPr>
        <p:spPr>
          <a:xfrm>
            <a:off x="4783015" y="23385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4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Left and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3330596" y="99025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046047" y="99025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3330596" y="275283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046047" y="275283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3">
            <a:extLst>
              <a:ext uri="{FF2B5EF4-FFF2-40B4-BE49-F238E27FC236}">
                <a16:creationId xmlns:a16="http://schemas.microsoft.com/office/drawing/2014/main" id="{5F6E00F2-CE9D-2114-02B3-46D6DF0F963B}"/>
              </a:ext>
            </a:extLst>
          </p:cNvPr>
          <p:cNvSpPr>
            <a:spLocks noGrp="1"/>
          </p:cNvSpPr>
          <p:nvPr>
            <p:ph idx="13" hasCustomPrompt="1"/>
          </p:nvPr>
        </p:nvSpPr>
        <p:spPr>
          <a:xfrm>
            <a:off x="379927" y="990259"/>
            <a:ext cx="2634295" cy="344852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3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400-6BC1-E64A-8478-6831B7A08AF2}"/>
              </a:ext>
            </a:extLst>
          </p:cNvPr>
          <p:cNvSpPr>
            <a:spLocks noGrp="1"/>
          </p:cNvSpPr>
          <p:nvPr>
            <p:ph type="title"/>
          </p:nvPr>
        </p:nvSpPr>
        <p:spPr>
          <a:xfrm>
            <a:off x="202688" y="53113"/>
            <a:ext cx="7051040" cy="732441"/>
          </a:xfrm>
        </p:spPr>
        <p:txBody>
          <a:bodyPr/>
          <a:lstStyle/>
          <a:p>
            <a:r>
              <a:rPr lang="en-US"/>
              <a:t>Click to edit Master title style</a:t>
            </a:r>
          </a:p>
        </p:txBody>
      </p:sp>
      <p:sp>
        <p:nvSpPr>
          <p:cNvPr id="3" name="Picture Placeholder 7">
            <a:extLst>
              <a:ext uri="{FF2B5EF4-FFF2-40B4-BE49-F238E27FC236}">
                <a16:creationId xmlns:a16="http://schemas.microsoft.com/office/drawing/2014/main" id="{EE888CFF-2BFE-0744-825D-49559CF9484B}"/>
              </a:ext>
            </a:extLst>
          </p:cNvPr>
          <p:cNvSpPr>
            <a:spLocks noGrp="1"/>
          </p:cNvSpPr>
          <p:nvPr>
            <p:ph type="pic" sz="quarter" idx="15"/>
          </p:nvPr>
        </p:nvSpPr>
        <p:spPr>
          <a:xfrm>
            <a:off x="6172257" y="2811532"/>
            <a:ext cx="2780795" cy="1910018"/>
          </a:xfrm>
          <a:prstGeom prst="rect">
            <a:avLst/>
          </a:prstGeom>
          <a:solidFill>
            <a:schemeClr val="bg2"/>
          </a:solidFill>
          <a:effectLst/>
        </p:spPr>
        <p:txBody>
          <a:bodyPr/>
          <a:lstStyle>
            <a:lvl1pPr marL="0" indent="0">
              <a:buNone/>
              <a:defRPr/>
            </a:lvl1pPr>
          </a:lstStyle>
          <a:p>
            <a:r>
              <a:rPr lang="en-US"/>
              <a:t>Click icon to add picture</a:t>
            </a:r>
          </a:p>
        </p:txBody>
      </p:sp>
      <p:sp>
        <p:nvSpPr>
          <p:cNvPr id="4" name="Text Placeholder 2">
            <a:extLst>
              <a:ext uri="{FF2B5EF4-FFF2-40B4-BE49-F238E27FC236}">
                <a16:creationId xmlns:a16="http://schemas.microsoft.com/office/drawing/2014/main" id="{7EE04616-DBAD-004F-8DB8-5FA017DD3016}"/>
              </a:ext>
            </a:extLst>
          </p:cNvPr>
          <p:cNvSpPr>
            <a:spLocks noGrp="1"/>
          </p:cNvSpPr>
          <p:nvPr>
            <p:ph type="body" sz="quarter" idx="16" hasCustomPrompt="1"/>
          </p:nvPr>
        </p:nvSpPr>
        <p:spPr>
          <a:xfrm>
            <a:off x="6329120" y="41935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5" name="Text Placeholder 2">
            <a:extLst>
              <a:ext uri="{FF2B5EF4-FFF2-40B4-BE49-F238E27FC236}">
                <a16:creationId xmlns:a16="http://schemas.microsoft.com/office/drawing/2014/main" id="{A2027F03-828B-8344-846D-60B726A8D6E7}"/>
              </a:ext>
            </a:extLst>
          </p:cNvPr>
          <p:cNvSpPr>
            <a:spLocks noGrp="1"/>
          </p:cNvSpPr>
          <p:nvPr>
            <p:ph type="body" sz="quarter" idx="18" hasCustomPrompt="1"/>
          </p:nvPr>
        </p:nvSpPr>
        <p:spPr>
          <a:xfrm>
            <a:off x="6329120" y="43950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6" name="Picture Placeholder 7">
            <a:extLst>
              <a:ext uri="{FF2B5EF4-FFF2-40B4-BE49-F238E27FC236}">
                <a16:creationId xmlns:a16="http://schemas.microsoft.com/office/drawing/2014/main" id="{7684E943-BF3A-C440-9E36-8336E6625DC8}"/>
              </a:ext>
            </a:extLst>
          </p:cNvPr>
          <p:cNvSpPr>
            <a:spLocks noGrp="1"/>
          </p:cNvSpPr>
          <p:nvPr>
            <p:ph type="pic" sz="quarter" idx="19"/>
          </p:nvPr>
        </p:nvSpPr>
        <p:spPr>
          <a:xfrm>
            <a:off x="3200777" y="2810128"/>
            <a:ext cx="2780795" cy="1910018"/>
          </a:xfrm>
          <a:prstGeom prst="rect">
            <a:avLst/>
          </a:prstGeom>
          <a:solidFill>
            <a:schemeClr val="bg2"/>
          </a:solidFill>
          <a:effectLst/>
        </p:spPr>
        <p:txBody>
          <a:bodyPr/>
          <a:lstStyle>
            <a:lvl1pPr marL="0" indent="0">
              <a:buNone/>
              <a:defRPr/>
            </a:lvl1pPr>
          </a:lstStyle>
          <a:p>
            <a:r>
              <a:rPr lang="en-US"/>
              <a:t>Click icon to add picture</a:t>
            </a:r>
          </a:p>
        </p:txBody>
      </p:sp>
      <p:sp>
        <p:nvSpPr>
          <p:cNvPr id="7" name="Text Placeholder 2">
            <a:extLst>
              <a:ext uri="{FF2B5EF4-FFF2-40B4-BE49-F238E27FC236}">
                <a16:creationId xmlns:a16="http://schemas.microsoft.com/office/drawing/2014/main" id="{71A148BF-537A-FF4C-91FA-9CFE927FD594}"/>
              </a:ext>
            </a:extLst>
          </p:cNvPr>
          <p:cNvSpPr>
            <a:spLocks noGrp="1"/>
          </p:cNvSpPr>
          <p:nvPr>
            <p:ph type="body" sz="quarter" idx="20" hasCustomPrompt="1"/>
          </p:nvPr>
        </p:nvSpPr>
        <p:spPr>
          <a:xfrm>
            <a:off x="3401965" y="419218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8" name="Text Placeholder 2">
            <a:extLst>
              <a:ext uri="{FF2B5EF4-FFF2-40B4-BE49-F238E27FC236}">
                <a16:creationId xmlns:a16="http://schemas.microsoft.com/office/drawing/2014/main" id="{846F506E-2077-0F49-B7D6-4A9E8C420A47}"/>
              </a:ext>
            </a:extLst>
          </p:cNvPr>
          <p:cNvSpPr>
            <a:spLocks noGrp="1"/>
          </p:cNvSpPr>
          <p:nvPr>
            <p:ph type="body" sz="quarter" idx="21" hasCustomPrompt="1"/>
          </p:nvPr>
        </p:nvSpPr>
        <p:spPr>
          <a:xfrm>
            <a:off x="3401965" y="439366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9" name="Picture Placeholder 7">
            <a:extLst>
              <a:ext uri="{FF2B5EF4-FFF2-40B4-BE49-F238E27FC236}">
                <a16:creationId xmlns:a16="http://schemas.microsoft.com/office/drawing/2014/main" id="{053EA1A7-DE08-5443-8CD2-5E80F9877FFB}"/>
              </a:ext>
            </a:extLst>
          </p:cNvPr>
          <p:cNvSpPr>
            <a:spLocks noGrp="1"/>
          </p:cNvSpPr>
          <p:nvPr>
            <p:ph type="pic" sz="quarter" idx="22"/>
          </p:nvPr>
        </p:nvSpPr>
        <p:spPr>
          <a:xfrm>
            <a:off x="229297" y="2808724"/>
            <a:ext cx="2780795" cy="1910018"/>
          </a:xfrm>
          <a:prstGeom prst="rect">
            <a:avLst/>
          </a:prstGeom>
          <a:solidFill>
            <a:schemeClr val="bg2"/>
          </a:solidFill>
          <a:effectLst/>
        </p:spPr>
        <p:txBody>
          <a:bodyPr/>
          <a:lstStyle>
            <a:lvl1pPr marL="0" indent="0">
              <a:buNone/>
              <a:defRPr/>
            </a:lvl1pPr>
          </a:lstStyle>
          <a:p>
            <a:r>
              <a:rPr lang="en-US"/>
              <a:t>Click icon to add picture</a:t>
            </a:r>
          </a:p>
        </p:txBody>
      </p:sp>
      <p:sp>
        <p:nvSpPr>
          <p:cNvPr id="10" name="Text Placeholder 2">
            <a:extLst>
              <a:ext uri="{FF2B5EF4-FFF2-40B4-BE49-F238E27FC236}">
                <a16:creationId xmlns:a16="http://schemas.microsoft.com/office/drawing/2014/main" id="{078CF79D-4067-914F-9A2B-CB48821A8AD7}"/>
              </a:ext>
            </a:extLst>
          </p:cNvPr>
          <p:cNvSpPr>
            <a:spLocks noGrp="1"/>
          </p:cNvSpPr>
          <p:nvPr>
            <p:ph type="body" sz="quarter" idx="23" hasCustomPrompt="1"/>
          </p:nvPr>
        </p:nvSpPr>
        <p:spPr>
          <a:xfrm>
            <a:off x="467126" y="4190784"/>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11" name="Text Placeholder 2">
            <a:extLst>
              <a:ext uri="{FF2B5EF4-FFF2-40B4-BE49-F238E27FC236}">
                <a16:creationId xmlns:a16="http://schemas.microsoft.com/office/drawing/2014/main" id="{288A013E-D6B9-3A48-B17C-E6BAAE0F98E6}"/>
              </a:ext>
            </a:extLst>
          </p:cNvPr>
          <p:cNvSpPr>
            <a:spLocks noGrp="1"/>
          </p:cNvSpPr>
          <p:nvPr>
            <p:ph type="body" sz="quarter" idx="24" hasCustomPrompt="1"/>
          </p:nvPr>
        </p:nvSpPr>
        <p:spPr>
          <a:xfrm>
            <a:off x="467126" y="4392264"/>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2" name="Picture Placeholder 7">
            <a:extLst>
              <a:ext uri="{FF2B5EF4-FFF2-40B4-BE49-F238E27FC236}">
                <a16:creationId xmlns:a16="http://schemas.microsoft.com/office/drawing/2014/main" id="{CEF55DBB-B3CC-C347-BD0E-29F1F62AAF7C}"/>
              </a:ext>
            </a:extLst>
          </p:cNvPr>
          <p:cNvSpPr>
            <a:spLocks noGrp="1"/>
          </p:cNvSpPr>
          <p:nvPr>
            <p:ph type="pic" sz="quarter" idx="25"/>
          </p:nvPr>
        </p:nvSpPr>
        <p:spPr>
          <a:xfrm>
            <a:off x="6172257" y="800240"/>
            <a:ext cx="2780795" cy="1910018"/>
          </a:xfrm>
          <a:prstGeom prst="rect">
            <a:avLst/>
          </a:prstGeom>
          <a:solidFill>
            <a:schemeClr val="bg2"/>
          </a:solidFill>
          <a:effectLst/>
        </p:spPr>
        <p:txBody>
          <a:bodyPr/>
          <a:lstStyle>
            <a:lvl1pPr marL="0" indent="0">
              <a:buNone/>
              <a:defRPr/>
            </a:lvl1pPr>
          </a:lstStyle>
          <a:p>
            <a:r>
              <a:rPr lang="en-US"/>
              <a:t>Click icon to add picture</a:t>
            </a:r>
          </a:p>
        </p:txBody>
      </p:sp>
      <p:sp>
        <p:nvSpPr>
          <p:cNvPr id="13" name="Text Placeholder 2">
            <a:extLst>
              <a:ext uri="{FF2B5EF4-FFF2-40B4-BE49-F238E27FC236}">
                <a16:creationId xmlns:a16="http://schemas.microsoft.com/office/drawing/2014/main" id="{F79B057E-2AB3-334B-B69A-342EF75769AB}"/>
              </a:ext>
            </a:extLst>
          </p:cNvPr>
          <p:cNvSpPr>
            <a:spLocks noGrp="1"/>
          </p:cNvSpPr>
          <p:nvPr>
            <p:ph type="body" sz="quarter" idx="26" hasCustomPrompt="1"/>
          </p:nvPr>
        </p:nvSpPr>
        <p:spPr>
          <a:xfrm>
            <a:off x="6329120" y="2182300"/>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14" name="Text Placeholder 2">
            <a:extLst>
              <a:ext uri="{FF2B5EF4-FFF2-40B4-BE49-F238E27FC236}">
                <a16:creationId xmlns:a16="http://schemas.microsoft.com/office/drawing/2014/main" id="{8643242E-5523-834A-B4AE-01CDF8342184}"/>
              </a:ext>
            </a:extLst>
          </p:cNvPr>
          <p:cNvSpPr>
            <a:spLocks noGrp="1"/>
          </p:cNvSpPr>
          <p:nvPr>
            <p:ph type="body" sz="quarter" idx="27" hasCustomPrompt="1"/>
          </p:nvPr>
        </p:nvSpPr>
        <p:spPr>
          <a:xfrm>
            <a:off x="6329120" y="2383780"/>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5" name="Picture Placeholder 7">
            <a:extLst>
              <a:ext uri="{FF2B5EF4-FFF2-40B4-BE49-F238E27FC236}">
                <a16:creationId xmlns:a16="http://schemas.microsoft.com/office/drawing/2014/main" id="{C6498435-F3DB-AD49-9384-AAB5705A8DD7}"/>
              </a:ext>
            </a:extLst>
          </p:cNvPr>
          <p:cNvSpPr>
            <a:spLocks noGrp="1"/>
          </p:cNvSpPr>
          <p:nvPr>
            <p:ph type="pic" sz="quarter" idx="28"/>
          </p:nvPr>
        </p:nvSpPr>
        <p:spPr>
          <a:xfrm>
            <a:off x="3200777" y="798836"/>
            <a:ext cx="2780795" cy="1910018"/>
          </a:xfrm>
          <a:prstGeom prst="rect">
            <a:avLst/>
          </a:prstGeom>
          <a:solidFill>
            <a:schemeClr val="bg2"/>
          </a:solidFill>
          <a:effectLst/>
        </p:spPr>
        <p:txBody>
          <a:bodyPr/>
          <a:lstStyle>
            <a:lvl1pPr marL="0" indent="0">
              <a:buNone/>
              <a:defRPr/>
            </a:lvl1pPr>
          </a:lstStyle>
          <a:p>
            <a:r>
              <a:rPr lang="en-US"/>
              <a:t>Click icon to add picture</a:t>
            </a:r>
          </a:p>
        </p:txBody>
      </p:sp>
      <p:sp>
        <p:nvSpPr>
          <p:cNvPr id="16" name="Text Placeholder 2">
            <a:extLst>
              <a:ext uri="{FF2B5EF4-FFF2-40B4-BE49-F238E27FC236}">
                <a16:creationId xmlns:a16="http://schemas.microsoft.com/office/drawing/2014/main" id="{F5B56A4E-A819-8C4A-AC58-6BB2E301E8F3}"/>
              </a:ext>
            </a:extLst>
          </p:cNvPr>
          <p:cNvSpPr>
            <a:spLocks noGrp="1"/>
          </p:cNvSpPr>
          <p:nvPr>
            <p:ph type="body" sz="quarter" idx="29" hasCustomPrompt="1"/>
          </p:nvPr>
        </p:nvSpPr>
        <p:spPr>
          <a:xfrm>
            <a:off x="3401965" y="218089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17" name="Text Placeholder 2">
            <a:extLst>
              <a:ext uri="{FF2B5EF4-FFF2-40B4-BE49-F238E27FC236}">
                <a16:creationId xmlns:a16="http://schemas.microsoft.com/office/drawing/2014/main" id="{B57E2C8D-0AC1-104B-AA97-1F0F12F38D31}"/>
              </a:ext>
            </a:extLst>
          </p:cNvPr>
          <p:cNvSpPr>
            <a:spLocks noGrp="1"/>
          </p:cNvSpPr>
          <p:nvPr>
            <p:ph type="body" sz="quarter" idx="30" hasCustomPrompt="1"/>
          </p:nvPr>
        </p:nvSpPr>
        <p:spPr>
          <a:xfrm>
            <a:off x="3401965" y="238237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8" name="Picture Placeholder 7">
            <a:extLst>
              <a:ext uri="{FF2B5EF4-FFF2-40B4-BE49-F238E27FC236}">
                <a16:creationId xmlns:a16="http://schemas.microsoft.com/office/drawing/2014/main" id="{B0F496A8-2D58-A442-9137-09641E1D4F76}"/>
              </a:ext>
            </a:extLst>
          </p:cNvPr>
          <p:cNvSpPr>
            <a:spLocks noGrp="1"/>
          </p:cNvSpPr>
          <p:nvPr>
            <p:ph type="pic" sz="quarter" idx="31"/>
          </p:nvPr>
        </p:nvSpPr>
        <p:spPr>
          <a:xfrm>
            <a:off x="229297" y="797432"/>
            <a:ext cx="2780795" cy="1910018"/>
          </a:xfrm>
          <a:prstGeom prst="rect">
            <a:avLst/>
          </a:prstGeom>
          <a:solidFill>
            <a:schemeClr val="bg2"/>
          </a:solidFill>
          <a:effectLst/>
        </p:spPr>
        <p:txBody>
          <a:bodyPr/>
          <a:lstStyle>
            <a:lvl1pPr marL="0" indent="0">
              <a:buNone/>
              <a:defRPr/>
            </a:lvl1pPr>
          </a:lstStyle>
          <a:p>
            <a:r>
              <a:rPr lang="en-US"/>
              <a:t>Click icon to add picture</a:t>
            </a:r>
          </a:p>
        </p:txBody>
      </p:sp>
      <p:sp>
        <p:nvSpPr>
          <p:cNvPr id="19" name="Text Placeholder 2">
            <a:extLst>
              <a:ext uri="{FF2B5EF4-FFF2-40B4-BE49-F238E27FC236}">
                <a16:creationId xmlns:a16="http://schemas.microsoft.com/office/drawing/2014/main" id="{6D0DDEE2-1C13-A841-BFFC-C188B59F463F}"/>
              </a:ext>
            </a:extLst>
          </p:cNvPr>
          <p:cNvSpPr>
            <a:spLocks noGrp="1"/>
          </p:cNvSpPr>
          <p:nvPr>
            <p:ph type="body" sz="quarter" idx="32" hasCustomPrompt="1"/>
          </p:nvPr>
        </p:nvSpPr>
        <p:spPr>
          <a:xfrm>
            <a:off x="467126" y="21794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20" name="Text Placeholder 2">
            <a:extLst>
              <a:ext uri="{FF2B5EF4-FFF2-40B4-BE49-F238E27FC236}">
                <a16:creationId xmlns:a16="http://schemas.microsoft.com/office/drawing/2014/main" id="{82FE8DC9-2483-3047-B15D-B23164609A7F}"/>
              </a:ext>
            </a:extLst>
          </p:cNvPr>
          <p:cNvSpPr>
            <a:spLocks noGrp="1"/>
          </p:cNvSpPr>
          <p:nvPr>
            <p:ph type="body" sz="quarter" idx="33" hasCustomPrompt="1"/>
          </p:nvPr>
        </p:nvSpPr>
        <p:spPr>
          <a:xfrm>
            <a:off x="467126" y="23809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30999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Photo Til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3" name="Picture Placeholder 7">
            <a:extLst>
              <a:ext uri="{FF2B5EF4-FFF2-40B4-BE49-F238E27FC236}">
                <a16:creationId xmlns:a16="http://schemas.microsoft.com/office/drawing/2014/main" id="{7307512B-76EF-9645-9A49-2D7D690BE207}"/>
              </a:ext>
            </a:extLst>
          </p:cNvPr>
          <p:cNvSpPr>
            <a:spLocks noGrp="1"/>
          </p:cNvSpPr>
          <p:nvPr>
            <p:ph type="pic" sz="quarter" idx="15"/>
          </p:nvPr>
        </p:nvSpPr>
        <p:spPr>
          <a:xfrm>
            <a:off x="6163057" y="2498667"/>
            <a:ext cx="2843784"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4" name="Text Placeholder 2">
            <a:extLst>
              <a:ext uri="{FF2B5EF4-FFF2-40B4-BE49-F238E27FC236}">
                <a16:creationId xmlns:a16="http://schemas.microsoft.com/office/drawing/2014/main" id="{E76E9A7C-8D4F-7E44-920E-93D227D3F10C}"/>
              </a:ext>
            </a:extLst>
          </p:cNvPr>
          <p:cNvSpPr>
            <a:spLocks noGrp="1"/>
          </p:cNvSpPr>
          <p:nvPr>
            <p:ph type="body" sz="quarter" idx="16" hasCustomPrompt="1"/>
          </p:nvPr>
        </p:nvSpPr>
        <p:spPr>
          <a:xfrm>
            <a:off x="6382908" y="423201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5" name="Text Placeholder 2">
            <a:extLst>
              <a:ext uri="{FF2B5EF4-FFF2-40B4-BE49-F238E27FC236}">
                <a16:creationId xmlns:a16="http://schemas.microsoft.com/office/drawing/2014/main" id="{EF32DE9C-692A-4646-8D08-E79437110B5E}"/>
              </a:ext>
            </a:extLst>
          </p:cNvPr>
          <p:cNvSpPr>
            <a:spLocks noGrp="1"/>
          </p:cNvSpPr>
          <p:nvPr>
            <p:ph type="body" sz="quarter" idx="18" hasCustomPrompt="1"/>
          </p:nvPr>
        </p:nvSpPr>
        <p:spPr>
          <a:xfrm>
            <a:off x="6382908" y="443349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6" name="Picture Placeholder 7">
            <a:extLst>
              <a:ext uri="{FF2B5EF4-FFF2-40B4-BE49-F238E27FC236}">
                <a16:creationId xmlns:a16="http://schemas.microsoft.com/office/drawing/2014/main" id="{A3E62F3F-45D9-1F45-92CB-D9FEC60CEFB1}"/>
              </a:ext>
            </a:extLst>
          </p:cNvPr>
          <p:cNvSpPr>
            <a:spLocks noGrp="1"/>
          </p:cNvSpPr>
          <p:nvPr>
            <p:ph type="pic" sz="quarter" idx="19"/>
          </p:nvPr>
        </p:nvSpPr>
        <p:spPr>
          <a:xfrm>
            <a:off x="3182114" y="2497263"/>
            <a:ext cx="2843784"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7" name="Text Placeholder 2">
            <a:extLst>
              <a:ext uri="{FF2B5EF4-FFF2-40B4-BE49-F238E27FC236}">
                <a16:creationId xmlns:a16="http://schemas.microsoft.com/office/drawing/2014/main" id="{F0055207-2121-7E48-9072-E9D178DB0699}"/>
              </a:ext>
            </a:extLst>
          </p:cNvPr>
          <p:cNvSpPr>
            <a:spLocks noGrp="1"/>
          </p:cNvSpPr>
          <p:nvPr>
            <p:ph type="body" sz="quarter" idx="20" hasCustomPrompt="1"/>
          </p:nvPr>
        </p:nvSpPr>
        <p:spPr>
          <a:xfrm>
            <a:off x="3401965" y="423061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8" name="Text Placeholder 2">
            <a:extLst>
              <a:ext uri="{FF2B5EF4-FFF2-40B4-BE49-F238E27FC236}">
                <a16:creationId xmlns:a16="http://schemas.microsoft.com/office/drawing/2014/main" id="{58EF39B7-A35F-9D4B-BF8A-190CC38138DB}"/>
              </a:ext>
            </a:extLst>
          </p:cNvPr>
          <p:cNvSpPr>
            <a:spLocks noGrp="1"/>
          </p:cNvSpPr>
          <p:nvPr>
            <p:ph type="body" sz="quarter" idx="21" hasCustomPrompt="1"/>
          </p:nvPr>
        </p:nvSpPr>
        <p:spPr>
          <a:xfrm>
            <a:off x="3401965" y="443209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9" name="Picture Placeholder 7">
            <a:extLst>
              <a:ext uri="{FF2B5EF4-FFF2-40B4-BE49-F238E27FC236}">
                <a16:creationId xmlns:a16="http://schemas.microsoft.com/office/drawing/2014/main" id="{82C92BD9-E2E3-6C4A-A8B2-B0057BD6AB61}"/>
              </a:ext>
            </a:extLst>
          </p:cNvPr>
          <p:cNvSpPr>
            <a:spLocks noGrp="1"/>
          </p:cNvSpPr>
          <p:nvPr>
            <p:ph type="pic" sz="quarter" idx="22"/>
          </p:nvPr>
        </p:nvSpPr>
        <p:spPr>
          <a:xfrm>
            <a:off x="201171" y="2495859"/>
            <a:ext cx="2843784"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10" name="Text Placeholder 2">
            <a:extLst>
              <a:ext uri="{FF2B5EF4-FFF2-40B4-BE49-F238E27FC236}">
                <a16:creationId xmlns:a16="http://schemas.microsoft.com/office/drawing/2014/main" id="{303D5816-F997-3C40-B128-202595F172DB}"/>
              </a:ext>
            </a:extLst>
          </p:cNvPr>
          <p:cNvSpPr>
            <a:spLocks noGrp="1"/>
          </p:cNvSpPr>
          <p:nvPr>
            <p:ph type="body" sz="quarter" idx="23" hasCustomPrompt="1"/>
          </p:nvPr>
        </p:nvSpPr>
        <p:spPr>
          <a:xfrm>
            <a:off x="421022" y="422920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11" name="Text Placeholder 2">
            <a:extLst>
              <a:ext uri="{FF2B5EF4-FFF2-40B4-BE49-F238E27FC236}">
                <a16:creationId xmlns:a16="http://schemas.microsoft.com/office/drawing/2014/main" id="{EBD7B380-A778-B248-9259-73FA8DFF17E1}"/>
              </a:ext>
            </a:extLst>
          </p:cNvPr>
          <p:cNvSpPr>
            <a:spLocks noGrp="1"/>
          </p:cNvSpPr>
          <p:nvPr>
            <p:ph type="body" sz="quarter" idx="24" hasCustomPrompt="1"/>
          </p:nvPr>
        </p:nvSpPr>
        <p:spPr>
          <a:xfrm>
            <a:off x="421022" y="443068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2" name="Picture Placeholder 7">
            <a:extLst>
              <a:ext uri="{FF2B5EF4-FFF2-40B4-BE49-F238E27FC236}">
                <a16:creationId xmlns:a16="http://schemas.microsoft.com/office/drawing/2014/main" id="{8603EB58-AD66-5746-99F6-9016398B357F}"/>
              </a:ext>
            </a:extLst>
          </p:cNvPr>
          <p:cNvSpPr>
            <a:spLocks noGrp="1"/>
          </p:cNvSpPr>
          <p:nvPr>
            <p:ph type="pic" sz="quarter" idx="25"/>
          </p:nvPr>
        </p:nvSpPr>
        <p:spPr>
          <a:xfrm>
            <a:off x="6163057" y="108132"/>
            <a:ext cx="2843784"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13" name="Text Placeholder 2">
            <a:extLst>
              <a:ext uri="{FF2B5EF4-FFF2-40B4-BE49-F238E27FC236}">
                <a16:creationId xmlns:a16="http://schemas.microsoft.com/office/drawing/2014/main" id="{6C623267-AB6D-874E-B5D1-AB7969FA6918}"/>
              </a:ext>
            </a:extLst>
          </p:cNvPr>
          <p:cNvSpPr>
            <a:spLocks noGrp="1"/>
          </p:cNvSpPr>
          <p:nvPr>
            <p:ph type="body" sz="quarter" idx="26" hasCustomPrompt="1"/>
          </p:nvPr>
        </p:nvSpPr>
        <p:spPr>
          <a:xfrm>
            <a:off x="6382908" y="1841481"/>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14" name="Text Placeholder 2">
            <a:extLst>
              <a:ext uri="{FF2B5EF4-FFF2-40B4-BE49-F238E27FC236}">
                <a16:creationId xmlns:a16="http://schemas.microsoft.com/office/drawing/2014/main" id="{AA279820-0751-FE40-8732-2866FEB58864}"/>
              </a:ext>
            </a:extLst>
          </p:cNvPr>
          <p:cNvSpPr>
            <a:spLocks noGrp="1"/>
          </p:cNvSpPr>
          <p:nvPr>
            <p:ph type="body" sz="quarter" idx="27" hasCustomPrompt="1"/>
          </p:nvPr>
        </p:nvSpPr>
        <p:spPr>
          <a:xfrm>
            <a:off x="6382908" y="2042961"/>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5" name="Picture Placeholder 7">
            <a:extLst>
              <a:ext uri="{FF2B5EF4-FFF2-40B4-BE49-F238E27FC236}">
                <a16:creationId xmlns:a16="http://schemas.microsoft.com/office/drawing/2014/main" id="{B9DCF450-5FCB-264C-BC42-BF96EBDC0EDE}"/>
              </a:ext>
            </a:extLst>
          </p:cNvPr>
          <p:cNvSpPr>
            <a:spLocks noGrp="1"/>
          </p:cNvSpPr>
          <p:nvPr>
            <p:ph type="pic" sz="quarter" idx="28"/>
          </p:nvPr>
        </p:nvSpPr>
        <p:spPr>
          <a:xfrm>
            <a:off x="3182114" y="106728"/>
            <a:ext cx="2843784"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16" name="Text Placeholder 2">
            <a:extLst>
              <a:ext uri="{FF2B5EF4-FFF2-40B4-BE49-F238E27FC236}">
                <a16:creationId xmlns:a16="http://schemas.microsoft.com/office/drawing/2014/main" id="{FFD8CEBD-7D4F-F24B-9C43-C3923509F682}"/>
              </a:ext>
            </a:extLst>
          </p:cNvPr>
          <p:cNvSpPr>
            <a:spLocks noGrp="1"/>
          </p:cNvSpPr>
          <p:nvPr>
            <p:ph type="body" sz="quarter" idx="29" hasCustomPrompt="1"/>
          </p:nvPr>
        </p:nvSpPr>
        <p:spPr>
          <a:xfrm>
            <a:off x="3401965" y="1840077"/>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17" name="Text Placeholder 2">
            <a:extLst>
              <a:ext uri="{FF2B5EF4-FFF2-40B4-BE49-F238E27FC236}">
                <a16:creationId xmlns:a16="http://schemas.microsoft.com/office/drawing/2014/main" id="{594408B4-CD76-0B43-996C-1E1C6BC564E9}"/>
              </a:ext>
            </a:extLst>
          </p:cNvPr>
          <p:cNvSpPr>
            <a:spLocks noGrp="1"/>
          </p:cNvSpPr>
          <p:nvPr>
            <p:ph type="body" sz="quarter" idx="30" hasCustomPrompt="1"/>
          </p:nvPr>
        </p:nvSpPr>
        <p:spPr>
          <a:xfrm>
            <a:off x="3401965" y="2041557"/>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18" name="Picture Placeholder 7">
            <a:extLst>
              <a:ext uri="{FF2B5EF4-FFF2-40B4-BE49-F238E27FC236}">
                <a16:creationId xmlns:a16="http://schemas.microsoft.com/office/drawing/2014/main" id="{121B0939-CA43-6143-A6FE-1676D69C02EF}"/>
              </a:ext>
            </a:extLst>
          </p:cNvPr>
          <p:cNvSpPr>
            <a:spLocks noGrp="1"/>
          </p:cNvSpPr>
          <p:nvPr>
            <p:ph type="pic" sz="quarter" idx="31"/>
          </p:nvPr>
        </p:nvSpPr>
        <p:spPr>
          <a:xfrm>
            <a:off x="201171" y="105324"/>
            <a:ext cx="2843784"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19" name="Text Placeholder 2">
            <a:extLst>
              <a:ext uri="{FF2B5EF4-FFF2-40B4-BE49-F238E27FC236}">
                <a16:creationId xmlns:a16="http://schemas.microsoft.com/office/drawing/2014/main" id="{6626BD9E-00BF-3B41-B673-8BE1C57C7BF3}"/>
              </a:ext>
            </a:extLst>
          </p:cNvPr>
          <p:cNvSpPr>
            <a:spLocks noGrp="1"/>
          </p:cNvSpPr>
          <p:nvPr>
            <p:ph type="body" sz="quarter" idx="32" hasCustomPrompt="1"/>
          </p:nvPr>
        </p:nvSpPr>
        <p:spPr>
          <a:xfrm>
            <a:off x="421022" y="1838673"/>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 Vertical </a:t>
            </a:r>
          </a:p>
        </p:txBody>
      </p:sp>
      <p:sp>
        <p:nvSpPr>
          <p:cNvPr id="20" name="Text Placeholder 2">
            <a:extLst>
              <a:ext uri="{FF2B5EF4-FFF2-40B4-BE49-F238E27FC236}">
                <a16:creationId xmlns:a16="http://schemas.microsoft.com/office/drawing/2014/main" id="{9AF29F8A-F16C-AA43-B85F-23AEAF58B4B2}"/>
              </a:ext>
            </a:extLst>
          </p:cNvPr>
          <p:cNvSpPr>
            <a:spLocks noGrp="1"/>
          </p:cNvSpPr>
          <p:nvPr>
            <p:ph type="body" sz="quarter" idx="33" hasCustomPrompt="1"/>
          </p:nvPr>
        </p:nvSpPr>
        <p:spPr>
          <a:xfrm>
            <a:off x="421022" y="2040153"/>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15843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ary Stats">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6F33D32B-42C8-2345-8C07-F9714860D4D9}"/>
              </a:ext>
            </a:extLst>
          </p:cNvPr>
          <p:cNvSpPr>
            <a:spLocks noGrp="1"/>
          </p:cNvSpPr>
          <p:nvPr>
            <p:ph type="pic" sz="quarter" idx="15"/>
          </p:nvPr>
        </p:nvSpPr>
        <p:spPr>
          <a:xfrm>
            <a:off x="2433937" y="1452360"/>
            <a:ext cx="4336693" cy="1971255"/>
          </a:xfrm>
          <a:prstGeom prst="rect">
            <a:avLst/>
          </a:prstGeom>
          <a:solidFill>
            <a:schemeClr val="bg2"/>
          </a:solidFill>
          <a:effectLst/>
        </p:spPr>
        <p:txBody>
          <a:bodyPr/>
          <a:lstStyle>
            <a:lvl1pPr marL="0" indent="0">
              <a:buNone/>
              <a:defRPr/>
            </a:lvl1pPr>
          </a:lstStyle>
          <a:p>
            <a:r>
              <a:rPr lang="en-US"/>
              <a:t>Click icon to add picture</a:t>
            </a:r>
          </a:p>
        </p:txBody>
      </p:sp>
      <p:sp>
        <p:nvSpPr>
          <p:cNvPr id="23" name="Text Placeholder 2">
            <a:extLst>
              <a:ext uri="{FF2B5EF4-FFF2-40B4-BE49-F238E27FC236}">
                <a16:creationId xmlns:a16="http://schemas.microsoft.com/office/drawing/2014/main" id="{BAFD2588-1BB7-F04C-ADC6-7045B51DB1D8}"/>
              </a:ext>
            </a:extLst>
          </p:cNvPr>
          <p:cNvSpPr>
            <a:spLocks noGrp="1"/>
          </p:cNvSpPr>
          <p:nvPr>
            <p:ph type="body" sz="quarter" idx="16" hasCustomPrompt="1"/>
          </p:nvPr>
        </p:nvSpPr>
        <p:spPr>
          <a:xfrm>
            <a:off x="2653788" y="2844233"/>
            <a:ext cx="3315797"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24" name="Text Placeholder 2">
            <a:extLst>
              <a:ext uri="{FF2B5EF4-FFF2-40B4-BE49-F238E27FC236}">
                <a16:creationId xmlns:a16="http://schemas.microsoft.com/office/drawing/2014/main" id="{6A9DD270-C393-A441-8ABE-4D78DC96661C}"/>
              </a:ext>
            </a:extLst>
          </p:cNvPr>
          <p:cNvSpPr>
            <a:spLocks noGrp="1"/>
          </p:cNvSpPr>
          <p:nvPr>
            <p:ph type="body" sz="quarter" idx="18" hasCustomPrompt="1"/>
          </p:nvPr>
        </p:nvSpPr>
        <p:spPr>
          <a:xfrm>
            <a:off x="2653788" y="3065149"/>
            <a:ext cx="3315797" cy="198052"/>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25" name="Picture Placeholder 7">
            <a:extLst>
              <a:ext uri="{FF2B5EF4-FFF2-40B4-BE49-F238E27FC236}">
                <a16:creationId xmlns:a16="http://schemas.microsoft.com/office/drawing/2014/main" id="{0A6211D9-A730-B542-889D-BF765C60672F}"/>
              </a:ext>
            </a:extLst>
          </p:cNvPr>
          <p:cNvSpPr>
            <a:spLocks noGrp="1"/>
          </p:cNvSpPr>
          <p:nvPr>
            <p:ph type="pic" sz="quarter" idx="19"/>
          </p:nvPr>
        </p:nvSpPr>
        <p:spPr>
          <a:xfrm>
            <a:off x="2417032" y="3531863"/>
            <a:ext cx="1391801" cy="1197660"/>
          </a:xfrm>
          <a:prstGeom prst="rect">
            <a:avLst/>
          </a:prstGeom>
          <a:solidFill>
            <a:schemeClr val="bg2"/>
          </a:solidFill>
          <a:effectLst/>
        </p:spPr>
        <p:txBody>
          <a:bodyPr/>
          <a:lstStyle>
            <a:lvl1pPr marL="0" indent="0">
              <a:buNone/>
              <a:defRPr/>
            </a:lvl1pPr>
          </a:lstStyle>
          <a:p>
            <a:r>
              <a:rPr lang="en-US"/>
              <a:t>Click icon to add picture</a:t>
            </a:r>
          </a:p>
        </p:txBody>
      </p:sp>
      <p:sp>
        <p:nvSpPr>
          <p:cNvPr id="26" name="Text Placeholder 2">
            <a:extLst>
              <a:ext uri="{FF2B5EF4-FFF2-40B4-BE49-F238E27FC236}">
                <a16:creationId xmlns:a16="http://schemas.microsoft.com/office/drawing/2014/main" id="{CF08E28F-36FC-A24A-9723-D1DD007D1DE4}"/>
              </a:ext>
            </a:extLst>
          </p:cNvPr>
          <p:cNvSpPr>
            <a:spLocks noGrp="1"/>
          </p:cNvSpPr>
          <p:nvPr>
            <p:ph type="body" sz="quarter" idx="20" hasCustomPrompt="1"/>
          </p:nvPr>
        </p:nvSpPr>
        <p:spPr>
          <a:xfrm>
            <a:off x="2585608"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27" name="Text Placeholder 2">
            <a:extLst>
              <a:ext uri="{FF2B5EF4-FFF2-40B4-BE49-F238E27FC236}">
                <a16:creationId xmlns:a16="http://schemas.microsoft.com/office/drawing/2014/main" id="{E2F1B6E8-F412-6342-AE96-5693B6C63FFF}"/>
              </a:ext>
            </a:extLst>
          </p:cNvPr>
          <p:cNvSpPr>
            <a:spLocks noGrp="1"/>
          </p:cNvSpPr>
          <p:nvPr>
            <p:ph type="body" sz="quarter" idx="21" hasCustomPrompt="1"/>
          </p:nvPr>
        </p:nvSpPr>
        <p:spPr>
          <a:xfrm>
            <a:off x="2585608"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28" name="Picture Placeholder 7">
            <a:extLst>
              <a:ext uri="{FF2B5EF4-FFF2-40B4-BE49-F238E27FC236}">
                <a16:creationId xmlns:a16="http://schemas.microsoft.com/office/drawing/2014/main" id="{F90711C9-FD3D-F54E-90BB-E4CD1755164F}"/>
              </a:ext>
            </a:extLst>
          </p:cNvPr>
          <p:cNvSpPr>
            <a:spLocks noGrp="1"/>
          </p:cNvSpPr>
          <p:nvPr>
            <p:ph type="pic" sz="quarter" idx="22"/>
          </p:nvPr>
        </p:nvSpPr>
        <p:spPr>
          <a:xfrm>
            <a:off x="201171" y="2465123"/>
            <a:ext cx="2160000"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29" name="Text Placeholder 2">
            <a:extLst>
              <a:ext uri="{FF2B5EF4-FFF2-40B4-BE49-F238E27FC236}">
                <a16:creationId xmlns:a16="http://schemas.microsoft.com/office/drawing/2014/main" id="{CF6BD474-4F37-DF4F-BB48-9A635D2442D2}"/>
              </a:ext>
            </a:extLst>
          </p:cNvPr>
          <p:cNvSpPr>
            <a:spLocks noGrp="1"/>
          </p:cNvSpPr>
          <p:nvPr>
            <p:ph type="body" sz="quarter" idx="23" hasCustomPrompt="1"/>
          </p:nvPr>
        </p:nvSpPr>
        <p:spPr>
          <a:xfrm>
            <a:off x="42102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30" name="Text Placeholder 2">
            <a:extLst>
              <a:ext uri="{FF2B5EF4-FFF2-40B4-BE49-F238E27FC236}">
                <a16:creationId xmlns:a16="http://schemas.microsoft.com/office/drawing/2014/main" id="{EE448954-2406-A142-B766-C86EBC2E8658}"/>
              </a:ext>
            </a:extLst>
          </p:cNvPr>
          <p:cNvSpPr>
            <a:spLocks noGrp="1"/>
          </p:cNvSpPr>
          <p:nvPr>
            <p:ph type="body" sz="quarter" idx="24" hasCustomPrompt="1"/>
          </p:nvPr>
        </p:nvSpPr>
        <p:spPr>
          <a:xfrm>
            <a:off x="42102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1" name="Picture Placeholder 7">
            <a:extLst>
              <a:ext uri="{FF2B5EF4-FFF2-40B4-BE49-F238E27FC236}">
                <a16:creationId xmlns:a16="http://schemas.microsoft.com/office/drawing/2014/main" id="{F66C6C16-E939-8D43-B543-A422805B9D99}"/>
              </a:ext>
            </a:extLst>
          </p:cNvPr>
          <p:cNvSpPr>
            <a:spLocks noGrp="1"/>
          </p:cNvSpPr>
          <p:nvPr>
            <p:ph type="pic" sz="quarter" idx="28"/>
          </p:nvPr>
        </p:nvSpPr>
        <p:spPr>
          <a:xfrm>
            <a:off x="2422233" y="74588"/>
            <a:ext cx="2159999" cy="1278182"/>
          </a:xfrm>
          <a:prstGeom prst="rect">
            <a:avLst/>
          </a:prstGeom>
          <a:solidFill>
            <a:schemeClr val="bg2"/>
          </a:solidFill>
          <a:effectLst/>
        </p:spPr>
        <p:txBody>
          <a:bodyPr/>
          <a:lstStyle>
            <a:lvl1pPr marL="0" indent="0">
              <a:buNone/>
              <a:defRPr/>
            </a:lvl1pPr>
          </a:lstStyle>
          <a:p>
            <a:r>
              <a:rPr lang="en-US"/>
              <a:t>Click icon to add picture</a:t>
            </a:r>
          </a:p>
        </p:txBody>
      </p:sp>
      <p:sp>
        <p:nvSpPr>
          <p:cNvPr id="32" name="Text Placeholder 2">
            <a:extLst>
              <a:ext uri="{FF2B5EF4-FFF2-40B4-BE49-F238E27FC236}">
                <a16:creationId xmlns:a16="http://schemas.microsoft.com/office/drawing/2014/main" id="{A5AD7692-8E93-5B4D-8F18-2055B710E587}"/>
              </a:ext>
            </a:extLst>
          </p:cNvPr>
          <p:cNvSpPr>
            <a:spLocks noGrp="1"/>
          </p:cNvSpPr>
          <p:nvPr>
            <p:ph type="body" sz="quarter" idx="29" hasCustomPrompt="1"/>
          </p:nvPr>
        </p:nvSpPr>
        <p:spPr>
          <a:xfrm>
            <a:off x="2590810"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33" name="Text Placeholder 2">
            <a:extLst>
              <a:ext uri="{FF2B5EF4-FFF2-40B4-BE49-F238E27FC236}">
                <a16:creationId xmlns:a16="http://schemas.microsoft.com/office/drawing/2014/main" id="{99CBAD1E-C733-8E4A-914E-A788A10AE81C}"/>
              </a:ext>
            </a:extLst>
          </p:cNvPr>
          <p:cNvSpPr>
            <a:spLocks noGrp="1"/>
          </p:cNvSpPr>
          <p:nvPr>
            <p:ph type="body" sz="quarter" idx="30" hasCustomPrompt="1"/>
          </p:nvPr>
        </p:nvSpPr>
        <p:spPr>
          <a:xfrm>
            <a:off x="2590810"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4" name="Picture Placeholder 7">
            <a:extLst>
              <a:ext uri="{FF2B5EF4-FFF2-40B4-BE49-F238E27FC236}">
                <a16:creationId xmlns:a16="http://schemas.microsoft.com/office/drawing/2014/main" id="{B8C60CCD-4A45-8947-8B49-DEF612208B6F}"/>
              </a:ext>
            </a:extLst>
          </p:cNvPr>
          <p:cNvSpPr>
            <a:spLocks noGrp="1"/>
          </p:cNvSpPr>
          <p:nvPr>
            <p:ph type="pic" sz="quarter" idx="31"/>
          </p:nvPr>
        </p:nvSpPr>
        <p:spPr>
          <a:xfrm>
            <a:off x="201171" y="74588"/>
            <a:ext cx="2160000" cy="2260800"/>
          </a:xfrm>
          <a:prstGeom prst="rect">
            <a:avLst/>
          </a:prstGeom>
          <a:solidFill>
            <a:schemeClr val="bg2"/>
          </a:solidFill>
          <a:effectLst/>
        </p:spPr>
        <p:txBody>
          <a:bodyPr/>
          <a:lstStyle>
            <a:lvl1pPr marL="0" indent="0">
              <a:buNone/>
              <a:defRPr/>
            </a:lvl1pPr>
          </a:lstStyle>
          <a:p>
            <a:r>
              <a:rPr lang="en-US"/>
              <a:t>Click icon to add picture</a:t>
            </a:r>
          </a:p>
        </p:txBody>
      </p:sp>
      <p:sp>
        <p:nvSpPr>
          <p:cNvPr id="35" name="Text Placeholder 2">
            <a:extLst>
              <a:ext uri="{FF2B5EF4-FFF2-40B4-BE49-F238E27FC236}">
                <a16:creationId xmlns:a16="http://schemas.microsoft.com/office/drawing/2014/main" id="{1754DAA5-95DE-6247-B80D-537627EB30FC}"/>
              </a:ext>
            </a:extLst>
          </p:cNvPr>
          <p:cNvSpPr>
            <a:spLocks noGrp="1"/>
          </p:cNvSpPr>
          <p:nvPr>
            <p:ph type="body" sz="quarter" idx="32" hasCustomPrompt="1"/>
          </p:nvPr>
        </p:nvSpPr>
        <p:spPr>
          <a:xfrm>
            <a:off x="42102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36" name="Text Placeholder 2">
            <a:extLst>
              <a:ext uri="{FF2B5EF4-FFF2-40B4-BE49-F238E27FC236}">
                <a16:creationId xmlns:a16="http://schemas.microsoft.com/office/drawing/2014/main" id="{4117E31C-C218-4046-B2FF-C7EF6AACF3D9}"/>
              </a:ext>
            </a:extLst>
          </p:cNvPr>
          <p:cNvSpPr>
            <a:spLocks noGrp="1"/>
          </p:cNvSpPr>
          <p:nvPr>
            <p:ph type="body" sz="quarter" idx="33" hasCustomPrompt="1"/>
          </p:nvPr>
        </p:nvSpPr>
        <p:spPr>
          <a:xfrm>
            <a:off x="42102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37" name="Picture Placeholder 7">
            <a:extLst>
              <a:ext uri="{FF2B5EF4-FFF2-40B4-BE49-F238E27FC236}">
                <a16:creationId xmlns:a16="http://schemas.microsoft.com/office/drawing/2014/main" id="{4212EF96-FA99-194F-A5C5-86B5530986DD}"/>
              </a:ext>
            </a:extLst>
          </p:cNvPr>
          <p:cNvSpPr>
            <a:spLocks noGrp="1"/>
          </p:cNvSpPr>
          <p:nvPr>
            <p:ph type="pic" sz="quarter" idx="34"/>
          </p:nvPr>
        </p:nvSpPr>
        <p:spPr>
          <a:xfrm>
            <a:off x="6846841" y="2465123"/>
            <a:ext cx="2160000" cy="2261307"/>
          </a:xfrm>
          <a:prstGeom prst="rect">
            <a:avLst/>
          </a:prstGeom>
          <a:solidFill>
            <a:schemeClr val="bg2"/>
          </a:solidFill>
          <a:effectLst/>
        </p:spPr>
        <p:txBody>
          <a:bodyPr/>
          <a:lstStyle>
            <a:lvl1pPr marL="0" indent="0">
              <a:buNone/>
              <a:defRPr/>
            </a:lvl1pPr>
          </a:lstStyle>
          <a:p>
            <a:r>
              <a:rPr lang="en-US"/>
              <a:t>Click icon to add picture</a:t>
            </a:r>
          </a:p>
        </p:txBody>
      </p:sp>
      <p:sp>
        <p:nvSpPr>
          <p:cNvPr id="38" name="Text Placeholder 2">
            <a:extLst>
              <a:ext uri="{FF2B5EF4-FFF2-40B4-BE49-F238E27FC236}">
                <a16:creationId xmlns:a16="http://schemas.microsoft.com/office/drawing/2014/main" id="{D46B4904-27A0-3D41-9B73-5B02AC466159}"/>
              </a:ext>
            </a:extLst>
          </p:cNvPr>
          <p:cNvSpPr>
            <a:spLocks noGrp="1"/>
          </p:cNvSpPr>
          <p:nvPr>
            <p:ph type="body" sz="quarter" idx="35" hasCustomPrompt="1"/>
          </p:nvPr>
        </p:nvSpPr>
        <p:spPr>
          <a:xfrm>
            <a:off x="706669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39" name="Text Placeholder 2">
            <a:extLst>
              <a:ext uri="{FF2B5EF4-FFF2-40B4-BE49-F238E27FC236}">
                <a16:creationId xmlns:a16="http://schemas.microsoft.com/office/drawing/2014/main" id="{B312469C-AAC4-BC41-8EC5-7DD105129120}"/>
              </a:ext>
            </a:extLst>
          </p:cNvPr>
          <p:cNvSpPr>
            <a:spLocks noGrp="1"/>
          </p:cNvSpPr>
          <p:nvPr>
            <p:ph type="body" sz="quarter" idx="36" hasCustomPrompt="1"/>
          </p:nvPr>
        </p:nvSpPr>
        <p:spPr>
          <a:xfrm>
            <a:off x="706669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0" name="Picture Placeholder 7">
            <a:extLst>
              <a:ext uri="{FF2B5EF4-FFF2-40B4-BE49-F238E27FC236}">
                <a16:creationId xmlns:a16="http://schemas.microsoft.com/office/drawing/2014/main" id="{6209BC6A-500E-464F-AE06-6A0492DE230A}"/>
              </a:ext>
            </a:extLst>
          </p:cNvPr>
          <p:cNvSpPr>
            <a:spLocks noGrp="1"/>
          </p:cNvSpPr>
          <p:nvPr>
            <p:ph type="pic" sz="quarter" idx="37"/>
          </p:nvPr>
        </p:nvSpPr>
        <p:spPr>
          <a:xfrm>
            <a:off x="6846841" y="74588"/>
            <a:ext cx="2160000" cy="2260800"/>
          </a:xfrm>
          <a:prstGeom prst="rect">
            <a:avLst/>
          </a:prstGeom>
          <a:solidFill>
            <a:schemeClr val="bg2"/>
          </a:solidFill>
          <a:effectLst/>
        </p:spPr>
        <p:txBody>
          <a:bodyPr/>
          <a:lstStyle>
            <a:lvl1pPr marL="0" indent="0">
              <a:buNone/>
              <a:defRPr/>
            </a:lvl1pPr>
          </a:lstStyle>
          <a:p>
            <a:r>
              <a:rPr lang="en-US"/>
              <a:t>Click icon to add picture</a:t>
            </a:r>
          </a:p>
        </p:txBody>
      </p:sp>
      <p:sp>
        <p:nvSpPr>
          <p:cNvPr id="41" name="Text Placeholder 2">
            <a:extLst>
              <a:ext uri="{FF2B5EF4-FFF2-40B4-BE49-F238E27FC236}">
                <a16:creationId xmlns:a16="http://schemas.microsoft.com/office/drawing/2014/main" id="{8D132B81-E0E9-5349-B707-0C2E8D447511}"/>
              </a:ext>
            </a:extLst>
          </p:cNvPr>
          <p:cNvSpPr>
            <a:spLocks noGrp="1"/>
          </p:cNvSpPr>
          <p:nvPr>
            <p:ph type="body" sz="quarter" idx="38" hasCustomPrompt="1"/>
          </p:nvPr>
        </p:nvSpPr>
        <p:spPr>
          <a:xfrm>
            <a:off x="706669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42" name="Text Placeholder 2">
            <a:extLst>
              <a:ext uri="{FF2B5EF4-FFF2-40B4-BE49-F238E27FC236}">
                <a16:creationId xmlns:a16="http://schemas.microsoft.com/office/drawing/2014/main" id="{E5FF8C73-21B4-4647-ACD8-DA90953BEEBA}"/>
              </a:ext>
            </a:extLst>
          </p:cNvPr>
          <p:cNvSpPr>
            <a:spLocks noGrp="1"/>
          </p:cNvSpPr>
          <p:nvPr>
            <p:ph type="body" sz="quarter" idx="39" hasCustomPrompt="1"/>
          </p:nvPr>
        </p:nvSpPr>
        <p:spPr>
          <a:xfrm>
            <a:off x="706669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3" name="Picture Placeholder 7">
            <a:extLst>
              <a:ext uri="{FF2B5EF4-FFF2-40B4-BE49-F238E27FC236}">
                <a16:creationId xmlns:a16="http://schemas.microsoft.com/office/drawing/2014/main" id="{D9A3FAF5-7ADB-AB42-BBAD-3F4667C5D507}"/>
              </a:ext>
            </a:extLst>
          </p:cNvPr>
          <p:cNvSpPr>
            <a:spLocks noGrp="1"/>
          </p:cNvSpPr>
          <p:nvPr>
            <p:ph type="pic" sz="quarter" idx="40"/>
          </p:nvPr>
        </p:nvSpPr>
        <p:spPr>
          <a:xfrm>
            <a:off x="4634537" y="74588"/>
            <a:ext cx="2159999" cy="1278182"/>
          </a:xfrm>
          <a:prstGeom prst="rect">
            <a:avLst/>
          </a:prstGeom>
          <a:solidFill>
            <a:schemeClr val="bg2"/>
          </a:solidFill>
          <a:effectLst/>
        </p:spPr>
        <p:txBody>
          <a:bodyPr/>
          <a:lstStyle>
            <a:lvl1pPr marL="0" indent="0">
              <a:buNone/>
              <a:defRPr/>
            </a:lvl1pPr>
          </a:lstStyle>
          <a:p>
            <a:r>
              <a:rPr lang="en-US"/>
              <a:t>Click icon to add picture</a:t>
            </a:r>
          </a:p>
        </p:txBody>
      </p:sp>
      <p:sp>
        <p:nvSpPr>
          <p:cNvPr id="44" name="Text Placeholder 2">
            <a:extLst>
              <a:ext uri="{FF2B5EF4-FFF2-40B4-BE49-F238E27FC236}">
                <a16:creationId xmlns:a16="http://schemas.microsoft.com/office/drawing/2014/main" id="{5803544C-A283-E043-8014-CE8CB6F17EC5}"/>
              </a:ext>
            </a:extLst>
          </p:cNvPr>
          <p:cNvSpPr>
            <a:spLocks noGrp="1"/>
          </p:cNvSpPr>
          <p:nvPr>
            <p:ph type="body" sz="quarter" idx="41" hasCustomPrompt="1"/>
          </p:nvPr>
        </p:nvSpPr>
        <p:spPr>
          <a:xfrm>
            <a:off x="4803114"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45" name="Text Placeholder 2">
            <a:extLst>
              <a:ext uri="{FF2B5EF4-FFF2-40B4-BE49-F238E27FC236}">
                <a16:creationId xmlns:a16="http://schemas.microsoft.com/office/drawing/2014/main" id="{B74586BA-1FA2-364F-9156-C4EF6A869F6C}"/>
              </a:ext>
            </a:extLst>
          </p:cNvPr>
          <p:cNvSpPr>
            <a:spLocks noGrp="1"/>
          </p:cNvSpPr>
          <p:nvPr>
            <p:ph type="body" sz="quarter" idx="42" hasCustomPrompt="1"/>
          </p:nvPr>
        </p:nvSpPr>
        <p:spPr>
          <a:xfrm>
            <a:off x="4803114"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6" name="Picture Placeholder 7">
            <a:extLst>
              <a:ext uri="{FF2B5EF4-FFF2-40B4-BE49-F238E27FC236}">
                <a16:creationId xmlns:a16="http://schemas.microsoft.com/office/drawing/2014/main" id="{258408AA-1FF6-684D-ADF1-1FC89A030C30}"/>
              </a:ext>
            </a:extLst>
          </p:cNvPr>
          <p:cNvSpPr>
            <a:spLocks noGrp="1"/>
          </p:cNvSpPr>
          <p:nvPr>
            <p:ph type="pic" sz="quarter" idx="43"/>
          </p:nvPr>
        </p:nvSpPr>
        <p:spPr>
          <a:xfrm>
            <a:off x="3897931" y="3531863"/>
            <a:ext cx="1391801" cy="1197660"/>
          </a:xfrm>
          <a:prstGeom prst="rect">
            <a:avLst/>
          </a:prstGeom>
          <a:solidFill>
            <a:schemeClr val="bg2"/>
          </a:solidFill>
          <a:effectLst/>
        </p:spPr>
        <p:txBody>
          <a:bodyPr/>
          <a:lstStyle>
            <a:lvl1pPr marL="0" indent="0">
              <a:buNone/>
              <a:defRPr/>
            </a:lvl1pPr>
          </a:lstStyle>
          <a:p>
            <a:r>
              <a:rPr lang="en-US"/>
              <a:t>Click icon to add picture</a:t>
            </a:r>
          </a:p>
        </p:txBody>
      </p:sp>
      <p:sp>
        <p:nvSpPr>
          <p:cNvPr id="47" name="Text Placeholder 2">
            <a:extLst>
              <a:ext uri="{FF2B5EF4-FFF2-40B4-BE49-F238E27FC236}">
                <a16:creationId xmlns:a16="http://schemas.microsoft.com/office/drawing/2014/main" id="{56549B1C-87A2-C74A-A7DD-42EE80A96190}"/>
              </a:ext>
            </a:extLst>
          </p:cNvPr>
          <p:cNvSpPr>
            <a:spLocks noGrp="1"/>
          </p:cNvSpPr>
          <p:nvPr>
            <p:ph type="body" sz="quarter" idx="44" hasCustomPrompt="1"/>
          </p:nvPr>
        </p:nvSpPr>
        <p:spPr>
          <a:xfrm>
            <a:off x="4066507"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48" name="Text Placeholder 2">
            <a:extLst>
              <a:ext uri="{FF2B5EF4-FFF2-40B4-BE49-F238E27FC236}">
                <a16:creationId xmlns:a16="http://schemas.microsoft.com/office/drawing/2014/main" id="{C7A65242-C118-5F49-8FDA-65F52C99DE96}"/>
              </a:ext>
            </a:extLst>
          </p:cNvPr>
          <p:cNvSpPr>
            <a:spLocks noGrp="1"/>
          </p:cNvSpPr>
          <p:nvPr>
            <p:ph type="body" sz="quarter" idx="45" hasCustomPrompt="1"/>
          </p:nvPr>
        </p:nvSpPr>
        <p:spPr>
          <a:xfrm>
            <a:off x="4066507"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
        <p:nvSpPr>
          <p:cNvPr id="49" name="Picture Placeholder 7">
            <a:extLst>
              <a:ext uri="{FF2B5EF4-FFF2-40B4-BE49-F238E27FC236}">
                <a16:creationId xmlns:a16="http://schemas.microsoft.com/office/drawing/2014/main" id="{F6643DF6-E0CF-C240-89EF-8440038FD056}"/>
              </a:ext>
            </a:extLst>
          </p:cNvPr>
          <p:cNvSpPr>
            <a:spLocks noGrp="1"/>
          </p:cNvSpPr>
          <p:nvPr>
            <p:ph type="pic" sz="quarter" idx="46"/>
          </p:nvPr>
        </p:nvSpPr>
        <p:spPr>
          <a:xfrm>
            <a:off x="5378830" y="3531863"/>
            <a:ext cx="1391801" cy="1197660"/>
          </a:xfrm>
          <a:prstGeom prst="rect">
            <a:avLst/>
          </a:prstGeom>
          <a:solidFill>
            <a:schemeClr val="bg2"/>
          </a:solidFill>
          <a:effectLst/>
        </p:spPr>
        <p:txBody>
          <a:bodyPr/>
          <a:lstStyle>
            <a:lvl1pPr marL="0" indent="0">
              <a:buNone/>
              <a:defRPr/>
            </a:lvl1pPr>
          </a:lstStyle>
          <a:p>
            <a:r>
              <a:rPr lang="en-US"/>
              <a:t>Click icon to add picture</a:t>
            </a:r>
          </a:p>
        </p:txBody>
      </p:sp>
      <p:sp>
        <p:nvSpPr>
          <p:cNvPr id="50" name="Text Placeholder 2">
            <a:extLst>
              <a:ext uri="{FF2B5EF4-FFF2-40B4-BE49-F238E27FC236}">
                <a16:creationId xmlns:a16="http://schemas.microsoft.com/office/drawing/2014/main" id="{4AD36AF2-04DC-324A-8922-A1EC08F9AA40}"/>
              </a:ext>
            </a:extLst>
          </p:cNvPr>
          <p:cNvSpPr>
            <a:spLocks noGrp="1"/>
          </p:cNvSpPr>
          <p:nvPr>
            <p:ph type="body" sz="quarter" idx="47" hasCustomPrompt="1"/>
          </p:nvPr>
        </p:nvSpPr>
        <p:spPr>
          <a:xfrm>
            <a:off x="5547406"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Title</a:t>
            </a:r>
            <a:endParaRPr lang="en-US"/>
          </a:p>
        </p:txBody>
      </p:sp>
      <p:sp>
        <p:nvSpPr>
          <p:cNvPr id="51" name="Text Placeholder 2">
            <a:extLst>
              <a:ext uri="{FF2B5EF4-FFF2-40B4-BE49-F238E27FC236}">
                <a16:creationId xmlns:a16="http://schemas.microsoft.com/office/drawing/2014/main" id="{E5F1C27B-E75F-B44E-BAE4-2E5EF9F0EF28}"/>
              </a:ext>
            </a:extLst>
          </p:cNvPr>
          <p:cNvSpPr>
            <a:spLocks noGrp="1"/>
          </p:cNvSpPr>
          <p:nvPr>
            <p:ph type="body" sz="quarter" idx="48" hasCustomPrompt="1"/>
          </p:nvPr>
        </p:nvSpPr>
        <p:spPr>
          <a:xfrm>
            <a:off x="5547406"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a:t>Sub description Text</a:t>
            </a:r>
            <a:endParaRPr lang="en-US"/>
          </a:p>
        </p:txBody>
      </p:sp>
    </p:spTree>
    <p:extLst>
      <p:ext uri="{BB962C8B-B14F-4D97-AF65-F5344CB8AC3E}">
        <p14:creationId xmlns:p14="http://schemas.microsoft.com/office/powerpoint/2010/main" val="31547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Monitor">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grpSp>
        <p:nvGrpSpPr>
          <p:cNvPr id="60" name="Group 59">
            <a:extLst>
              <a:ext uri="{FF2B5EF4-FFF2-40B4-BE49-F238E27FC236}">
                <a16:creationId xmlns:a16="http://schemas.microsoft.com/office/drawing/2014/main" id="{9A7000C7-6E78-AA45-9884-4D4DB0F7AB7D}"/>
              </a:ext>
            </a:extLst>
          </p:cNvPr>
          <p:cNvGrpSpPr/>
          <p:nvPr userDrawn="1"/>
        </p:nvGrpSpPr>
        <p:grpSpPr>
          <a:xfrm>
            <a:off x="4741050" y="1157127"/>
            <a:ext cx="3880382" cy="3124838"/>
            <a:chOff x="2732225" y="2151497"/>
            <a:chExt cx="2916299" cy="2348470"/>
          </a:xfrm>
        </p:grpSpPr>
        <p:sp>
          <p:nvSpPr>
            <p:cNvPr id="61" name="Freeform 5">
              <a:extLst>
                <a:ext uri="{FF2B5EF4-FFF2-40B4-BE49-F238E27FC236}">
                  <a16:creationId xmlns:a16="http://schemas.microsoft.com/office/drawing/2014/main" id="{5DAECE9D-5829-8547-873C-5CA6F81BE383}"/>
                </a:ext>
              </a:extLst>
            </p:cNvPr>
            <p:cNvSpPr>
              <a:spLocks/>
            </p:cNvSpPr>
            <p:nvPr/>
          </p:nvSpPr>
          <p:spPr bwMode="auto">
            <a:xfrm>
              <a:off x="2732225" y="2151497"/>
              <a:ext cx="2916299" cy="1762965"/>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2" name="Freeform 6">
              <a:extLst>
                <a:ext uri="{FF2B5EF4-FFF2-40B4-BE49-F238E27FC236}">
                  <a16:creationId xmlns:a16="http://schemas.microsoft.com/office/drawing/2014/main" id="{52AC28E0-D460-1749-9133-EFEE7C84B6E7}"/>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3" name="Freeform 7">
              <a:extLst>
                <a:ext uri="{FF2B5EF4-FFF2-40B4-BE49-F238E27FC236}">
                  <a16:creationId xmlns:a16="http://schemas.microsoft.com/office/drawing/2014/main" id="{C44813B2-E1CA-D442-9A93-2EE526193ED0}"/>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4" name="Rectangle 8">
              <a:extLst>
                <a:ext uri="{FF2B5EF4-FFF2-40B4-BE49-F238E27FC236}">
                  <a16:creationId xmlns:a16="http://schemas.microsoft.com/office/drawing/2014/main" id="{350585A1-16EC-4841-8921-32AA95D934B5}"/>
                </a:ext>
              </a:extLst>
            </p:cNvPr>
            <p:cNvSpPr>
              <a:spLocks noChangeArrowheads="1"/>
            </p:cNvSpPr>
            <p:nvPr/>
          </p:nvSpPr>
          <p:spPr bwMode="auto">
            <a:xfrm>
              <a:off x="2858628" y="2284332"/>
              <a:ext cx="2663493" cy="1496005"/>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5" name="Freeform 9">
              <a:extLst>
                <a:ext uri="{FF2B5EF4-FFF2-40B4-BE49-F238E27FC236}">
                  <a16:creationId xmlns:a16="http://schemas.microsoft.com/office/drawing/2014/main" id="{EA66194B-20DF-E146-BD82-41DAD63F1A02}"/>
                </a:ext>
              </a:extLst>
            </p:cNvPr>
            <p:cNvSpPr>
              <a:spLocks/>
            </p:cNvSpPr>
            <p:nvPr/>
          </p:nvSpPr>
          <p:spPr bwMode="auto">
            <a:xfrm>
              <a:off x="3694436" y="4459987"/>
              <a:ext cx="981559" cy="39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6" name="Freeform 10">
              <a:extLst>
                <a:ext uri="{FF2B5EF4-FFF2-40B4-BE49-F238E27FC236}">
                  <a16:creationId xmlns:a16="http://schemas.microsoft.com/office/drawing/2014/main" id="{534B2525-8C1C-EF47-972B-B3EA14270E21}"/>
                </a:ext>
              </a:extLst>
            </p:cNvPr>
            <p:cNvSpPr>
              <a:spLocks/>
            </p:cNvSpPr>
            <p:nvPr/>
          </p:nvSpPr>
          <p:spPr bwMode="auto">
            <a:xfrm>
              <a:off x="3689277" y="4151759"/>
              <a:ext cx="990587" cy="339181"/>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7" name="Oval 11">
              <a:extLst>
                <a:ext uri="{FF2B5EF4-FFF2-40B4-BE49-F238E27FC236}">
                  <a16:creationId xmlns:a16="http://schemas.microsoft.com/office/drawing/2014/main" id="{2428EF70-44C4-9045-BECF-DB89E3EE6D70}"/>
                </a:ext>
              </a:extLst>
            </p:cNvPr>
            <p:cNvSpPr>
              <a:spLocks noChangeArrowheads="1"/>
            </p:cNvSpPr>
            <p:nvPr/>
          </p:nvSpPr>
          <p:spPr bwMode="auto">
            <a:xfrm>
              <a:off x="4170382" y="2200504"/>
              <a:ext cx="39985" cy="39980"/>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8" name="Oval 12">
              <a:extLst>
                <a:ext uri="{FF2B5EF4-FFF2-40B4-BE49-F238E27FC236}">
                  <a16:creationId xmlns:a16="http://schemas.microsoft.com/office/drawing/2014/main" id="{F3E56140-7DE2-8B49-B52F-FC565DD0DBA5}"/>
                </a:ext>
              </a:extLst>
            </p:cNvPr>
            <p:cNvSpPr>
              <a:spLocks noChangeArrowheads="1"/>
            </p:cNvSpPr>
            <p:nvPr/>
          </p:nvSpPr>
          <p:spPr bwMode="auto">
            <a:xfrm>
              <a:off x="4170382" y="2197925"/>
              <a:ext cx="39985" cy="39980"/>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9" name="Oval 13">
              <a:extLst>
                <a:ext uri="{FF2B5EF4-FFF2-40B4-BE49-F238E27FC236}">
                  <a16:creationId xmlns:a16="http://schemas.microsoft.com/office/drawing/2014/main" id="{A527A6D5-2BC6-204C-9380-6A478544142C}"/>
                </a:ext>
              </a:extLst>
            </p:cNvPr>
            <p:cNvSpPr>
              <a:spLocks noChangeArrowheads="1"/>
            </p:cNvSpPr>
            <p:nvPr/>
          </p:nvSpPr>
          <p:spPr bwMode="auto">
            <a:xfrm>
              <a:off x="4176831" y="2204373"/>
              <a:ext cx="27087" cy="25793"/>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0" name="Oval 14">
              <a:extLst>
                <a:ext uri="{FF2B5EF4-FFF2-40B4-BE49-F238E27FC236}">
                  <a16:creationId xmlns:a16="http://schemas.microsoft.com/office/drawing/2014/main" id="{8351ED78-87E3-4F47-9CCB-66049973812D}"/>
                </a:ext>
              </a:extLst>
            </p:cNvPr>
            <p:cNvSpPr>
              <a:spLocks noChangeArrowheads="1"/>
            </p:cNvSpPr>
            <p:nvPr/>
          </p:nvSpPr>
          <p:spPr bwMode="auto">
            <a:xfrm>
              <a:off x="4184570" y="2209532"/>
              <a:ext cx="12898" cy="15476"/>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1" name="Oval 15">
              <a:extLst>
                <a:ext uri="{FF2B5EF4-FFF2-40B4-BE49-F238E27FC236}">
                  <a16:creationId xmlns:a16="http://schemas.microsoft.com/office/drawing/2014/main" id="{19F9B13B-39F0-594E-B5E4-5C0F80BACF26}"/>
                </a:ext>
              </a:extLst>
            </p:cNvPr>
            <p:cNvSpPr>
              <a:spLocks noChangeArrowheads="1"/>
            </p:cNvSpPr>
            <p:nvPr/>
          </p:nvSpPr>
          <p:spPr bwMode="auto">
            <a:xfrm>
              <a:off x="4188440" y="2215980"/>
              <a:ext cx="3870" cy="386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2" name="Freeform 16">
              <a:extLst>
                <a:ext uri="{FF2B5EF4-FFF2-40B4-BE49-F238E27FC236}">
                  <a16:creationId xmlns:a16="http://schemas.microsoft.com/office/drawing/2014/main" id="{A0BE6006-51BB-1746-BB25-7B92EA36365B}"/>
                </a:ext>
              </a:extLst>
            </p:cNvPr>
            <p:cNvSpPr>
              <a:spLocks/>
            </p:cNvSpPr>
            <p:nvPr/>
          </p:nvSpPr>
          <p:spPr bwMode="auto">
            <a:xfrm>
              <a:off x="3689277" y="4151759"/>
              <a:ext cx="800983" cy="339181"/>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3" name="Freeform 17">
              <a:extLst>
                <a:ext uri="{FF2B5EF4-FFF2-40B4-BE49-F238E27FC236}">
                  <a16:creationId xmlns:a16="http://schemas.microsoft.com/office/drawing/2014/main" id="{902DB871-EEAE-8145-B13B-EC68139F5061}"/>
                </a:ext>
              </a:extLst>
            </p:cNvPr>
            <p:cNvSpPr>
              <a:spLocks/>
            </p:cNvSpPr>
            <p:nvPr/>
          </p:nvSpPr>
          <p:spPr bwMode="auto">
            <a:xfrm>
              <a:off x="2732225" y="3914462"/>
              <a:ext cx="2916299" cy="277277"/>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sp>
        <p:nvSpPr>
          <p:cNvPr id="104" name="Picture Placeholder 103">
            <a:extLst>
              <a:ext uri="{FF2B5EF4-FFF2-40B4-BE49-F238E27FC236}">
                <a16:creationId xmlns:a16="http://schemas.microsoft.com/office/drawing/2014/main" id="{B9AB478D-A56F-2941-8E3D-42E747953272}"/>
              </a:ext>
            </a:extLst>
          </p:cNvPr>
          <p:cNvSpPr>
            <a:spLocks noGrp="1"/>
          </p:cNvSpPr>
          <p:nvPr>
            <p:ph type="pic" sz="quarter" idx="10"/>
          </p:nvPr>
        </p:nvSpPr>
        <p:spPr>
          <a:xfrm>
            <a:off x="4928996" y="1342435"/>
            <a:ext cx="3542331" cy="1990581"/>
          </a:xfrm>
          <a:solidFill>
            <a:schemeClr val="bg2"/>
          </a:solidFill>
        </p:spPr>
        <p:txBody>
          <a:bodyPr/>
          <a:lstStyle/>
          <a:p>
            <a:r>
              <a:rPr lang="en-US"/>
              <a:t>Click icon to add picture</a:t>
            </a:r>
          </a:p>
        </p:txBody>
      </p:sp>
    </p:spTree>
    <p:extLst>
      <p:ext uri="{BB962C8B-B14F-4D97-AF65-F5344CB8AC3E}">
        <p14:creationId xmlns:p14="http://schemas.microsoft.com/office/powerpoint/2010/main" val="38576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Laptop">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a:t>Click to add title</a:t>
            </a:r>
          </a:p>
        </p:txBody>
      </p:sp>
      <p:grpSp>
        <p:nvGrpSpPr>
          <p:cNvPr id="2" name="Group 1">
            <a:extLst>
              <a:ext uri="{FF2B5EF4-FFF2-40B4-BE49-F238E27FC236}">
                <a16:creationId xmlns:a16="http://schemas.microsoft.com/office/drawing/2014/main" id="{760752BE-DDC6-8161-80B9-DA0387B53FF9}"/>
              </a:ext>
            </a:extLst>
          </p:cNvPr>
          <p:cNvGrpSpPr/>
          <p:nvPr userDrawn="1"/>
        </p:nvGrpSpPr>
        <p:grpSpPr>
          <a:xfrm>
            <a:off x="3595824" y="1252498"/>
            <a:ext cx="5265532" cy="3059346"/>
            <a:chOff x="622917" y="3217822"/>
            <a:chExt cx="2258162" cy="1312023"/>
          </a:xfrm>
        </p:grpSpPr>
        <p:sp>
          <p:nvSpPr>
            <p:cNvPr id="3" name="Freeform 45">
              <a:extLst>
                <a:ext uri="{FF2B5EF4-FFF2-40B4-BE49-F238E27FC236}">
                  <a16:creationId xmlns:a16="http://schemas.microsoft.com/office/drawing/2014/main" id="{F84952F6-9BF6-1DB2-3204-91D755ECC89E}"/>
                </a:ext>
              </a:extLst>
            </p:cNvPr>
            <p:cNvSpPr>
              <a:spLocks/>
            </p:cNvSpPr>
            <p:nvPr/>
          </p:nvSpPr>
          <p:spPr bwMode="auto">
            <a:xfrm>
              <a:off x="622917" y="4479182"/>
              <a:ext cx="1137444" cy="50663"/>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4" name="Freeform 46">
              <a:extLst>
                <a:ext uri="{FF2B5EF4-FFF2-40B4-BE49-F238E27FC236}">
                  <a16:creationId xmlns:a16="http://schemas.microsoft.com/office/drawing/2014/main" id="{DB5AECB9-B693-6AF0-CE7C-56986882FF7C}"/>
                </a:ext>
              </a:extLst>
            </p:cNvPr>
            <p:cNvSpPr>
              <a:spLocks/>
            </p:cNvSpPr>
            <p:nvPr/>
          </p:nvSpPr>
          <p:spPr bwMode="auto">
            <a:xfrm>
              <a:off x="1743634" y="4479182"/>
              <a:ext cx="1137444" cy="50663"/>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5" name="Freeform 47">
              <a:extLst>
                <a:ext uri="{FF2B5EF4-FFF2-40B4-BE49-F238E27FC236}">
                  <a16:creationId xmlns:a16="http://schemas.microsoft.com/office/drawing/2014/main" id="{F340F559-F5F5-3999-4298-45C26BAD7AB7}"/>
                </a:ext>
              </a:extLst>
            </p:cNvPr>
            <p:cNvSpPr>
              <a:spLocks/>
            </p:cNvSpPr>
            <p:nvPr/>
          </p:nvSpPr>
          <p:spPr bwMode="auto">
            <a:xfrm>
              <a:off x="845516" y="3217822"/>
              <a:ext cx="1829690" cy="126525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6" name="Freeform 48">
              <a:extLst>
                <a:ext uri="{FF2B5EF4-FFF2-40B4-BE49-F238E27FC236}">
                  <a16:creationId xmlns:a16="http://schemas.microsoft.com/office/drawing/2014/main" id="{AC3E6DD8-39D6-6FE5-14E1-1674BD7970A7}"/>
                </a:ext>
              </a:extLst>
            </p:cNvPr>
            <p:cNvSpPr>
              <a:spLocks/>
            </p:cNvSpPr>
            <p:nvPr/>
          </p:nvSpPr>
          <p:spPr bwMode="auto">
            <a:xfrm>
              <a:off x="851950" y="3224317"/>
              <a:ext cx="1818110" cy="125226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7" name="Freeform 49">
              <a:extLst>
                <a:ext uri="{FF2B5EF4-FFF2-40B4-BE49-F238E27FC236}">
                  <a16:creationId xmlns:a16="http://schemas.microsoft.com/office/drawing/2014/main" id="{F3837059-D583-04FA-9544-CB5FC11941DC}"/>
                </a:ext>
              </a:extLst>
            </p:cNvPr>
            <p:cNvSpPr>
              <a:spLocks/>
            </p:cNvSpPr>
            <p:nvPr/>
          </p:nvSpPr>
          <p:spPr bwMode="auto">
            <a:xfrm>
              <a:off x="851950" y="4423324"/>
              <a:ext cx="1818110" cy="53261"/>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8" name="Rectangle 50">
              <a:extLst>
                <a:ext uri="{FF2B5EF4-FFF2-40B4-BE49-F238E27FC236}">
                  <a16:creationId xmlns:a16="http://schemas.microsoft.com/office/drawing/2014/main" id="{EAB39C4F-977F-B5D8-0185-C7C3577EDBDB}"/>
                </a:ext>
              </a:extLst>
            </p:cNvPr>
            <p:cNvSpPr>
              <a:spLocks noChangeArrowheads="1"/>
            </p:cNvSpPr>
            <p:nvPr/>
          </p:nvSpPr>
          <p:spPr bwMode="auto">
            <a:xfrm>
              <a:off x="622917" y="4458398"/>
              <a:ext cx="2258162" cy="41569"/>
            </a:xfrm>
            <a:prstGeom prst="rect">
              <a:avLst/>
            </a:prstGeom>
            <a:solidFill>
              <a:srgbClr val="D2D6D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9" name="Freeform 51">
              <a:extLst>
                <a:ext uri="{FF2B5EF4-FFF2-40B4-BE49-F238E27FC236}">
                  <a16:creationId xmlns:a16="http://schemas.microsoft.com/office/drawing/2014/main" id="{33A94D7F-4766-E536-B986-9739E833DF35}"/>
                </a:ext>
              </a:extLst>
            </p:cNvPr>
            <p:cNvSpPr>
              <a:spLocks/>
            </p:cNvSpPr>
            <p:nvPr/>
          </p:nvSpPr>
          <p:spPr bwMode="auto">
            <a:xfrm>
              <a:off x="1589230" y="4458398"/>
              <a:ext cx="324249" cy="23383"/>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2" name="Rectangle 52">
              <a:extLst>
                <a:ext uri="{FF2B5EF4-FFF2-40B4-BE49-F238E27FC236}">
                  <a16:creationId xmlns:a16="http://schemas.microsoft.com/office/drawing/2014/main" id="{240BF054-E6BB-C0E4-77D4-8D67D231A3B8}"/>
                </a:ext>
              </a:extLst>
            </p:cNvPr>
            <p:cNvSpPr>
              <a:spLocks noChangeArrowheads="1"/>
            </p:cNvSpPr>
            <p:nvPr/>
          </p:nvSpPr>
          <p:spPr bwMode="auto">
            <a:xfrm>
              <a:off x="912424" y="3303558"/>
              <a:ext cx="1697160" cy="1082095"/>
            </a:xfrm>
            <a:prstGeom prst="rect">
              <a:avLst/>
            </a:prstGeom>
            <a:solidFill>
              <a:srgbClr val="0C0D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3" name="Rectangle 53">
              <a:extLst>
                <a:ext uri="{FF2B5EF4-FFF2-40B4-BE49-F238E27FC236}">
                  <a16:creationId xmlns:a16="http://schemas.microsoft.com/office/drawing/2014/main" id="{598A1E7D-D166-2C8D-0CCF-FE23263E6267}"/>
                </a:ext>
              </a:extLst>
            </p:cNvPr>
            <p:cNvSpPr>
              <a:spLocks noChangeArrowheads="1"/>
            </p:cNvSpPr>
            <p:nvPr/>
          </p:nvSpPr>
          <p:spPr bwMode="auto">
            <a:xfrm>
              <a:off x="917571" y="3310053"/>
              <a:ext cx="1685579" cy="1070403"/>
            </a:xfrm>
            <a:prstGeom prst="rect">
              <a:avLst/>
            </a:prstGeom>
            <a:solidFill>
              <a:srgbClr val="C6C6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4" name="Oval 54">
              <a:extLst>
                <a:ext uri="{FF2B5EF4-FFF2-40B4-BE49-F238E27FC236}">
                  <a16:creationId xmlns:a16="http://schemas.microsoft.com/office/drawing/2014/main" id="{FF269480-3ED8-E5DD-3EE5-4E58935319B7}"/>
                </a:ext>
              </a:extLst>
            </p:cNvPr>
            <p:cNvSpPr>
              <a:spLocks noChangeArrowheads="1"/>
            </p:cNvSpPr>
            <p:nvPr/>
          </p:nvSpPr>
          <p:spPr bwMode="auto">
            <a:xfrm>
              <a:off x="1750068" y="3258092"/>
              <a:ext cx="19301" cy="19486"/>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5" name="Oval 55">
              <a:extLst>
                <a:ext uri="{FF2B5EF4-FFF2-40B4-BE49-F238E27FC236}">
                  <a16:creationId xmlns:a16="http://schemas.microsoft.com/office/drawing/2014/main" id="{A3D5E8CB-A867-1C29-D36C-5B856EF75B70}"/>
                </a:ext>
              </a:extLst>
            </p:cNvPr>
            <p:cNvSpPr>
              <a:spLocks noChangeArrowheads="1"/>
            </p:cNvSpPr>
            <p:nvPr/>
          </p:nvSpPr>
          <p:spPr bwMode="auto">
            <a:xfrm>
              <a:off x="1750068" y="3256793"/>
              <a:ext cx="19301" cy="18186"/>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6" name="Oval 56">
              <a:extLst>
                <a:ext uri="{FF2B5EF4-FFF2-40B4-BE49-F238E27FC236}">
                  <a16:creationId xmlns:a16="http://schemas.microsoft.com/office/drawing/2014/main" id="{3E3B3EF2-4CC1-1B63-72FD-2156B694B838}"/>
                </a:ext>
              </a:extLst>
            </p:cNvPr>
            <p:cNvSpPr>
              <a:spLocks noChangeArrowheads="1"/>
            </p:cNvSpPr>
            <p:nvPr/>
          </p:nvSpPr>
          <p:spPr bwMode="auto">
            <a:xfrm>
              <a:off x="1753927" y="3259391"/>
              <a:ext cx="11581" cy="1299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7" name="Oval 57">
              <a:extLst>
                <a:ext uri="{FF2B5EF4-FFF2-40B4-BE49-F238E27FC236}">
                  <a16:creationId xmlns:a16="http://schemas.microsoft.com/office/drawing/2014/main" id="{257BAC7E-904F-45A8-E69A-0DCD7DF18EB1}"/>
                </a:ext>
              </a:extLst>
            </p:cNvPr>
            <p:cNvSpPr>
              <a:spLocks noChangeArrowheads="1"/>
            </p:cNvSpPr>
            <p:nvPr/>
          </p:nvSpPr>
          <p:spPr bwMode="auto">
            <a:xfrm>
              <a:off x="1756501" y="3263288"/>
              <a:ext cx="6434" cy="6496"/>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sp>
          <p:nvSpPr>
            <p:cNvPr id="18" name="Freeform 58">
              <a:extLst>
                <a:ext uri="{FF2B5EF4-FFF2-40B4-BE49-F238E27FC236}">
                  <a16:creationId xmlns:a16="http://schemas.microsoft.com/office/drawing/2014/main" id="{D7136936-3A0C-7C99-61F8-8D46D3294E1D}"/>
                </a:ext>
              </a:extLst>
            </p:cNvPr>
            <p:cNvSpPr>
              <a:spLocks/>
            </p:cNvSpPr>
            <p:nvPr/>
          </p:nvSpPr>
          <p:spPr bwMode="auto">
            <a:xfrm>
              <a:off x="1759074" y="3264587"/>
              <a:ext cx="1287" cy="2598"/>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a:latin typeface="Montserrat Thin" pitchFamily="2" charset="77"/>
              </a:endParaRPr>
            </a:p>
          </p:txBody>
        </p:sp>
      </p:grpSp>
      <p:sp>
        <p:nvSpPr>
          <p:cNvPr id="19" name="Picture Placeholder 103">
            <a:extLst>
              <a:ext uri="{FF2B5EF4-FFF2-40B4-BE49-F238E27FC236}">
                <a16:creationId xmlns:a16="http://schemas.microsoft.com/office/drawing/2014/main" id="{7E9D100F-91EA-F366-C483-D9611DA1981A}"/>
              </a:ext>
            </a:extLst>
          </p:cNvPr>
          <p:cNvSpPr>
            <a:spLocks noGrp="1"/>
          </p:cNvSpPr>
          <p:nvPr>
            <p:ph type="pic" sz="quarter" idx="11"/>
          </p:nvPr>
        </p:nvSpPr>
        <p:spPr>
          <a:xfrm>
            <a:off x="4294823" y="1467557"/>
            <a:ext cx="3918539" cy="2486853"/>
          </a:xfrm>
          <a:solidFill>
            <a:schemeClr val="bg2"/>
          </a:solidFill>
        </p:spPr>
        <p:txBody>
          <a:bodyPr/>
          <a:lstStyle/>
          <a:p>
            <a:r>
              <a:rPr lang="en-US"/>
              <a:t>Click icon to add picture</a:t>
            </a:r>
          </a:p>
        </p:txBody>
      </p:sp>
    </p:spTree>
    <p:extLst>
      <p:ext uri="{BB962C8B-B14F-4D97-AF65-F5344CB8AC3E}">
        <p14:creationId xmlns:p14="http://schemas.microsoft.com/office/powerpoint/2010/main" val="25928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Right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US"/>
              <a:t>Click icon to add picture</a:t>
            </a:r>
          </a:p>
        </p:txBody>
      </p:sp>
    </p:spTree>
    <p:extLst>
      <p:ext uri="{BB962C8B-B14F-4D97-AF65-F5344CB8AC3E}">
        <p14:creationId xmlns:p14="http://schemas.microsoft.com/office/powerpoint/2010/main" val="39088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Right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73CF0-0E71-87A9-300F-0479E22299FD}"/>
              </a:ext>
            </a:extLst>
          </p:cNvPr>
          <p:cNvSpPr>
            <a:spLocks/>
          </p:cNvSpPr>
          <p:nvPr userDrawn="1"/>
        </p:nvSpPr>
        <p:spPr>
          <a:xfrm>
            <a:off x="0" y="0"/>
            <a:ext cx="4572000" cy="4817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US"/>
              <a:t>Click icon to add picture</a:t>
            </a:r>
          </a:p>
        </p:txBody>
      </p:sp>
    </p:spTree>
    <p:extLst>
      <p:ext uri="{BB962C8B-B14F-4D97-AF65-F5344CB8AC3E}">
        <p14:creationId xmlns:p14="http://schemas.microsoft.com/office/powerpoint/2010/main" val="28330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Right Grey">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3266"/>
            <a:ext cx="9153144" cy="480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07527"/>
          </a:xfrm>
        </p:spPr>
        <p:txBody>
          <a:bodyPr/>
          <a:lstStyle/>
          <a:p>
            <a:r>
              <a:rPr lang="en-US"/>
              <a:t>Click icon to add picture</a:t>
            </a:r>
          </a:p>
        </p:txBody>
      </p:sp>
    </p:spTree>
    <p:extLst>
      <p:ext uri="{BB962C8B-B14F-4D97-AF65-F5344CB8AC3E}">
        <p14:creationId xmlns:p14="http://schemas.microsoft.com/office/powerpoint/2010/main" val="40378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B7915-D724-E499-7506-1EFE153DD6FD}"/>
              </a:ext>
            </a:extLst>
          </p:cNvPr>
          <p:cNvSpPr/>
          <p:nvPr userDrawn="1"/>
        </p:nvSpPr>
        <p:spPr>
          <a:xfrm>
            <a:off x="0" y="-2287"/>
            <a:ext cx="9144000" cy="515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Graphic 7">
            <a:extLst>
              <a:ext uri="{FF2B5EF4-FFF2-40B4-BE49-F238E27FC236}">
                <a16:creationId xmlns:a16="http://schemas.microsoft.com/office/drawing/2014/main" id="{9CB0DC40-F5F3-7295-81B5-D667EB5EF64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403354" cy="700340"/>
          </a:xfrm>
          <a:prstGeom prst="rect">
            <a:avLst/>
          </a:prstGeom>
        </p:spPr>
      </p:pic>
      <p:sp>
        <p:nvSpPr>
          <p:cNvPr id="10" name="TextBox 9">
            <a:extLst>
              <a:ext uri="{FF2B5EF4-FFF2-40B4-BE49-F238E27FC236}">
                <a16:creationId xmlns:a16="http://schemas.microsoft.com/office/drawing/2014/main" id="{C98388E0-F985-02F6-2CBF-43DC0EECBE9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pic>
        <p:nvPicPr>
          <p:cNvPr id="4" name="dots pattern">
            <a:extLst>
              <a:ext uri="{FF2B5EF4-FFF2-40B4-BE49-F238E27FC236}">
                <a16:creationId xmlns:a16="http://schemas.microsoft.com/office/drawing/2014/main" id="{D36EC7F4-D2D4-E31D-F825-A62091D00B2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6047" r="58075"/>
          <a:stretch/>
        </p:blipFill>
        <p:spPr>
          <a:xfrm>
            <a:off x="5444261" y="0"/>
            <a:ext cx="3699739" cy="4663749"/>
          </a:xfrm>
          <a:prstGeom prst="rect">
            <a:avLst/>
          </a:prstGeom>
        </p:spPr>
      </p:pic>
      <p:sp>
        <p:nvSpPr>
          <p:cNvPr id="24" name="Picture Placeholder 29">
            <a:extLst>
              <a:ext uri="{FF2B5EF4-FFF2-40B4-BE49-F238E27FC236}">
                <a16:creationId xmlns:a16="http://schemas.microsoft.com/office/drawing/2014/main" id="{AA6FECF6-FBC1-450E-F31F-997D1652A96B}"/>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p>
        </p:txBody>
      </p:sp>
      <p:sp>
        <p:nvSpPr>
          <p:cNvPr id="12" name="TextBox 11">
            <a:extLst>
              <a:ext uri="{FF2B5EF4-FFF2-40B4-BE49-F238E27FC236}">
                <a16:creationId xmlns:a16="http://schemas.microsoft.com/office/drawing/2014/main" id="{E299AD3C-03AE-FFF1-4364-A476C5A07A3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7" name="Subtitle 2">
            <a:extLst>
              <a:ext uri="{FF2B5EF4-FFF2-40B4-BE49-F238E27FC236}">
                <a16:creationId xmlns:a16="http://schemas.microsoft.com/office/drawing/2014/main" id="{3596B3DD-883B-F6A4-592E-A183E64A41B7}"/>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9" name="Title 1">
            <a:extLst>
              <a:ext uri="{FF2B5EF4-FFF2-40B4-BE49-F238E27FC236}">
                <a16:creationId xmlns:a16="http://schemas.microsoft.com/office/drawing/2014/main" id="{29FDB1CC-CDD1-45E2-2D41-A9BED3DF2586}"/>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tx1"/>
                </a:solidFill>
                <a:latin typeface="Neue Haas Grotesk Text Pro" panose="020B0504020202020204" pitchFamily="34" charset="77"/>
              </a:defRPr>
            </a:lvl1pPr>
          </a:lstStyle>
          <a:p>
            <a:r>
              <a:rPr lang="en-US"/>
              <a:t>Presentation Title or Divider Slide</a:t>
            </a:r>
          </a:p>
        </p:txBody>
      </p:sp>
      <p:sp>
        <p:nvSpPr>
          <p:cNvPr id="15" name="Text Placeholder 6">
            <a:extLst>
              <a:ext uri="{FF2B5EF4-FFF2-40B4-BE49-F238E27FC236}">
                <a16:creationId xmlns:a16="http://schemas.microsoft.com/office/drawing/2014/main" id="{9A190A3A-4699-E88F-531F-FDB457488B9F}"/>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17" name="Text Placeholder 8">
            <a:extLst>
              <a:ext uri="{FF2B5EF4-FFF2-40B4-BE49-F238E27FC236}">
                <a16:creationId xmlns:a16="http://schemas.microsoft.com/office/drawing/2014/main" id="{0522A203-8423-7D21-DA99-65D3EEB9EDA9}"/>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spTree>
    <p:extLst>
      <p:ext uri="{BB962C8B-B14F-4D97-AF65-F5344CB8AC3E}">
        <p14:creationId xmlns:p14="http://schemas.microsoft.com/office/powerpoint/2010/main" val="8222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Full Screen White">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1"/>
          </a:solidFill>
        </p:spPr>
        <p:txBody>
          <a:bodyPr/>
          <a:lstStyle/>
          <a:p>
            <a:r>
              <a:rPr lang="en-US"/>
              <a:t>Click icon to add picture</a:t>
            </a:r>
          </a:p>
        </p:txBody>
      </p:sp>
      <p:sp>
        <p:nvSpPr>
          <p:cNvPr id="2" name="Rectangle 1">
            <a:extLst>
              <a:ext uri="{FF2B5EF4-FFF2-40B4-BE49-F238E27FC236}">
                <a16:creationId xmlns:a16="http://schemas.microsoft.com/office/drawing/2014/main" id="{117D1226-5CA8-939D-3EB7-980D03FE63FC}"/>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26505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Full Screen Black">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tx1"/>
          </a:solidFill>
        </p:spPr>
        <p:txBody>
          <a:bodyPr/>
          <a:lstStyle/>
          <a:p>
            <a:r>
              <a:rPr lang="en-US"/>
              <a:t>Click icon to add picture</a:t>
            </a:r>
          </a:p>
        </p:txBody>
      </p:sp>
    </p:spTree>
    <p:extLst>
      <p:ext uri="{BB962C8B-B14F-4D97-AF65-F5344CB8AC3E}">
        <p14:creationId xmlns:p14="http://schemas.microsoft.com/office/powerpoint/2010/main" val="20497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Gray Gradient with Pic">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2"/>
          </a:solidFill>
        </p:spPr>
        <p:txBody>
          <a:bodyPr/>
          <a:lstStyle/>
          <a:p>
            <a:r>
              <a:rPr lang="en-US"/>
              <a:t>Click icon to add picture</a:t>
            </a:r>
          </a:p>
        </p:txBody>
      </p:sp>
      <p:sp>
        <p:nvSpPr>
          <p:cNvPr id="2" name="Rectangle 1">
            <a:extLst>
              <a:ext uri="{FF2B5EF4-FFF2-40B4-BE49-F238E27FC236}">
                <a16:creationId xmlns:a16="http://schemas.microsoft.com/office/drawing/2014/main" id="{20E7CF27-22E0-9F18-54D7-A533F42CD644}"/>
              </a:ext>
            </a:extLst>
          </p:cNvPr>
          <p:cNvSpPr/>
          <p:nvPr userDrawn="1"/>
        </p:nvSpPr>
        <p:spPr>
          <a:xfrm rot="10800000">
            <a:off x="-2" y="4817638"/>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C3B7BA9D-41C6-ADC4-063D-68B48D1D5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4" name="TextBox 3">
            <a:extLst>
              <a:ext uri="{FF2B5EF4-FFF2-40B4-BE49-F238E27FC236}">
                <a16:creationId xmlns:a16="http://schemas.microsoft.com/office/drawing/2014/main" id="{7F0A73E8-1FB8-DFAC-F5C0-D85FD78B97D7}"/>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6" name="TextBox 5">
            <a:extLst>
              <a:ext uri="{FF2B5EF4-FFF2-40B4-BE49-F238E27FC236}">
                <a16:creationId xmlns:a16="http://schemas.microsoft.com/office/drawing/2014/main" id="{76087BEC-C1FB-BCD7-1EF8-DE869EF0364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14036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Screen Reliability">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9843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Screen Intellig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5BE2C-CF1C-51AD-AFA8-01800BADC0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52214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F7BB9-5068-348F-3F9B-EA37F2AEB031}"/>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382892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C427F7-2CDD-8E76-F059-4018180C7911}"/>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243617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5D4A2-7E88-6960-2E63-0FFC8E0B35E6}"/>
              </a:ext>
            </a:extLst>
          </p:cNvPr>
          <p:cNvSpPr/>
          <p:nvPr userDrawn="1"/>
        </p:nvSpPr>
        <p:spPr>
          <a:xfrm>
            <a:off x="0" y="0"/>
            <a:ext cx="9144000" cy="4817327"/>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321877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B2A41-381F-5C41-A18D-1F69F6FD72D9}"/>
              </a:ext>
            </a:extLst>
          </p:cNvPr>
          <p:cNvSpPr/>
          <p:nvPr userDrawn="1"/>
        </p:nvSpPr>
        <p:spPr>
          <a:xfrm>
            <a:off x="0" y="0"/>
            <a:ext cx="915314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10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a:extLst>
              <a:ext uri="{FF2B5EF4-FFF2-40B4-BE49-F238E27FC236}">
                <a16:creationId xmlns:a16="http://schemas.microsoft.com/office/drawing/2014/main" id="{6A73A68C-1979-975D-A522-94E34E2ED280}"/>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a:extLst>
              <a:ext uri="{FF2B5EF4-FFF2-40B4-BE49-F238E27FC236}">
                <a16:creationId xmlns:a16="http://schemas.microsoft.com/office/drawing/2014/main" id="{6E0216F4-141E-D29A-C580-94A36305CF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10" name="TextBox 9">
            <a:extLst>
              <a:ext uri="{FF2B5EF4-FFF2-40B4-BE49-F238E27FC236}">
                <a16:creationId xmlns:a16="http://schemas.microsoft.com/office/drawing/2014/main" id="{237A8E31-5211-5F5D-A8EE-87E953C1A6A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11" name="TextBox 10">
            <a:extLst>
              <a:ext uri="{FF2B5EF4-FFF2-40B4-BE49-F238E27FC236}">
                <a16:creationId xmlns:a16="http://schemas.microsoft.com/office/drawing/2014/main" id="{A5910400-A308-7870-2ECB-D17B070DE3D0}"/>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23224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Full Screen 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2680AB-8B78-AEB2-14EE-F65428E94298}"/>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149EF56C-6E7C-211C-7380-DA1031B692B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FEAD9C1A-1AC1-E6EC-679A-D638B9AF475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4094250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ack Picture">
    <p:spTree>
      <p:nvGrpSpPr>
        <p:cNvPr id="1" name=""/>
        <p:cNvGrpSpPr/>
        <p:nvPr/>
      </p:nvGrpSpPr>
      <p:grpSpPr>
        <a:xfrm>
          <a:off x="0" y="0"/>
          <a:ext cx="0" cy="0"/>
          <a:chOff x="0" y="0"/>
          <a:chExt cx="0" cy="0"/>
        </a:xfrm>
      </p:grpSpPr>
      <p:sp>
        <p:nvSpPr>
          <p:cNvPr id="2" name="background fill">
            <a:extLst>
              <a:ext uri="{FF2B5EF4-FFF2-40B4-BE49-F238E27FC236}">
                <a16:creationId xmlns:a16="http://schemas.microsoft.com/office/drawing/2014/main" id="{C174A10D-16C5-66FA-6ADA-C222D76E2A53}"/>
              </a:ext>
            </a:extLst>
          </p:cNvPr>
          <p:cNvSpPr/>
          <p:nvPr userDrawn="1"/>
        </p:nvSpPr>
        <p:spPr>
          <a:xfrm>
            <a:off x="-9144" y="-2"/>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6" name="Polygon3">
            <a:extLst>
              <a:ext uri="{FF2B5EF4-FFF2-40B4-BE49-F238E27FC236}">
                <a16:creationId xmlns:a16="http://schemas.microsoft.com/office/drawing/2014/main" id="{2A229CC0-13C5-DC2B-405C-B39B388685D3}"/>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286" b="14221"/>
          <a:stretch/>
        </p:blipFill>
        <p:spPr>
          <a:xfrm>
            <a:off x="0" y="-1"/>
            <a:ext cx="5019654" cy="5143501"/>
          </a:xfrm>
          <a:prstGeom prst="rect">
            <a:avLst/>
          </a:prstGeom>
        </p:spPr>
      </p:pic>
      <p:pic>
        <p:nvPicPr>
          <p:cNvPr id="7" name="HV logo">
            <a:extLst>
              <a:ext uri="{FF2B5EF4-FFF2-40B4-BE49-F238E27FC236}">
                <a16:creationId xmlns:a16="http://schemas.microsoft.com/office/drawing/2014/main" id="{42DCFABA-461D-3569-A2D7-8E9C4E301D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12" name="TextBox 11">
            <a:extLst>
              <a:ext uri="{FF2B5EF4-FFF2-40B4-BE49-F238E27FC236}">
                <a16:creationId xmlns:a16="http://schemas.microsoft.com/office/drawing/2014/main" id="{A709173D-A248-69C0-31AD-585E663D53B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18" name="TextBox 17">
            <a:extLst>
              <a:ext uri="{FF2B5EF4-FFF2-40B4-BE49-F238E27FC236}">
                <a16:creationId xmlns:a16="http://schemas.microsoft.com/office/drawing/2014/main" id="{3E5E6014-1ECA-240C-FB6F-F62B8918F74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9" name="TextBox 18">
            <a:extLst>
              <a:ext uri="{FF2B5EF4-FFF2-40B4-BE49-F238E27FC236}">
                <a16:creationId xmlns:a16="http://schemas.microsoft.com/office/drawing/2014/main" id="{67DABFBE-01D5-FCCA-5091-828BEF980855}"/>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3" name="dots pattern">
            <a:extLst>
              <a:ext uri="{FF2B5EF4-FFF2-40B4-BE49-F238E27FC236}">
                <a16:creationId xmlns:a16="http://schemas.microsoft.com/office/drawing/2014/main" id="{179368C7-7BFB-366B-83F8-7EF5C898B7BE}"/>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6047" r="58075"/>
          <a:stretch/>
        </p:blipFill>
        <p:spPr>
          <a:xfrm>
            <a:off x="5444261" y="-1"/>
            <a:ext cx="3699739" cy="4663749"/>
          </a:xfrm>
          <a:prstGeom prst="rect">
            <a:avLst/>
          </a:prstGeom>
        </p:spPr>
      </p:pic>
      <p:sp>
        <p:nvSpPr>
          <p:cNvPr id="20" name="Picture Placeholder 29">
            <a:extLst>
              <a:ext uri="{FF2B5EF4-FFF2-40B4-BE49-F238E27FC236}">
                <a16:creationId xmlns:a16="http://schemas.microsoft.com/office/drawing/2014/main" id="{CF4EFF06-88A0-4D55-E6DA-28CFC79DC7FC}"/>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p>
        </p:txBody>
      </p:sp>
      <p:sp>
        <p:nvSpPr>
          <p:cNvPr id="4" name="Subtitle 2">
            <a:extLst>
              <a:ext uri="{FF2B5EF4-FFF2-40B4-BE49-F238E27FC236}">
                <a16:creationId xmlns:a16="http://schemas.microsoft.com/office/drawing/2014/main" id="{F3F12207-C27F-D6E7-EBAE-3380CA9FF0D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8" name="Title 1">
            <a:extLst>
              <a:ext uri="{FF2B5EF4-FFF2-40B4-BE49-F238E27FC236}">
                <a16:creationId xmlns:a16="http://schemas.microsoft.com/office/drawing/2014/main" id="{902BCCD4-9631-8BC9-3234-4B723B188819}"/>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Presentation Title or Divider Slide</a:t>
            </a:r>
          </a:p>
        </p:txBody>
      </p:sp>
      <p:sp>
        <p:nvSpPr>
          <p:cNvPr id="9" name="Text Placeholder 6">
            <a:extLst>
              <a:ext uri="{FF2B5EF4-FFF2-40B4-BE49-F238E27FC236}">
                <a16:creationId xmlns:a16="http://schemas.microsoft.com/office/drawing/2014/main" id="{280A7C62-2CFC-F19D-1291-3555E0DF42C3}"/>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10" name="Text Placeholder 8">
            <a:extLst>
              <a:ext uri="{FF2B5EF4-FFF2-40B4-BE49-F238E27FC236}">
                <a16:creationId xmlns:a16="http://schemas.microsoft.com/office/drawing/2014/main" id="{889245B7-401A-226A-782E-DF5823536F46}"/>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spTree>
    <p:extLst>
      <p:ext uri="{BB962C8B-B14F-4D97-AF65-F5344CB8AC3E}">
        <p14:creationId xmlns:p14="http://schemas.microsoft.com/office/powerpoint/2010/main" val="16324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48830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a:solidFill>
                <a:schemeClr val="tx2"/>
              </a:solidFill>
              <a:latin typeface="Neue Haas Grotesk Text Pro" panose="020B0504020202020204" pitchFamily="34" charset="77"/>
            </a:endParaRPr>
          </a:p>
        </p:txBody>
      </p:sp>
      <p:sp>
        <p:nvSpPr>
          <p:cNvPr id="2" name="Rectangle 1">
            <a:extLst>
              <a:ext uri="{FF2B5EF4-FFF2-40B4-BE49-F238E27FC236}">
                <a16:creationId xmlns:a16="http://schemas.microsoft.com/office/drawing/2014/main" id="{3C91DF9B-CBEA-2023-77E8-8B553B4BF482}"/>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lumMod val="50000"/>
                  </a:schemeClr>
                </a:solidFill>
                <a:latin typeface="Neue Haas Grotesk Text Pro" panose="020B0504020202020204" pitchFamily="34" charset="77"/>
                <a:ea typeface="+mn-ea"/>
                <a:cs typeface="+mn-cs"/>
              </a:rPr>
              <a:t>CONFIDENTIAL – For use by Hitachi Vantara employees and other audiences under NDA only.</a:t>
            </a:r>
          </a:p>
        </p:txBody>
      </p:sp>
      <p:pic>
        <p:nvPicPr>
          <p:cNvPr id="6" name="Graphic 5">
            <a:extLst>
              <a:ext uri="{FF2B5EF4-FFF2-40B4-BE49-F238E27FC236}">
                <a16:creationId xmlns:a16="http://schemas.microsoft.com/office/drawing/2014/main" id="{8C772A18-CB23-A88E-7E90-2DE7041EBD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Tree>
    <p:extLst>
      <p:ext uri="{BB962C8B-B14F-4D97-AF65-F5344CB8AC3E}">
        <p14:creationId xmlns:p14="http://schemas.microsoft.com/office/powerpoint/2010/main" val="156591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Black">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16767"/>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bg1"/>
                </a:solidFill>
                <a:latin typeface="Neue Haas Grotesk Text Pro" panose="020B0504020202020204" pitchFamily="34" charset="77"/>
              </a:defRPr>
            </a:lvl1pPr>
          </a:lstStyle>
          <a:p>
            <a:r>
              <a:rPr lang="en-US"/>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34162" y="16767"/>
            <a:ext cx="2326602" cy="1093539"/>
          </a:xfrm>
          <a:prstGeom prst="rect">
            <a:avLst/>
          </a:prstGeom>
        </p:spPr>
      </p:pic>
      <p:pic>
        <p:nvPicPr>
          <p:cNvPr id="12" name="HV logo">
            <a:extLst>
              <a:ext uri="{FF2B5EF4-FFF2-40B4-BE49-F238E27FC236}">
                <a16:creationId xmlns:a16="http://schemas.microsoft.com/office/drawing/2014/main" id="{69607223-C007-F274-A677-737426910E7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6" name="Rectangle 5">
            <a:extLst>
              <a:ext uri="{FF2B5EF4-FFF2-40B4-BE49-F238E27FC236}">
                <a16:creationId xmlns:a16="http://schemas.microsoft.com/office/drawing/2014/main" id="{33E58109-A402-BC74-6D43-A9C597C70AA0}"/>
              </a:ext>
            </a:extLst>
          </p:cNvPr>
          <p:cNvSpPr/>
          <p:nvPr userDrawn="1"/>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5570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44000" cy="5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4014"/>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tx1"/>
                </a:solidFill>
                <a:latin typeface="Neue Haas Grotesk Text Pro" panose="020B0504020202020204" pitchFamily="34" charset="77"/>
              </a:defRPr>
            </a:lvl1pPr>
          </a:lstStyle>
          <a:p>
            <a:r>
              <a:rPr lang="en-US"/>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3381" y="2913"/>
            <a:ext cx="2326602" cy="1093539"/>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pic>
        <p:nvPicPr>
          <p:cNvPr id="6" name="Graphic 5">
            <a:extLst>
              <a:ext uri="{FF2B5EF4-FFF2-40B4-BE49-F238E27FC236}">
                <a16:creationId xmlns:a16="http://schemas.microsoft.com/office/drawing/2014/main" id="{D492E235-7DE6-A74F-52B8-A56208ED1B6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8638" y="1"/>
            <a:ext cx="1403354" cy="700340"/>
          </a:xfrm>
          <a:prstGeom prst="rect">
            <a:avLst/>
          </a:prstGeom>
        </p:spPr>
      </p:pic>
    </p:spTree>
    <p:extLst>
      <p:ext uri="{BB962C8B-B14F-4D97-AF65-F5344CB8AC3E}">
        <p14:creationId xmlns:p14="http://schemas.microsoft.com/office/powerpoint/2010/main" val="377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ight Gray Gradient with Pic">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0"/>
            <a:ext cx="9153144" cy="5157216"/>
          </a:xfrm>
          <a:prstGeom prst="rect">
            <a:avLst/>
          </a:prstGeom>
          <a:solidFill>
            <a:srgbClr val="B4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1"/>
            <a:ext cx="4572000" cy="246173"/>
          </a:xfrm>
        </p:spPr>
        <p:txBody>
          <a:bodyPr/>
          <a:lstStyle/>
          <a:p>
            <a:r>
              <a:rPr lang="en-US"/>
              <a:t>Click icon to add picture</a:t>
            </a:r>
          </a:p>
        </p:txBody>
      </p:sp>
      <p:sp>
        <p:nvSpPr>
          <p:cNvPr id="7" name="TextBox 6">
            <a:extLst>
              <a:ext uri="{FF2B5EF4-FFF2-40B4-BE49-F238E27FC236}">
                <a16:creationId xmlns:a16="http://schemas.microsoft.com/office/drawing/2014/main" id="{B8BF603C-6D95-C646-A0C1-C11A59674A0A}"/>
              </a:ext>
            </a:extLst>
          </p:cNvPr>
          <p:cNvSpPr txBox="1"/>
          <p:nvPr userDrawn="1"/>
        </p:nvSpPr>
        <p:spPr>
          <a:xfrm>
            <a:off x="1611" y="4913336"/>
            <a:ext cx="316112" cy="215444"/>
          </a:xfrm>
          <a:prstGeom prst="rect">
            <a:avLst/>
          </a:prstGeom>
          <a:noFill/>
        </p:spPr>
        <p:txBody>
          <a:bodyPr wrap="none" rtlCol="0">
            <a:spAutoFit/>
          </a:bodyPr>
          <a:lstStyle/>
          <a:p>
            <a:pPr algn="l"/>
            <a:fld id="{111F478C-84AE-4601-9BE4-60468A3A6C06}" type="slidenum">
              <a:rPr lang="en-US" sz="800" b="0" i="0" smtClean="0">
                <a:solidFill>
                  <a:schemeClr val="tx1">
                    <a:alpha val="50000"/>
                  </a:schemeClr>
                </a:solidFill>
                <a:latin typeface="Neue Haas Grotesk Text Pro" panose="020B0504020202020204" pitchFamily="34" charset="77"/>
              </a:rPr>
              <a:pPr algn="l"/>
              <a:t>‹#›</a:t>
            </a:fld>
            <a:endParaRPr lang="en-US" sz="800" b="0" i="0">
              <a:solidFill>
                <a:schemeClr val="tx1">
                  <a:alpha val="50000"/>
                </a:schemeClr>
              </a:solidFill>
              <a:latin typeface="Neue Haas Grotesk Text Pro" panose="020B0504020202020204" pitchFamily="34" charset="77"/>
            </a:endParaRPr>
          </a:p>
        </p:txBody>
      </p:sp>
      <p:grpSp>
        <p:nvGrpSpPr>
          <p:cNvPr id="9" name="Group 8">
            <a:extLst>
              <a:ext uri="{FF2B5EF4-FFF2-40B4-BE49-F238E27FC236}">
                <a16:creationId xmlns:a16="http://schemas.microsoft.com/office/drawing/2014/main" id="{8303B3CC-4092-8740-8F9B-F1558643A869}"/>
              </a:ext>
            </a:extLst>
          </p:cNvPr>
          <p:cNvGrpSpPr/>
          <p:nvPr userDrawn="1"/>
        </p:nvGrpSpPr>
        <p:grpSpPr>
          <a:xfrm>
            <a:off x="7684916" y="225822"/>
            <a:ext cx="1247901" cy="356665"/>
            <a:chOff x="2751138" y="3262313"/>
            <a:chExt cx="4665662" cy="1333500"/>
          </a:xfrm>
          <a:solidFill>
            <a:schemeClr val="tx2"/>
          </a:solidFill>
        </p:grpSpPr>
        <p:sp>
          <p:nvSpPr>
            <p:cNvPr id="10" name="Freeform 1">
              <a:extLst>
                <a:ext uri="{FF2B5EF4-FFF2-40B4-BE49-F238E27FC236}">
                  <a16:creationId xmlns:a16="http://schemas.microsoft.com/office/drawing/2014/main" id="{1FD37755-C466-4F4D-AE2B-88F31097969E}"/>
                </a:ext>
              </a:extLst>
            </p:cNvPr>
            <p:cNvSpPr>
              <a:spLocks noChangeArrowheads="1"/>
            </p:cNvSpPr>
            <p:nvPr/>
          </p:nvSpPr>
          <p:spPr bwMode="auto">
            <a:xfrm>
              <a:off x="618013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4" y="0"/>
                    <a:pt x="0" y="0"/>
                  </a:cubicBezTo>
                  <a:lnTo>
                    <a:pt x="46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1" name="Freeform 2">
              <a:extLst>
                <a:ext uri="{FF2B5EF4-FFF2-40B4-BE49-F238E27FC236}">
                  <a16:creationId xmlns:a16="http://schemas.microsoft.com/office/drawing/2014/main" id="{244CBA60-2320-FD40-9BE9-7552434C92C9}"/>
                </a:ext>
              </a:extLst>
            </p:cNvPr>
            <p:cNvSpPr>
              <a:spLocks noChangeArrowheads="1"/>
            </p:cNvSpPr>
            <p:nvPr/>
          </p:nvSpPr>
          <p:spPr bwMode="auto">
            <a:xfrm>
              <a:off x="4083050" y="3275013"/>
              <a:ext cx="677863" cy="631825"/>
            </a:xfrm>
            <a:custGeom>
              <a:avLst/>
              <a:gdLst>
                <a:gd name="T0" fmla="*/ 1883 w 1884"/>
                <a:gd name="T1" fmla="*/ 0 h 1755"/>
                <a:gd name="T2" fmla="*/ 1883 w 1884"/>
                <a:gd name="T3" fmla="*/ 298 h 1755"/>
                <a:gd name="T4" fmla="*/ 1174 w 1884"/>
                <a:gd name="T5" fmla="*/ 298 h 1755"/>
                <a:gd name="T6" fmla="*/ 1174 w 1884"/>
                <a:gd name="T7" fmla="*/ 1754 h 1755"/>
                <a:gd name="T8" fmla="*/ 709 w 1884"/>
                <a:gd name="T9" fmla="*/ 1754 h 1755"/>
                <a:gd name="T10" fmla="*/ 709 w 1884"/>
                <a:gd name="T11" fmla="*/ 298 h 1755"/>
                <a:gd name="T12" fmla="*/ 0 w 1884"/>
                <a:gd name="T13" fmla="*/ 298 h 1755"/>
                <a:gd name="T14" fmla="*/ 0 w 1884"/>
                <a:gd name="T15" fmla="*/ 0 h 1755"/>
                <a:gd name="T16" fmla="*/ 1883 w 1884"/>
                <a:gd name="T17"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4" h="1755">
                  <a:moveTo>
                    <a:pt x="1883" y="0"/>
                  </a:moveTo>
                  <a:cubicBezTo>
                    <a:pt x="1883" y="4"/>
                    <a:pt x="1883" y="298"/>
                    <a:pt x="1883" y="298"/>
                  </a:cubicBezTo>
                  <a:lnTo>
                    <a:pt x="1174" y="298"/>
                  </a:lnTo>
                  <a:lnTo>
                    <a:pt x="1174" y="1754"/>
                  </a:lnTo>
                  <a:lnTo>
                    <a:pt x="709" y="1754"/>
                  </a:lnTo>
                  <a:lnTo>
                    <a:pt x="709" y="298"/>
                  </a:lnTo>
                  <a:lnTo>
                    <a:pt x="0" y="298"/>
                  </a:lnTo>
                  <a:lnTo>
                    <a:pt x="0" y="0"/>
                  </a:lnTo>
                  <a:lnTo>
                    <a:pt x="1883"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2" name="Freeform 3">
              <a:extLst>
                <a:ext uri="{FF2B5EF4-FFF2-40B4-BE49-F238E27FC236}">
                  <a16:creationId xmlns:a16="http://schemas.microsoft.com/office/drawing/2014/main" id="{7817405A-E7C1-7E45-9FD1-C6F31B0E3EB6}"/>
                </a:ext>
              </a:extLst>
            </p:cNvPr>
            <p:cNvSpPr>
              <a:spLocks noChangeArrowheads="1"/>
            </p:cNvSpPr>
            <p:nvPr/>
          </p:nvSpPr>
          <p:spPr bwMode="auto">
            <a:xfrm>
              <a:off x="4614863" y="3275013"/>
              <a:ext cx="796925" cy="631825"/>
            </a:xfrm>
            <a:custGeom>
              <a:avLst/>
              <a:gdLst>
                <a:gd name="T0" fmla="*/ 2214 w 2215"/>
                <a:gd name="T1" fmla="*/ 1754 h 1755"/>
                <a:gd name="T2" fmla="*/ 1695 w 2215"/>
                <a:gd name="T3" fmla="*/ 1754 h 1755"/>
                <a:gd name="T4" fmla="*/ 1542 w 2215"/>
                <a:gd name="T5" fmla="*/ 1377 h 1755"/>
                <a:gd name="T6" fmla="*/ 672 w 2215"/>
                <a:gd name="T7" fmla="*/ 1377 h 1755"/>
                <a:gd name="T8" fmla="*/ 518 w 2215"/>
                <a:gd name="T9" fmla="*/ 1754 h 1755"/>
                <a:gd name="T10" fmla="*/ 0 w 2215"/>
                <a:gd name="T11" fmla="*/ 1754 h 1755"/>
                <a:gd name="T12" fmla="*/ 825 w 2215"/>
                <a:gd name="T13" fmla="*/ 0 h 1755"/>
                <a:gd name="T14" fmla="*/ 1392 w 2215"/>
                <a:gd name="T15" fmla="*/ 0 h 1755"/>
                <a:gd name="T16" fmla="*/ 2214 w 2215"/>
                <a:gd name="T17" fmla="*/ 1754 h 1755"/>
                <a:gd name="T18" fmla="*/ 788 w 2215"/>
                <a:gd name="T19" fmla="*/ 1095 h 1755"/>
                <a:gd name="T20" fmla="*/ 1434 w 2215"/>
                <a:gd name="T21" fmla="*/ 1095 h 1755"/>
                <a:gd name="T22" fmla="*/ 1107 w 2215"/>
                <a:gd name="T23" fmla="*/ 298 h 1755"/>
                <a:gd name="T24" fmla="*/ 788 w 2215"/>
                <a:gd name="T25" fmla="*/ 1095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15" h="1755">
                  <a:moveTo>
                    <a:pt x="2214" y="1754"/>
                  </a:moveTo>
                  <a:cubicBezTo>
                    <a:pt x="2214" y="1754"/>
                    <a:pt x="1691" y="1754"/>
                    <a:pt x="1695" y="1754"/>
                  </a:cubicBezTo>
                  <a:lnTo>
                    <a:pt x="1542" y="1377"/>
                  </a:lnTo>
                  <a:lnTo>
                    <a:pt x="672" y="1377"/>
                  </a:lnTo>
                  <a:cubicBezTo>
                    <a:pt x="672" y="1377"/>
                    <a:pt x="522" y="1754"/>
                    <a:pt x="518" y="1754"/>
                  </a:cubicBezTo>
                  <a:lnTo>
                    <a:pt x="0" y="1754"/>
                  </a:lnTo>
                  <a:lnTo>
                    <a:pt x="825" y="0"/>
                  </a:lnTo>
                  <a:lnTo>
                    <a:pt x="1392" y="0"/>
                  </a:lnTo>
                  <a:lnTo>
                    <a:pt x="2214" y="1754"/>
                  </a:lnTo>
                  <a:close/>
                  <a:moveTo>
                    <a:pt x="788" y="1095"/>
                  </a:moveTo>
                  <a:lnTo>
                    <a:pt x="1434" y="1095"/>
                  </a:lnTo>
                  <a:lnTo>
                    <a:pt x="1107" y="298"/>
                  </a:lnTo>
                  <a:lnTo>
                    <a:pt x="788" y="1095"/>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3" name="Freeform 4">
              <a:extLst>
                <a:ext uri="{FF2B5EF4-FFF2-40B4-BE49-F238E27FC236}">
                  <a16:creationId xmlns:a16="http://schemas.microsoft.com/office/drawing/2014/main" id="{D75FF73D-F0CA-1B49-B83B-BDCC7D16B4CF}"/>
                </a:ext>
              </a:extLst>
            </p:cNvPr>
            <p:cNvSpPr>
              <a:spLocks noChangeArrowheads="1"/>
            </p:cNvSpPr>
            <p:nvPr/>
          </p:nvSpPr>
          <p:spPr bwMode="auto">
            <a:xfrm>
              <a:off x="6985000" y="3275013"/>
              <a:ext cx="166688" cy="631825"/>
            </a:xfrm>
            <a:custGeom>
              <a:avLst/>
              <a:gdLst>
                <a:gd name="T0" fmla="*/ 232 w 465"/>
                <a:gd name="T1" fmla="*/ 1754 h 1755"/>
                <a:gd name="T2" fmla="*/ 0 w 465"/>
                <a:gd name="T3" fmla="*/ 1754 h 1755"/>
                <a:gd name="T4" fmla="*/ 0 w 465"/>
                <a:gd name="T5" fmla="*/ 0 h 1755"/>
                <a:gd name="T6" fmla="*/ 464 w 465"/>
                <a:gd name="T7" fmla="*/ 0 h 1755"/>
                <a:gd name="T8" fmla="*/ 464 w 465"/>
                <a:gd name="T9" fmla="*/ 1754 h 1755"/>
                <a:gd name="T10" fmla="*/ 232 w 465"/>
                <a:gd name="T11" fmla="*/ 1754 h 1755"/>
              </a:gdLst>
              <a:ahLst/>
              <a:cxnLst>
                <a:cxn ang="0">
                  <a:pos x="T0" y="T1"/>
                </a:cxn>
                <a:cxn ang="0">
                  <a:pos x="T2" y="T3"/>
                </a:cxn>
                <a:cxn ang="0">
                  <a:pos x="T4" y="T5"/>
                </a:cxn>
                <a:cxn ang="0">
                  <a:pos x="T6" y="T7"/>
                </a:cxn>
                <a:cxn ang="0">
                  <a:pos x="T8" y="T9"/>
                </a:cxn>
                <a:cxn ang="0">
                  <a:pos x="T10" y="T11"/>
                </a:cxn>
              </a:cxnLst>
              <a:rect l="0" t="0" r="r" b="b"/>
              <a:pathLst>
                <a:path w="465" h="1755">
                  <a:moveTo>
                    <a:pt x="232" y="1754"/>
                  </a:moveTo>
                  <a:lnTo>
                    <a:pt x="0" y="1754"/>
                  </a:lnTo>
                  <a:lnTo>
                    <a:pt x="0" y="0"/>
                  </a:lnTo>
                  <a:lnTo>
                    <a:pt x="464" y="0"/>
                  </a:lnTo>
                  <a:lnTo>
                    <a:pt x="464" y="1754"/>
                  </a:lnTo>
                  <a:lnTo>
                    <a:pt x="232" y="175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4" name="Freeform 5">
              <a:extLst>
                <a:ext uri="{FF2B5EF4-FFF2-40B4-BE49-F238E27FC236}">
                  <a16:creationId xmlns:a16="http://schemas.microsoft.com/office/drawing/2014/main" id="{229CF476-98AB-A644-8C10-965FC1287733}"/>
                </a:ext>
              </a:extLst>
            </p:cNvPr>
            <p:cNvSpPr>
              <a:spLocks noChangeArrowheads="1"/>
            </p:cNvSpPr>
            <p:nvPr/>
          </p:nvSpPr>
          <p:spPr bwMode="auto">
            <a:xfrm>
              <a:off x="3049588" y="3275013"/>
              <a:ext cx="673100" cy="631825"/>
            </a:xfrm>
            <a:custGeom>
              <a:avLst/>
              <a:gdLst>
                <a:gd name="T0" fmla="*/ 465 w 1868"/>
                <a:gd name="T1" fmla="*/ 0 h 1755"/>
                <a:gd name="T2" fmla="*/ 465 w 1868"/>
                <a:gd name="T3" fmla="*/ 700 h 1755"/>
                <a:gd name="T4" fmla="*/ 1402 w 1868"/>
                <a:gd name="T5" fmla="*/ 700 h 1755"/>
                <a:gd name="T6" fmla="*/ 1402 w 1868"/>
                <a:gd name="T7" fmla="*/ 0 h 1755"/>
                <a:gd name="T8" fmla="*/ 1867 w 1868"/>
                <a:gd name="T9" fmla="*/ 0 h 1755"/>
                <a:gd name="T10" fmla="*/ 1867 w 1868"/>
                <a:gd name="T11" fmla="*/ 1754 h 1755"/>
                <a:gd name="T12" fmla="*/ 1402 w 1868"/>
                <a:gd name="T13" fmla="*/ 1754 h 1755"/>
                <a:gd name="T14" fmla="*/ 1402 w 1868"/>
                <a:gd name="T15" fmla="*/ 983 h 1755"/>
                <a:gd name="T16" fmla="*/ 465 w 1868"/>
                <a:gd name="T17" fmla="*/ 983 h 1755"/>
                <a:gd name="T18" fmla="*/ 465 w 1868"/>
                <a:gd name="T19" fmla="*/ 1754 h 1755"/>
                <a:gd name="T20" fmla="*/ 0 w 1868"/>
                <a:gd name="T21" fmla="*/ 1754 h 1755"/>
                <a:gd name="T22" fmla="*/ 0 w 1868"/>
                <a:gd name="T23" fmla="*/ 0 h 1755"/>
                <a:gd name="T24" fmla="*/ 465 w 1868"/>
                <a:gd name="T25" fmla="*/ 0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755">
                  <a:moveTo>
                    <a:pt x="465" y="0"/>
                  </a:moveTo>
                  <a:cubicBezTo>
                    <a:pt x="465" y="0"/>
                    <a:pt x="465" y="705"/>
                    <a:pt x="465" y="700"/>
                  </a:cubicBezTo>
                  <a:lnTo>
                    <a:pt x="1402" y="700"/>
                  </a:lnTo>
                  <a:cubicBezTo>
                    <a:pt x="1402" y="705"/>
                    <a:pt x="1402" y="0"/>
                    <a:pt x="1402" y="0"/>
                  </a:cubicBezTo>
                  <a:cubicBezTo>
                    <a:pt x="1402" y="0"/>
                    <a:pt x="1863" y="0"/>
                    <a:pt x="1867" y="0"/>
                  </a:cubicBezTo>
                  <a:cubicBezTo>
                    <a:pt x="1867" y="0"/>
                    <a:pt x="1867" y="1750"/>
                    <a:pt x="1867" y="1754"/>
                  </a:cubicBezTo>
                  <a:lnTo>
                    <a:pt x="1402" y="1754"/>
                  </a:lnTo>
                  <a:cubicBezTo>
                    <a:pt x="1402" y="1754"/>
                    <a:pt x="1402" y="987"/>
                    <a:pt x="1402" y="983"/>
                  </a:cubicBezTo>
                  <a:cubicBezTo>
                    <a:pt x="1402" y="987"/>
                    <a:pt x="465" y="983"/>
                    <a:pt x="465" y="983"/>
                  </a:cubicBezTo>
                  <a:cubicBezTo>
                    <a:pt x="465" y="987"/>
                    <a:pt x="465" y="1754"/>
                    <a:pt x="465" y="1754"/>
                  </a:cubicBezTo>
                  <a:lnTo>
                    <a:pt x="0" y="1754"/>
                  </a:lnTo>
                  <a:cubicBezTo>
                    <a:pt x="0" y="1754"/>
                    <a:pt x="5" y="0"/>
                    <a:pt x="0" y="0"/>
                  </a:cubicBezTo>
                  <a:lnTo>
                    <a:pt x="46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5" name="Freeform 6">
              <a:extLst>
                <a:ext uri="{FF2B5EF4-FFF2-40B4-BE49-F238E27FC236}">
                  <a16:creationId xmlns:a16="http://schemas.microsoft.com/office/drawing/2014/main" id="{4DC57B88-52C6-064B-A0CF-8F59BB71AC1D}"/>
                </a:ext>
              </a:extLst>
            </p:cNvPr>
            <p:cNvSpPr>
              <a:spLocks noChangeArrowheads="1"/>
            </p:cNvSpPr>
            <p:nvPr/>
          </p:nvSpPr>
          <p:spPr bwMode="auto">
            <a:xfrm>
              <a:off x="3854450" y="3275013"/>
              <a:ext cx="168275" cy="631825"/>
            </a:xfrm>
            <a:custGeom>
              <a:avLst/>
              <a:gdLst>
                <a:gd name="T0" fmla="*/ 233 w 466"/>
                <a:gd name="T1" fmla="*/ 1754 h 1755"/>
                <a:gd name="T2" fmla="*/ 0 w 466"/>
                <a:gd name="T3" fmla="*/ 1754 h 1755"/>
                <a:gd name="T4" fmla="*/ 0 w 466"/>
                <a:gd name="T5" fmla="*/ 0 h 1755"/>
                <a:gd name="T6" fmla="*/ 465 w 466"/>
                <a:gd name="T7" fmla="*/ 0 h 1755"/>
                <a:gd name="T8" fmla="*/ 465 w 466"/>
                <a:gd name="T9" fmla="*/ 1754 h 1755"/>
                <a:gd name="T10" fmla="*/ 233 w 466"/>
                <a:gd name="T11" fmla="*/ 1754 h 1755"/>
              </a:gdLst>
              <a:ahLst/>
              <a:cxnLst>
                <a:cxn ang="0">
                  <a:pos x="T0" y="T1"/>
                </a:cxn>
                <a:cxn ang="0">
                  <a:pos x="T2" y="T3"/>
                </a:cxn>
                <a:cxn ang="0">
                  <a:pos x="T4" y="T5"/>
                </a:cxn>
                <a:cxn ang="0">
                  <a:pos x="T6" y="T7"/>
                </a:cxn>
                <a:cxn ang="0">
                  <a:pos x="T8" y="T9"/>
                </a:cxn>
                <a:cxn ang="0">
                  <a:pos x="T10" y="T11"/>
                </a:cxn>
              </a:cxnLst>
              <a:rect l="0" t="0" r="r" b="b"/>
              <a:pathLst>
                <a:path w="466" h="1755">
                  <a:moveTo>
                    <a:pt x="233" y="1754"/>
                  </a:moveTo>
                  <a:lnTo>
                    <a:pt x="0" y="1754"/>
                  </a:lnTo>
                  <a:lnTo>
                    <a:pt x="0" y="0"/>
                  </a:lnTo>
                  <a:lnTo>
                    <a:pt x="465" y="0"/>
                  </a:lnTo>
                  <a:lnTo>
                    <a:pt x="465" y="1754"/>
                  </a:lnTo>
                  <a:lnTo>
                    <a:pt x="233" y="175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6" name="Freeform 7">
              <a:extLst>
                <a:ext uri="{FF2B5EF4-FFF2-40B4-BE49-F238E27FC236}">
                  <a16:creationId xmlns:a16="http://schemas.microsoft.com/office/drawing/2014/main" id="{1F1034F1-5A14-504B-A674-6975EEB12745}"/>
                </a:ext>
              </a:extLst>
            </p:cNvPr>
            <p:cNvSpPr>
              <a:spLocks noChangeArrowheads="1"/>
            </p:cNvSpPr>
            <p:nvPr/>
          </p:nvSpPr>
          <p:spPr bwMode="auto">
            <a:xfrm>
              <a:off x="5383213" y="3262313"/>
              <a:ext cx="715962" cy="663575"/>
            </a:xfrm>
            <a:custGeom>
              <a:avLst/>
              <a:gdLst>
                <a:gd name="T0" fmla="*/ 62 w 1988"/>
                <a:gd name="T1" fmla="*/ 1307 h 1842"/>
                <a:gd name="T2" fmla="*/ 0 w 1988"/>
                <a:gd name="T3" fmla="*/ 933 h 1842"/>
                <a:gd name="T4" fmla="*/ 120 w 1988"/>
                <a:gd name="T5" fmla="*/ 423 h 1842"/>
                <a:gd name="T6" fmla="*/ 518 w 1988"/>
                <a:gd name="T7" fmla="*/ 91 h 1842"/>
                <a:gd name="T8" fmla="*/ 1033 w 1988"/>
                <a:gd name="T9" fmla="*/ 0 h 1842"/>
                <a:gd name="T10" fmla="*/ 1618 w 1988"/>
                <a:gd name="T11" fmla="*/ 125 h 1842"/>
                <a:gd name="T12" fmla="*/ 1950 w 1988"/>
                <a:gd name="T13" fmla="*/ 531 h 1842"/>
                <a:gd name="T14" fmla="*/ 1966 w 1988"/>
                <a:gd name="T15" fmla="*/ 643 h 1842"/>
                <a:gd name="T16" fmla="*/ 1481 w 1988"/>
                <a:gd name="T17" fmla="*/ 643 h 1842"/>
                <a:gd name="T18" fmla="*/ 1456 w 1988"/>
                <a:gd name="T19" fmla="*/ 506 h 1842"/>
                <a:gd name="T20" fmla="*/ 1240 w 1988"/>
                <a:gd name="T21" fmla="*/ 303 h 1842"/>
                <a:gd name="T22" fmla="*/ 1037 w 1988"/>
                <a:gd name="T23" fmla="*/ 274 h 1842"/>
                <a:gd name="T24" fmla="*/ 809 w 1988"/>
                <a:gd name="T25" fmla="*/ 315 h 1842"/>
                <a:gd name="T26" fmla="*/ 556 w 1988"/>
                <a:gd name="T27" fmla="*/ 573 h 1842"/>
                <a:gd name="T28" fmla="*/ 494 w 1988"/>
                <a:gd name="T29" fmla="*/ 942 h 1842"/>
                <a:gd name="T30" fmla="*/ 539 w 1988"/>
                <a:gd name="T31" fmla="*/ 1249 h 1842"/>
                <a:gd name="T32" fmla="*/ 792 w 1988"/>
                <a:gd name="T33" fmla="*/ 1527 h 1842"/>
                <a:gd name="T34" fmla="*/ 1041 w 1988"/>
                <a:gd name="T35" fmla="*/ 1572 h 1842"/>
                <a:gd name="T36" fmla="*/ 1257 w 1988"/>
                <a:gd name="T37" fmla="*/ 1539 h 1842"/>
                <a:gd name="T38" fmla="*/ 1460 w 1988"/>
                <a:gd name="T39" fmla="*/ 1356 h 1842"/>
                <a:gd name="T40" fmla="*/ 1497 w 1988"/>
                <a:gd name="T41" fmla="*/ 1170 h 1842"/>
                <a:gd name="T42" fmla="*/ 1987 w 1988"/>
                <a:gd name="T43" fmla="*/ 1170 h 1842"/>
                <a:gd name="T44" fmla="*/ 1962 w 1988"/>
                <a:gd name="T45" fmla="*/ 1336 h 1842"/>
                <a:gd name="T46" fmla="*/ 1638 w 1988"/>
                <a:gd name="T47" fmla="*/ 1721 h 1842"/>
                <a:gd name="T48" fmla="*/ 1041 w 1988"/>
                <a:gd name="T49" fmla="*/ 1841 h 1842"/>
                <a:gd name="T50" fmla="*/ 568 w 1988"/>
                <a:gd name="T51" fmla="*/ 1771 h 1842"/>
                <a:gd name="T52" fmla="*/ 62 w 1988"/>
                <a:gd name="T53" fmla="*/ 1307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88" h="1842">
                  <a:moveTo>
                    <a:pt x="62" y="1307"/>
                  </a:moveTo>
                  <a:cubicBezTo>
                    <a:pt x="21" y="1191"/>
                    <a:pt x="0" y="1066"/>
                    <a:pt x="0" y="933"/>
                  </a:cubicBezTo>
                  <a:cubicBezTo>
                    <a:pt x="0" y="751"/>
                    <a:pt x="33" y="573"/>
                    <a:pt x="120" y="423"/>
                  </a:cubicBezTo>
                  <a:cubicBezTo>
                    <a:pt x="211" y="270"/>
                    <a:pt x="348" y="154"/>
                    <a:pt x="518" y="91"/>
                  </a:cubicBezTo>
                  <a:cubicBezTo>
                    <a:pt x="680" y="33"/>
                    <a:pt x="850" y="0"/>
                    <a:pt x="1033" y="0"/>
                  </a:cubicBezTo>
                  <a:cubicBezTo>
                    <a:pt x="1240" y="0"/>
                    <a:pt x="1439" y="46"/>
                    <a:pt x="1618" y="125"/>
                  </a:cubicBezTo>
                  <a:cubicBezTo>
                    <a:pt x="1784" y="195"/>
                    <a:pt x="1912" y="349"/>
                    <a:pt x="1950" y="531"/>
                  </a:cubicBezTo>
                  <a:cubicBezTo>
                    <a:pt x="1958" y="568"/>
                    <a:pt x="1962" y="606"/>
                    <a:pt x="1966" y="643"/>
                  </a:cubicBezTo>
                  <a:lnTo>
                    <a:pt x="1481" y="643"/>
                  </a:lnTo>
                  <a:cubicBezTo>
                    <a:pt x="1481" y="597"/>
                    <a:pt x="1472" y="552"/>
                    <a:pt x="1456" y="506"/>
                  </a:cubicBezTo>
                  <a:cubicBezTo>
                    <a:pt x="1419" y="411"/>
                    <a:pt x="1340" y="332"/>
                    <a:pt x="1240" y="303"/>
                  </a:cubicBezTo>
                  <a:cubicBezTo>
                    <a:pt x="1174" y="282"/>
                    <a:pt x="1107" y="274"/>
                    <a:pt x="1037" y="274"/>
                  </a:cubicBezTo>
                  <a:cubicBezTo>
                    <a:pt x="958" y="274"/>
                    <a:pt x="879" y="286"/>
                    <a:pt x="809" y="315"/>
                  </a:cubicBezTo>
                  <a:cubicBezTo>
                    <a:pt x="688" y="357"/>
                    <a:pt x="597" y="452"/>
                    <a:pt x="556" y="573"/>
                  </a:cubicBezTo>
                  <a:cubicBezTo>
                    <a:pt x="514" y="689"/>
                    <a:pt x="494" y="813"/>
                    <a:pt x="494" y="942"/>
                  </a:cubicBezTo>
                  <a:cubicBezTo>
                    <a:pt x="494" y="1050"/>
                    <a:pt x="510" y="1153"/>
                    <a:pt x="539" y="1249"/>
                  </a:cubicBezTo>
                  <a:cubicBezTo>
                    <a:pt x="572" y="1377"/>
                    <a:pt x="672" y="1481"/>
                    <a:pt x="792" y="1527"/>
                  </a:cubicBezTo>
                  <a:cubicBezTo>
                    <a:pt x="871" y="1556"/>
                    <a:pt x="954" y="1572"/>
                    <a:pt x="1041" y="1572"/>
                  </a:cubicBezTo>
                  <a:cubicBezTo>
                    <a:pt x="1116" y="1572"/>
                    <a:pt x="1186" y="1560"/>
                    <a:pt x="1257" y="1539"/>
                  </a:cubicBezTo>
                  <a:cubicBezTo>
                    <a:pt x="1348" y="1510"/>
                    <a:pt x="1423" y="1444"/>
                    <a:pt x="1460" y="1356"/>
                  </a:cubicBezTo>
                  <a:cubicBezTo>
                    <a:pt x="1485" y="1298"/>
                    <a:pt x="1497" y="1236"/>
                    <a:pt x="1497" y="1170"/>
                  </a:cubicBezTo>
                  <a:lnTo>
                    <a:pt x="1987" y="1170"/>
                  </a:lnTo>
                  <a:cubicBezTo>
                    <a:pt x="1983" y="1228"/>
                    <a:pt x="1974" y="1282"/>
                    <a:pt x="1962" y="1336"/>
                  </a:cubicBezTo>
                  <a:cubicBezTo>
                    <a:pt x="1920" y="1510"/>
                    <a:pt x="1800" y="1655"/>
                    <a:pt x="1638" y="1721"/>
                  </a:cubicBezTo>
                  <a:cubicBezTo>
                    <a:pt x="1456" y="1800"/>
                    <a:pt x="1253" y="1841"/>
                    <a:pt x="1041" y="1841"/>
                  </a:cubicBezTo>
                  <a:cubicBezTo>
                    <a:pt x="875" y="1841"/>
                    <a:pt x="718" y="1817"/>
                    <a:pt x="568" y="1771"/>
                  </a:cubicBezTo>
                  <a:cubicBezTo>
                    <a:pt x="336" y="1692"/>
                    <a:pt x="137" y="1527"/>
                    <a:pt x="62" y="130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7" name="Freeform 8">
              <a:extLst>
                <a:ext uri="{FF2B5EF4-FFF2-40B4-BE49-F238E27FC236}">
                  <a16:creationId xmlns:a16="http://schemas.microsoft.com/office/drawing/2014/main" id="{19659E70-E404-DF41-96A6-A0064BB7AF29}"/>
                </a:ext>
              </a:extLst>
            </p:cNvPr>
            <p:cNvSpPr>
              <a:spLocks noChangeArrowheads="1"/>
            </p:cNvSpPr>
            <p:nvPr/>
          </p:nvSpPr>
          <p:spPr bwMode="auto">
            <a:xfrm>
              <a:off x="2751138" y="4083050"/>
              <a:ext cx="153987" cy="398463"/>
            </a:xfrm>
            <a:custGeom>
              <a:avLst/>
              <a:gdLst>
                <a:gd name="T0" fmla="*/ 415 w 428"/>
                <a:gd name="T1" fmla="*/ 0 h 1109"/>
                <a:gd name="T2" fmla="*/ 0 w 428"/>
                <a:gd name="T3" fmla="*/ 38 h 1109"/>
                <a:gd name="T4" fmla="*/ 0 w 428"/>
                <a:gd name="T5" fmla="*/ 100 h 1109"/>
                <a:gd name="T6" fmla="*/ 12 w 428"/>
                <a:gd name="T7" fmla="*/ 100 h 1109"/>
                <a:gd name="T8" fmla="*/ 178 w 428"/>
                <a:gd name="T9" fmla="*/ 241 h 1109"/>
                <a:gd name="T10" fmla="*/ 178 w 428"/>
                <a:gd name="T11" fmla="*/ 1108 h 1109"/>
                <a:gd name="T12" fmla="*/ 427 w 428"/>
                <a:gd name="T13" fmla="*/ 1108 h 1109"/>
                <a:gd name="T14" fmla="*/ 427 w 428"/>
                <a:gd name="T15" fmla="*/ 0 h 1109"/>
                <a:gd name="T16" fmla="*/ 415 w 428"/>
                <a:gd name="T17"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1109">
                  <a:moveTo>
                    <a:pt x="415" y="0"/>
                  </a:moveTo>
                  <a:lnTo>
                    <a:pt x="0" y="38"/>
                  </a:lnTo>
                  <a:lnTo>
                    <a:pt x="0" y="100"/>
                  </a:lnTo>
                  <a:lnTo>
                    <a:pt x="12" y="100"/>
                  </a:lnTo>
                  <a:cubicBezTo>
                    <a:pt x="178" y="121"/>
                    <a:pt x="178" y="121"/>
                    <a:pt x="178" y="241"/>
                  </a:cubicBezTo>
                  <a:lnTo>
                    <a:pt x="178" y="1108"/>
                  </a:lnTo>
                  <a:lnTo>
                    <a:pt x="427" y="1108"/>
                  </a:lnTo>
                  <a:lnTo>
                    <a:pt x="427" y="0"/>
                  </a:lnTo>
                  <a:lnTo>
                    <a:pt x="41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8" name="Freeform 9">
              <a:extLst>
                <a:ext uri="{FF2B5EF4-FFF2-40B4-BE49-F238E27FC236}">
                  <a16:creationId xmlns:a16="http://schemas.microsoft.com/office/drawing/2014/main" id="{1B3A8B53-E1D5-954E-B974-5AE0F4871502}"/>
                </a:ext>
              </a:extLst>
            </p:cNvPr>
            <p:cNvSpPr>
              <a:spLocks noChangeArrowheads="1"/>
            </p:cNvSpPr>
            <p:nvPr/>
          </p:nvSpPr>
          <p:spPr bwMode="auto">
            <a:xfrm>
              <a:off x="2986088" y="4198938"/>
              <a:ext cx="315912" cy="282575"/>
            </a:xfrm>
            <a:custGeom>
              <a:avLst/>
              <a:gdLst>
                <a:gd name="T0" fmla="*/ 643 w 876"/>
                <a:gd name="T1" fmla="*/ 4 h 785"/>
                <a:gd name="T2" fmla="*/ 353 w 876"/>
                <a:gd name="T3" fmla="*/ 170 h 785"/>
                <a:gd name="T4" fmla="*/ 353 w 876"/>
                <a:gd name="T5" fmla="*/ 0 h 785"/>
                <a:gd name="T6" fmla="*/ 336 w 876"/>
                <a:gd name="T7" fmla="*/ 4 h 785"/>
                <a:gd name="T8" fmla="*/ 0 w 876"/>
                <a:gd name="T9" fmla="*/ 58 h 785"/>
                <a:gd name="T10" fmla="*/ 0 w 876"/>
                <a:gd name="T11" fmla="*/ 116 h 785"/>
                <a:gd name="T12" fmla="*/ 17 w 876"/>
                <a:gd name="T13" fmla="*/ 116 h 785"/>
                <a:gd name="T14" fmla="*/ 145 w 876"/>
                <a:gd name="T15" fmla="*/ 240 h 785"/>
                <a:gd name="T16" fmla="*/ 145 w 876"/>
                <a:gd name="T17" fmla="*/ 784 h 785"/>
                <a:gd name="T18" fmla="*/ 353 w 876"/>
                <a:gd name="T19" fmla="*/ 784 h 785"/>
                <a:gd name="T20" fmla="*/ 353 w 876"/>
                <a:gd name="T21" fmla="*/ 386 h 785"/>
                <a:gd name="T22" fmla="*/ 560 w 876"/>
                <a:gd name="T23" fmla="*/ 141 h 785"/>
                <a:gd name="T24" fmla="*/ 664 w 876"/>
                <a:gd name="T25" fmla="*/ 361 h 785"/>
                <a:gd name="T26" fmla="*/ 664 w 876"/>
                <a:gd name="T27" fmla="*/ 784 h 785"/>
                <a:gd name="T28" fmla="*/ 871 w 876"/>
                <a:gd name="T29" fmla="*/ 784 h 785"/>
                <a:gd name="T30" fmla="*/ 871 w 876"/>
                <a:gd name="T31" fmla="*/ 240 h 785"/>
                <a:gd name="T32" fmla="*/ 643 w 876"/>
                <a:gd name="T33" fmla="*/ 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6" h="785">
                  <a:moveTo>
                    <a:pt x="643" y="4"/>
                  </a:moveTo>
                  <a:cubicBezTo>
                    <a:pt x="490" y="4"/>
                    <a:pt x="398" y="108"/>
                    <a:pt x="353" y="170"/>
                  </a:cubicBezTo>
                  <a:cubicBezTo>
                    <a:pt x="353" y="112"/>
                    <a:pt x="353" y="0"/>
                    <a:pt x="353" y="0"/>
                  </a:cubicBezTo>
                  <a:lnTo>
                    <a:pt x="336" y="4"/>
                  </a:lnTo>
                  <a:lnTo>
                    <a:pt x="0" y="58"/>
                  </a:lnTo>
                  <a:lnTo>
                    <a:pt x="0" y="116"/>
                  </a:lnTo>
                  <a:lnTo>
                    <a:pt x="17" y="116"/>
                  </a:lnTo>
                  <a:cubicBezTo>
                    <a:pt x="124" y="120"/>
                    <a:pt x="145" y="141"/>
                    <a:pt x="145" y="240"/>
                  </a:cubicBezTo>
                  <a:lnTo>
                    <a:pt x="145" y="784"/>
                  </a:lnTo>
                  <a:lnTo>
                    <a:pt x="353" y="784"/>
                  </a:lnTo>
                  <a:lnTo>
                    <a:pt x="353" y="386"/>
                  </a:lnTo>
                  <a:cubicBezTo>
                    <a:pt x="353" y="278"/>
                    <a:pt x="452" y="141"/>
                    <a:pt x="560" y="141"/>
                  </a:cubicBezTo>
                  <a:cubicBezTo>
                    <a:pt x="660" y="141"/>
                    <a:pt x="664" y="224"/>
                    <a:pt x="664" y="361"/>
                  </a:cubicBezTo>
                  <a:lnTo>
                    <a:pt x="664" y="784"/>
                  </a:lnTo>
                  <a:lnTo>
                    <a:pt x="871" y="784"/>
                  </a:lnTo>
                  <a:lnTo>
                    <a:pt x="871" y="240"/>
                  </a:lnTo>
                  <a:cubicBezTo>
                    <a:pt x="875" y="87"/>
                    <a:pt x="792" y="4"/>
                    <a:pt x="643" y="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19" name="Freeform 10">
              <a:extLst>
                <a:ext uri="{FF2B5EF4-FFF2-40B4-BE49-F238E27FC236}">
                  <a16:creationId xmlns:a16="http://schemas.microsoft.com/office/drawing/2014/main" id="{6B1506B4-517B-BE41-970E-21756A47CFA2}"/>
                </a:ext>
              </a:extLst>
            </p:cNvPr>
            <p:cNvSpPr>
              <a:spLocks noChangeArrowheads="1"/>
            </p:cNvSpPr>
            <p:nvPr/>
          </p:nvSpPr>
          <p:spPr bwMode="auto">
            <a:xfrm>
              <a:off x="3386138" y="4200525"/>
              <a:ext cx="212725" cy="288925"/>
            </a:xfrm>
            <a:custGeom>
              <a:avLst/>
              <a:gdLst>
                <a:gd name="T0" fmla="*/ 348 w 590"/>
                <a:gd name="T1" fmla="*/ 303 h 802"/>
                <a:gd name="T2" fmla="*/ 195 w 590"/>
                <a:gd name="T3" fmla="*/ 170 h 802"/>
                <a:gd name="T4" fmla="*/ 307 w 590"/>
                <a:gd name="T5" fmla="*/ 100 h 802"/>
                <a:gd name="T6" fmla="*/ 502 w 590"/>
                <a:gd name="T7" fmla="*/ 166 h 802"/>
                <a:gd name="T8" fmla="*/ 535 w 590"/>
                <a:gd name="T9" fmla="*/ 187 h 802"/>
                <a:gd name="T10" fmla="*/ 535 w 590"/>
                <a:gd name="T11" fmla="*/ 162 h 802"/>
                <a:gd name="T12" fmla="*/ 535 w 590"/>
                <a:gd name="T13" fmla="*/ 33 h 802"/>
                <a:gd name="T14" fmla="*/ 506 w 590"/>
                <a:gd name="T15" fmla="*/ 25 h 802"/>
                <a:gd name="T16" fmla="*/ 315 w 590"/>
                <a:gd name="T17" fmla="*/ 0 h 802"/>
                <a:gd name="T18" fmla="*/ 0 w 590"/>
                <a:gd name="T19" fmla="*/ 224 h 802"/>
                <a:gd name="T20" fmla="*/ 228 w 590"/>
                <a:gd name="T21" fmla="*/ 465 h 802"/>
                <a:gd name="T22" fmla="*/ 390 w 590"/>
                <a:gd name="T23" fmla="*/ 606 h 802"/>
                <a:gd name="T24" fmla="*/ 249 w 590"/>
                <a:gd name="T25" fmla="*/ 697 h 802"/>
                <a:gd name="T26" fmla="*/ 20 w 590"/>
                <a:gd name="T27" fmla="*/ 618 h 802"/>
                <a:gd name="T28" fmla="*/ 0 w 590"/>
                <a:gd name="T29" fmla="*/ 606 h 802"/>
                <a:gd name="T30" fmla="*/ 0 w 590"/>
                <a:gd name="T31" fmla="*/ 767 h 802"/>
                <a:gd name="T32" fmla="*/ 16 w 590"/>
                <a:gd name="T33" fmla="*/ 771 h 802"/>
                <a:gd name="T34" fmla="*/ 244 w 590"/>
                <a:gd name="T35" fmla="*/ 801 h 802"/>
                <a:gd name="T36" fmla="*/ 580 w 590"/>
                <a:gd name="T37" fmla="*/ 568 h 802"/>
                <a:gd name="T38" fmla="*/ 348 w 590"/>
                <a:gd name="T39" fmla="*/ 30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802">
                  <a:moveTo>
                    <a:pt x="348" y="303"/>
                  </a:moveTo>
                  <a:cubicBezTo>
                    <a:pt x="265" y="261"/>
                    <a:pt x="195" y="228"/>
                    <a:pt x="195" y="170"/>
                  </a:cubicBezTo>
                  <a:cubicBezTo>
                    <a:pt x="195" y="104"/>
                    <a:pt x="274" y="100"/>
                    <a:pt x="307" y="100"/>
                  </a:cubicBezTo>
                  <a:cubicBezTo>
                    <a:pt x="394" y="100"/>
                    <a:pt x="468" y="145"/>
                    <a:pt x="502" y="166"/>
                  </a:cubicBezTo>
                  <a:lnTo>
                    <a:pt x="535" y="187"/>
                  </a:lnTo>
                  <a:lnTo>
                    <a:pt x="535" y="162"/>
                  </a:lnTo>
                  <a:lnTo>
                    <a:pt x="535" y="33"/>
                  </a:lnTo>
                  <a:lnTo>
                    <a:pt x="506" y="25"/>
                  </a:lnTo>
                  <a:cubicBezTo>
                    <a:pt x="468" y="17"/>
                    <a:pt x="398" y="0"/>
                    <a:pt x="315" y="0"/>
                  </a:cubicBezTo>
                  <a:cubicBezTo>
                    <a:pt x="120" y="0"/>
                    <a:pt x="0" y="83"/>
                    <a:pt x="0" y="224"/>
                  </a:cubicBezTo>
                  <a:cubicBezTo>
                    <a:pt x="0" y="353"/>
                    <a:pt x="124" y="411"/>
                    <a:pt x="228" y="465"/>
                  </a:cubicBezTo>
                  <a:cubicBezTo>
                    <a:pt x="311" y="506"/>
                    <a:pt x="390" y="543"/>
                    <a:pt x="390" y="606"/>
                  </a:cubicBezTo>
                  <a:cubicBezTo>
                    <a:pt x="390" y="664"/>
                    <a:pt x="340" y="697"/>
                    <a:pt x="249" y="697"/>
                  </a:cubicBezTo>
                  <a:cubicBezTo>
                    <a:pt x="149" y="697"/>
                    <a:pt x="70" y="647"/>
                    <a:pt x="20" y="618"/>
                  </a:cubicBezTo>
                  <a:lnTo>
                    <a:pt x="0" y="606"/>
                  </a:lnTo>
                  <a:lnTo>
                    <a:pt x="0" y="767"/>
                  </a:lnTo>
                  <a:lnTo>
                    <a:pt x="16" y="771"/>
                  </a:lnTo>
                  <a:cubicBezTo>
                    <a:pt x="58" y="780"/>
                    <a:pt x="137" y="801"/>
                    <a:pt x="244" y="801"/>
                  </a:cubicBezTo>
                  <a:cubicBezTo>
                    <a:pt x="456" y="801"/>
                    <a:pt x="580" y="713"/>
                    <a:pt x="580" y="568"/>
                  </a:cubicBezTo>
                  <a:cubicBezTo>
                    <a:pt x="589" y="419"/>
                    <a:pt x="460" y="357"/>
                    <a:pt x="348" y="303"/>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0" name="Freeform 11">
              <a:extLst>
                <a:ext uri="{FF2B5EF4-FFF2-40B4-BE49-F238E27FC236}">
                  <a16:creationId xmlns:a16="http://schemas.microsoft.com/office/drawing/2014/main" id="{719A717B-55F7-F24C-96F4-37FC2EFE58B3}"/>
                </a:ext>
              </a:extLst>
            </p:cNvPr>
            <p:cNvSpPr>
              <a:spLocks noChangeArrowheads="1"/>
            </p:cNvSpPr>
            <p:nvPr/>
          </p:nvSpPr>
          <p:spPr bwMode="auto">
            <a:xfrm>
              <a:off x="3635375" y="4198938"/>
              <a:ext cx="325438" cy="396875"/>
            </a:xfrm>
            <a:custGeom>
              <a:avLst/>
              <a:gdLst>
                <a:gd name="T0" fmla="*/ 577 w 906"/>
                <a:gd name="T1" fmla="*/ 4 h 1104"/>
                <a:gd name="T2" fmla="*/ 357 w 906"/>
                <a:gd name="T3" fmla="*/ 112 h 1104"/>
                <a:gd name="T4" fmla="*/ 357 w 906"/>
                <a:gd name="T5" fmla="*/ 0 h 1104"/>
                <a:gd name="T6" fmla="*/ 336 w 906"/>
                <a:gd name="T7" fmla="*/ 4 h 1104"/>
                <a:gd name="T8" fmla="*/ 0 w 906"/>
                <a:gd name="T9" fmla="*/ 58 h 1104"/>
                <a:gd name="T10" fmla="*/ 0 w 906"/>
                <a:gd name="T11" fmla="*/ 116 h 1104"/>
                <a:gd name="T12" fmla="*/ 13 w 906"/>
                <a:gd name="T13" fmla="*/ 116 h 1104"/>
                <a:gd name="T14" fmla="*/ 137 w 906"/>
                <a:gd name="T15" fmla="*/ 240 h 1104"/>
                <a:gd name="T16" fmla="*/ 137 w 906"/>
                <a:gd name="T17" fmla="*/ 1103 h 1104"/>
                <a:gd name="T18" fmla="*/ 345 w 906"/>
                <a:gd name="T19" fmla="*/ 1103 h 1104"/>
                <a:gd name="T20" fmla="*/ 345 w 906"/>
                <a:gd name="T21" fmla="*/ 709 h 1104"/>
                <a:gd name="T22" fmla="*/ 560 w 906"/>
                <a:gd name="T23" fmla="*/ 800 h 1104"/>
                <a:gd name="T24" fmla="*/ 896 w 906"/>
                <a:gd name="T25" fmla="*/ 390 h 1104"/>
                <a:gd name="T26" fmla="*/ 577 w 906"/>
                <a:gd name="T27" fmla="*/ 4 h 1104"/>
                <a:gd name="T28" fmla="*/ 515 w 906"/>
                <a:gd name="T29" fmla="*/ 120 h 1104"/>
                <a:gd name="T30" fmla="*/ 672 w 906"/>
                <a:gd name="T31" fmla="*/ 394 h 1104"/>
                <a:gd name="T32" fmla="*/ 515 w 906"/>
                <a:gd name="T33" fmla="*/ 688 h 1104"/>
                <a:gd name="T34" fmla="*/ 349 w 906"/>
                <a:gd name="T35" fmla="*/ 456 h 1104"/>
                <a:gd name="T36" fmla="*/ 349 w 906"/>
                <a:gd name="T37" fmla="*/ 390 h 1104"/>
                <a:gd name="T38" fmla="*/ 515 w 906"/>
                <a:gd name="T39" fmla="*/ 12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6" h="1104">
                  <a:moveTo>
                    <a:pt x="577" y="4"/>
                  </a:moveTo>
                  <a:cubicBezTo>
                    <a:pt x="498" y="4"/>
                    <a:pt x="424" y="41"/>
                    <a:pt x="357" y="112"/>
                  </a:cubicBezTo>
                  <a:cubicBezTo>
                    <a:pt x="357" y="75"/>
                    <a:pt x="357" y="0"/>
                    <a:pt x="357" y="0"/>
                  </a:cubicBezTo>
                  <a:lnTo>
                    <a:pt x="336" y="4"/>
                  </a:lnTo>
                  <a:lnTo>
                    <a:pt x="0" y="58"/>
                  </a:lnTo>
                  <a:lnTo>
                    <a:pt x="0" y="116"/>
                  </a:lnTo>
                  <a:lnTo>
                    <a:pt x="13" y="116"/>
                  </a:lnTo>
                  <a:cubicBezTo>
                    <a:pt x="117" y="120"/>
                    <a:pt x="137" y="141"/>
                    <a:pt x="137" y="240"/>
                  </a:cubicBezTo>
                  <a:lnTo>
                    <a:pt x="137" y="1103"/>
                  </a:lnTo>
                  <a:lnTo>
                    <a:pt x="345" y="1103"/>
                  </a:lnTo>
                  <a:cubicBezTo>
                    <a:pt x="345" y="1103"/>
                    <a:pt x="345" y="775"/>
                    <a:pt x="345" y="709"/>
                  </a:cubicBezTo>
                  <a:cubicBezTo>
                    <a:pt x="382" y="755"/>
                    <a:pt x="444" y="800"/>
                    <a:pt x="560" y="800"/>
                  </a:cubicBezTo>
                  <a:cubicBezTo>
                    <a:pt x="780" y="800"/>
                    <a:pt x="896" y="659"/>
                    <a:pt x="896" y="390"/>
                  </a:cubicBezTo>
                  <a:cubicBezTo>
                    <a:pt x="905" y="145"/>
                    <a:pt x="784" y="4"/>
                    <a:pt x="577" y="4"/>
                  </a:cubicBezTo>
                  <a:close/>
                  <a:moveTo>
                    <a:pt x="515" y="120"/>
                  </a:moveTo>
                  <a:cubicBezTo>
                    <a:pt x="656" y="120"/>
                    <a:pt x="672" y="274"/>
                    <a:pt x="672" y="394"/>
                  </a:cubicBezTo>
                  <a:cubicBezTo>
                    <a:pt x="672" y="593"/>
                    <a:pt x="623" y="688"/>
                    <a:pt x="515" y="688"/>
                  </a:cubicBezTo>
                  <a:cubicBezTo>
                    <a:pt x="378" y="688"/>
                    <a:pt x="349" y="560"/>
                    <a:pt x="349" y="456"/>
                  </a:cubicBezTo>
                  <a:lnTo>
                    <a:pt x="349" y="390"/>
                  </a:lnTo>
                  <a:cubicBezTo>
                    <a:pt x="353" y="307"/>
                    <a:pt x="370" y="120"/>
                    <a:pt x="515" y="12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1" name="Freeform 12">
              <a:extLst>
                <a:ext uri="{FF2B5EF4-FFF2-40B4-BE49-F238E27FC236}">
                  <a16:creationId xmlns:a16="http://schemas.microsoft.com/office/drawing/2014/main" id="{C263B479-1F9C-8C4D-AA40-8F935C9E004E}"/>
                </a:ext>
              </a:extLst>
            </p:cNvPr>
            <p:cNvSpPr>
              <a:spLocks noChangeArrowheads="1"/>
            </p:cNvSpPr>
            <p:nvPr/>
          </p:nvSpPr>
          <p:spPr bwMode="auto">
            <a:xfrm>
              <a:off x="4013200" y="4198938"/>
              <a:ext cx="123825" cy="282575"/>
            </a:xfrm>
            <a:custGeom>
              <a:avLst/>
              <a:gdLst>
                <a:gd name="T0" fmla="*/ 0 w 345"/>
                <a:gd name="T1" fmla="*/ 58 h 785"/>
                <a:gd name="T2" fmla="*/ 0 w 345"/>
                <a:gd name="T3" fmla="*/ 116 h 785"/>
                <a:gd name="T4" fmla="*/ 12 w 345"/>
                <a:gd name="T5" fmla="*/ 116 h 785"/>
                <a:gd name="T6" fmla="*/ 137 w 345"/>
                <a:gd name="T7" fmla="*/ 240 h 785"/>
                <a:gd name="T8" fmla="*/ 137 w 345"/>
                <a:gd name="T9" fmla="*/ 784 h 785"/>
                <a:gd name="T10" fmla="*/ 344 w 345"/>
                <a:gd name="T11" fmla="*/ 784 h 785"/>
                <a:gd name="T12" fmla="*/ 344 w 345"/>
                <a:gd name="T13" fmla="*/ 0 h 785"/>
                <a:gd name="T14" fmla="*/ 328 w 345"/>
                <a:gd name="T15" fmla="*/ 4 h 785"/>
                <a:gd name="T16" fmla="*/ 0 w 345"/>
                <a:gd name="T17" fmla="*/ 58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785">
                  <a:moveTo>
                    <a:pt x="0" y="58"/>
                  </a:moveTo>
                  <a:lnTo>
                    <a:pt x="0" y="116"/>
                  </a:lnTo>
                  <a:lnTo>
                    <a:pt x="12" y="116"/>
                  </a:lnTo>
                  <a:cubicBezTo>
                    <a:pt x="116" y="120"/>
                    <a:pt x="137" y="141"/>
                    <a:pt x="137" y="240"/>
                  </a:cubicBezTo>
                  <a:lnTo>
                    <a:pt x="137" y="784"/>
                  </a:lnTo>
                  <a:lnTo>
                    <a:pt x="344" y="784"/>
                  </a:lnTo>
                  <a:lnTo>
                    <a:pt x="344" y="0"/>
                  </a:lnTo>
                  <a:lnTo>
                    <a:pt x="328" y="4"/>
                  </a:lnTo>
                  <a:lnTo>
                    <a:pt x="0" y="5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2" name="Freeform 13">
              <a:extLst>
                <a:ext uri="{FF2B5EF4-FFF2-40B4-BE49-F238E27FC236}">
                  <a16:creationId xmlns:a16="http://schemas.microsoft.com/office/drawing/2014/main" id="{59DEBF64-F982-BA46-B612-A56157055E09}"/>
                </a:ext>
              </a:extLst>
            </p:cNvPr>
            <p:cNvSpPr>
              <a:spLocks noChangeArrowheads="1"/>
            </p:cNvSpPr>
            <p:nvPr/>
          </p:nvSpPr>
          <p:spPr bwMode="auto">
            <a:xfrm>
              <a:off x="4056063" y="4084638"/>
              <a:ext cx="93662" cy="82550"/>
            </a:xfrm>
            <a:custGeom>
              <a:avLst/>
              <a:gdLst>
                <a:gd name="T0" fmla="*/ 129 w 262"/>
                <a:gd name="T1" fmla="*/ 228 h 229"/>
                <a:gd name="T2" fmla="*/ 261 w 262"/>
                <a:gd name="T3" fmla="*/ 112 h 229"/>
                <a:gd name="T4" fmla="*/ 133 w 262"/>
                <a:gd name="T5" fmla="*/ 0 h 229"/>
                <a:gd name="T6" fmla="*/ 4 w 262"/>
                <a:gd name="T7" fmla="*/ 112 h 229"/>
                <a:gd name="T8" fmla="*/ 129 w 262"/>
                <a:gd name="T9" fmla="*/ 228 h 229"/>
              </a:gdLst>
              <a:ahLst/>
              <a:cxnLst>
                <a:cxn ang="0">
                  <a:pos x="T0" y="T1"/>
                </a:cxn>
                <a:cxn ang="0">
                  <a:pos x="T2" y="T3"/>
                </a:cxn>
                <a:cxn ang="0">
                  <a:pos x="T4" y="T5"/>
                </a:cxn>
                <a:cxn ang="0">
                  <a:pos x="T6" y="T7"/>
                </a:cxn>
                <a:cxn ang="0">
                  <a:pos x="T8" y="T9"/>
                </a:cxn>
              </a:cxnLst>
              <a:rect l="0" t="0" r="r" b="b"/>
              <a:pathLst>
                <a:path w="262" h="229">
                  <a:moveTo>
                    <a:pt x="129" y="228"/>
                  </a:moveTo>
                  <a:cubicBezTo>
                    <a:pt x="199" y="228"/>
                    <a:pt x="261" y="178"/>
                    <a:pt x="261" y="112"/>
                  </a:cubicBezTo>
                  <a:cubicBezTo>
                    <a:pt x="261" y="49"/>
                    <a:pt x="203" y="0"/>
                    <a:pt x="133" y="0"/>
                  </a:cubicBezTo>
                  <a:cubicBezTo>
                    <a:pt x="62" y="0"/>
                    <a:pt x="4" y="49"/>
                    <a:pt x="4" y="112"/>
                  </a:cubicBezTo>
                  <a:cubicBezTo>
                    <a:pt x="0" y="178"/>
                    <a:pt x="58" y="228"/>
                    <a:pt x="129" y="228"/>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3" name="Freeform 14">
              <a:extLst>
                <a:ext uri="{FF2B5EF4-FFF2-40B4-BE49-F238E27FC236}">
                  <a16:creationId xmlns:a16="http://schemas.microsoft.com/office/drawing/2014/main" id="{5DB4B091-E918-9349-9BF2-84294472EEDA}"/>
                </a:ext>
              </a:extLst>
            </p:cNvPr>
            <p:cNvSpPr>
              <a:spLocks noChangeArrowheads="1"/>
            </p:cNvSpPr>
            <p:nvPr/>
          </p:nvSpPr>
          <p:spPr bwMode="auto">
            <a:xfrm>
              <a:off x="4211638" y="4200525"/>
              <a:ext cx="244475" cy="280988"/>
            </a:xfrm>
            <a:custGeom>
              <a:avLst/>
              <a:gdLst>
                <a:gd name="T0" fmla="*/ 676 w 677"/>
                <a:gd name="T1" fmla="*/ 174 h 781"/>
                <a:gd name="T2" fmla="*/ 676 w 677"/>
                <a:gd name="T3" fmla="*/ 12 h 781"/>
                <a:gd name="T4" fmla="*/ 663 w 677"/>
                <a:gd name="T5" fmla="*/ 12 h 781"/>
                <a:gd name="T6" fmla="*/ 564 w 677"/>
                <a:gd name="T7" fmla="*/ 4 h 781"/>
                <a:gd name="T8" fmla="*/ 348 w 677"/>
                <a:gd name="T9" fmla="*/ 158 h 781"/>
                <a:gd name="T10" fmla="*/ 348 w 677"/>
                <a:gd name="T11" fmla="*/ 0 h 781"/>
                <a:gd name="T12" fmla="*/ 331 w 677"/>
                <a:gd name="T13" fmla="*/ 0 h 781"/>
                <a:gd name="T14" fmla="*/ 0 w 677"/>
                <a:gd name="T15" fmla="*/ 54 h 781"/>
                <a:gd name="T16" fmla="*/ 0 w 677"/>
                <a:gd name="T17" fmla="*/ 112 h 781"/>
                <a:gd name="T18" fmla="*/ 12 w 677"/>
                <a:gd name="T19" fmla="*/ 112 h 781"/>
                <a:gd name="T20" fmla="*/ 141 w 677"/>
                <a:gd name="T21" fmla="*/ 236 h 781"/>
                <a:gd name="T22" fmla="*/ 141 w 677"/>
                <a:gd name="T23" fmla="*/ 780 h 781"/>
                <a:gd name="T24" fmla="*/ 348 w 677"/>
                <a:gd name="T25" fmla="*/ 780 h 781"/>
                <a:gd name="T26" fmla="*/ 348 w 677"/>
                <a:gd name="T27" fmla="*/ 390 h 781"/>
                <a:gd name="T28" fmla="*/ 568 w 677"/>
                <a:gd name="T29" fmla="*/ 170 h 781"/>
                <a:gd name="T30" fmla="*/ 643 w 677"/>
                <a:gd name="T31" fmla="*/ 183 h 781"/>
                <a:gd name="T32" fmla="*/ 676 w 677"/>
                <a:gd name="T33" fmla="*/ 191 h 781"/>
                <a:gd name="T34" fmla="*/ 676 w 677"/>
                <a:gd name="T35" fmla="*/ 17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7" h="781">
                  <a:moveTo>
                    <a:pt x="676" y="174"/>
                  </a:moveTo>
                  <a:lnTo>
                    <a:pt x="676" y="12"/>
                  </a:lnTo>
                  <a:lnTo>
                    <a:pt x="663" y="12"/>
                  </a:lnTo>
                  <a:cubicBezTo>
                    <a:pt x="630" y="8"/>
                    <a:pt x="593" y="4"/>
                    <a:pt x="564" y="4"/>
                  </a:cubicBezTo>
                  <a:cubicBezTo>
                    <a:pt x="443" y="4"/>
                    <a:pt x="381" y="91"/>
                    <a:pt x="348" y="158"/>
                  </a:cubicBezTo>
                  <a:cubicBezTo>
                    <a:pt x="348" y="95"/>
                    <a:pt x="348" y="0"/>
                    <a:pt x="348" y="0"/>
                  </a:cubicBezTo>
                  <a:lnTo>
                    <a:pt x="331" y="0"/>
                  </a:lnTo>
                  <a:lnTo>
                    <a:pt x="0" y="54"/>
                  </a:lnTo>
                  <a:lnTo>
                    <a:pt x="0" y="112"/>
                  </a:lnTo>
                  <a:lnTo>
                    <a:pt x="12" y="112"/>
                  </a:lnTo>
                  <a:cubicBezTo>
                    <a:pt x="116" y="116"/>
                    <a:pt x="141" y="137"/>
                    <a:pt x="141" y="236"/>
                  </a:cubicBezTo>
                  <a:lnTo>
                    <a:pt x="141" y="780"/>
                  </a:lnTo>
                  <a:lnTo>
                    <a:pt x="348" y="780"/>
                  </a:lnTo>
                  <a:lnTo>
                    <a:pt x="348" y="390"/>
                  </a:lnTo>
                  <a:cubicBezTo>
                    <a:pt x="348" y="324"/>
                    <a:pt x="369" y="170"/>
                    <a:pt x="568" y="170"/>
                  </a:cubicBezTo>
                  <a:cubicBezTo>
                    <a:pt x="593" y="170"/>
                    <a:pt x="618" y="178"/>
                    <a:pt x="643" y="183"/>
                  </a:cubicBezTo>
                  <a:lnTo>
                    <a:pt x="676" y="191"/>
                  </a:lnTo>
                  <a:lnTo>
                    <a:pt x="676" y="174"/>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4" name="Freeform 15">
              <a:extLst>
                <a:ext uri="{FF2B5EF4-FFF2-40B4-BE49-F238E27FC236}">
                  <a16:creationId xmlns:a16="http://schemas.microsoft.com/office/drawing/2014/main" id="{60683A6D-32E1-474C-BEC8-A39001474C85}"/>
                </a:ext>
              </a:extLst>
            </p:cNvPr>
            <p:cNvSpPr>
              <a:spLocks noChangeArrowheads="1"/>
            </p:cNvSpPr>
            <p:nvPr/>
          </p:nvSpPr>
          <p:spPr bwMode="auto">
            <a:xfrm>
              <a:off x="4486275" y="4200525"/>
              <a:ext cx="266700" cy="287338"/>
            </a:xfrm>
            <a:custGeom>
              <a:avLst/>
              <a:gdLst>
                <a:gd name="T0" fmla="*/ 738 w 743"/>
                <a:gd name="T1" fmla="*/ 315 h 797"/>
                <a:gd name="T2" fmla="*/ 390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738 w 743"/>
                <a:gd name="T25" fmla="*/ 315 h 797"/>
                <a:gd name="T26" fmla="*/ 386 w 743"/>
                <a:gd name="T27" fmla="*/ 83 h 797"/>
                <a:gd name="T28" fmla="*/ 531 w 743"/>
                <a:gd name="T29" fmla="*/ 236 h 797"/>
                <a:gd name="T30" fmla="*/ 228 w 743"/>
                <a:gd name="T31" fmla="*/ 236 h 797"/>
                <a:gd name="T32" fmla="*/ 386 w 743"/>
                <a:gd name="T33"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3" h="797">
                  <a:moveTo>
                    <a:pt x="738" y="315"/>
                  </a:moveTo>
                  <a:cubicBezTo>
                    <a:pt x="738" y="104"/>
                    <a:pt x="622" y="0"/>
                    <a:pt x="390" y="0"/>
                  </a:cubicBezTo>
                  <a:cubicBezTo>
                    <a:pt x="128"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lnTo>
                    <a:pt x="738" y="315"/>
                  </a:lnTo>
                  <a:close/>
                  <a:moveTo>
                    <a:pt x="386" y="83"/>
                  </a:moveTo>
                  <a:cubicBezTo>
                    <a:pt x="498" y="83"/>
                    <a:pt x="527" y="166"/>
                    <a:pt x="531" y="236"/>
                  </a:cubicBezTo>
                  <a:cubicBezTo>
                    <a:pt x="506" y="236"/>
                    <a:pt x="257" y="236"/>
                    <a:pt x="228" y="236"/>
                  </a:cubicBezTo>
                  <a:cubicBezTo>
                    <a:pt x="232" y="183"/>
                    <a:pt x="269" y="83"/>
                    <a:pt x="386" y="8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5" name="Freeform 16">
              <a:extLst>
                <a:ext uri="{FF2B5EF4-FFF2-40B4-BE49-F238E27FC236}">
                  <a16:creationId xmlns:a16="http://schemas.microsoft.com/office/drawing/2014/main" id="{3D83E8E2-435B-164F-AF83-FF6B960825D0}"/>
                </a:ext>
              </a:extLst>
            </p:cNvPr>
            <p:cNvSpPr>
              <a:spLocks noChangeArrowheads="1"/>
            </p:cNvSpPr>
            <p:nvPr/>
          </p:nvSpPr>
          <p:spPr bwMode="auto">
            <a:xfrm>
              <a:off x="5210175" y="4071938"/>
              <a:ext cx="314325" cy="409575"/>
            </a:xfrm>
            <a:custGeom>
              <a:avLst/>
              <a:gdLst>
                <a:gd name="T0" fmla="*/ 634 w 872"/>
                <a:gd name="T1" fmla="*/ 357 h 1138"/>
                <a:gd name="T2" fmla="*/ 348 w 872"/>
                <a:gd name="T3" fmla="*/ 523 h 1138"/>
                <a:gd name="T4" fmla="*/ 348 w 872"/>
                <a:gd name="T5" fmla="*/ 0 h 1138"/>
                <a:gd name="T6" fmla="*/ 332 w 872"/>
                <a:gd name="T7" fmla="*/ 4 h 1138"/>
                <a:gd name="T8" fmla="*/ 0 w 872"/>
                <a:gd name="T9" fmla="*/ 46 h 1138"/>
                <a:gd name="T10" fmla="*/ 0 w 872"/>
                <a:gd name="T11" fmla="*/ 104 h 1138"/>
                <a:gd name="T12" fmla="*/ 16 w 872"/>
                <a:gd name="T13" fmla="*/ 104 h 1138"/>
                <a:gd name="T14" fmla="*/ 141 w 872"/>
                <a:gd name="T15" fmla="*/ 233 h 1138"/>
                <a:gd name="T16" fmla="*/ 141 w 872"/>
                <a:gd name="T17" fmla="*/ 1137 h 1138"/>
                <a:gd name="T18" fmla="*/ 348 w 872"/>
                <a:gd name="T19" fmla="*/ 1137 h 1138"/>
                <a:gd name="T20" fmla="*/ 348 w 872"/>
                <a:gd name="T21" fmla="*/ 747 h 1138"/>
                <a:gd name="T22" fmla="*/ 547 w 872"/>
                <a:gd name="T23" fmla="*/ 494 h 1138"/>
                <a:gd name="T24" fmla="*/ 663 w 872"/>
                <a:gd name="T25" fmla="*/ 660 h 1138"/>
                <a:gd name="T26" fmla="*/ 663 w 872"/>
                <a:gd name="T27" fmla="*/ 1137 h 1138"/>
                <a:gd name="T28" fmla="*/ 871 w 872"/>
                <a:gd name="T29" fmla="*/ 1137 h 1138"/>
                <a:gd name="T30" fmla="*/ 871 w 872"/>
                <a:gd name="T31" fmla="*/ 635 h 1138"/>
                <a:gd name="T32" fmla="*/ 634 w 872"/>
                <a:gd name="T33" fmla="*/ 35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1138">
                  <a:moveTo>
                    <a:pt x="634" y="357"/>
                  </a:moveTo>
                  <a:cubicBezTo>
                    <a:pt x="481" y="357"/>
                    <a:pt x="394" y="452"/>
                    <a:pt x="348" y="523"/>
                  </a:cubicBezTo>
                  <a:cubicBezTo>
                    <a:pt x="348" y="440"/>
                    <a:pt x="348" y="0"/>
                    <a:pt x="348" y="0"/>
                  </a:cubicBezTo>
                  <a:lnTo>
                    <a:pt x="332" y="4"/>
                  </a:lnTo>
                  <a:lnTo>
                    <a:pt x="0" y="46"/>
                  </a:lnTo>
                  <a:lnTo>
                    <a:pt x="0" y="104"/>
                  </a:lnTo>
                  <a:lnTo>
                    <a:pt x="16" y="104"/>
                  </a:lnTo>
                  <a:cubicBezTo>
                    <a:pt x="120" y="108"/>
                    <a:pt x="141" y="133"/>
                    <a:pt x="141" y="233"/>
                  </a:cubicBezTo>
                  <a:lnTo>
                    <a:pt x="141" y="1137"/>
                  </a:lnTo>
                  <a:lnTo>
                    <a:pt x="348" y="1137"/>
                  </a:lnTo>
                  <a:lnTo>
                    <a:pt x="348" y="747"/>
                  </a:lnTo>
                  <a:cubicBezTo>
                    <a:pt x="348" y="606"/>
                    <a:pt x="456" y="494"/>
                    <a:pt x="547" y="494"/>
                  </a:cubicBezTo>
                  <a:cubicBezTo>
                    <a:pt x="663" y="494"/>
                    <a:pt x="663" y="581"/>
                    <a:pt x="663" y="660"/>
                  </a:cubicBezTo>
                  <a:lnTo>
                    <a:pt x="663" y="1137"/>
                  </a:lnTo>
                  <a:lnTo>
                    <a:pt x="871" y="1137"/>
                  </a:lnTo>
                  <a:lnTo>
                    <a:pt x="871" y="635"/>
                  </a:lnTo>
                  <a:cubicBezTo>
                    <a:pt x="871" y="552"/>
                    <a:pt x="871" y="357"/>
                    <a:pt x="634" y="35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6" name="Freeform 17">
              <a:extLst>
                <a:ext uri="{FF2B5EF4-FFF2-40B4-BE49-F238E27FC236}">
                  <a16:creationId xmlns:a16="http://schemas.microsoft.com/office/drawing/2014/main" id="{85DD64B9-4446-394C-9F04-865F917C2C1D}"/>
                </a:ext>
              </a:extLst>
            </p:cNvPr>
            <p:cNvSpPr>
              <a:spLocks noChangeArrowheads="1"/>
            </p:cNvSpPr>
            <p:nvPr/>
          </p:nvSpPr>
          <p:spPr bwMode="auto">
            <a:xfrm>
              <a:off x="5594350" y="4200525"/>
              <a:ext cx="266700" cy="287338"/>
            </a:xfrm>
            <a:custGeom>
              <a:avLst/>
              <a:gdLst>
                <a:gd name="T0" fmla="*/ 742 w 743"/>
                <a:gd name="T1" fmla="*/ 315 h 797"/>
                <a:gd name="T2" fmla="*/ 394 w 743"/>
                <a:gd name="T3" fmla="*/ 0 h 797"/>
                <a:gd name="T4" fmla="*/ 0 w 743"/>
                <a:gd name="T5" fmla="*/ 373 h 797"/>
                <a:gd name="T6" fmla="*/ 456 w 743"/>
                <a:gd name="T7" fmla="*/ 796 h 797"/>
                <a:gd name="T8" fmla="*/ 713 w 743"/>
                <a:gd name="T9" fmla="*/ 755 h 797"/>
                <a:gd name="T10" fmla="*/ 726 w 743"/>
                <a:gd name="T11" fmla="*/ 751 h 797"/>
                <a:gd name="T12" fmla="*/ 726 w 743"/>
                <a:gd name="T13" fmla="*/ 651 h 797"/>
                <a:gd name="T14" fmla="*/ 705 w 743"/>
                <a:gd name="T15" fmla="*/ 660 h 797"/>
                <a:gd name="T16" fmla="*/ 543 w 743"/>
                <a:gd name="T17" fmla="*/ 684 h 797"/>
                <a:gd name="T18" fmla="*/ 232 w 743"/>
                <a:gd name="T19" fmla="*/ 332 h 797"/>
                <a:gd name="T20" fmla="*/ 742 w 743"/>
                <a:gd name="T21" fmla="*/ 332 h 797"/>
                <a:gd name="T22" fmla="*/ 742 w 743"/>
                <a:gd name="T23" fmla="*/ 315 h 797"/>
                <a:gd name="T24" fmla="*/ 386 w 743"/>
                <a:gd name="T25" fmla="*/ 83 h 797"/>
                <a:gd name="T26" fmla="*/ 531 w 743"/>
                <a:gd name="T27" fmla="*/ 236 h 797"/>
                <a:gd name="T28" fmla="*/ 228 w 743"/>
                <a:gd name="T29" fmla="*/ 236 h 797"/>
                <a:gd name="T30" fmla="*/ 386 w 743"/>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3" h="797">
                  <a:moveTo>
                    <a:pt x="742" y="315"/>
                  </a:moveTo>
                  <a:cubicBezTo>
                    <a:pt x="742" y="104"/>
                    <a:pt x="626" y="0"/>
                    <a:pt x="394" y="0"/>
                  </a:cubicBezTo>
                  <a:cubicBezTo>
                    <a:pt x="133" y="0"/>
                    <a:pt x="0" y="124"/>
                    <a:pt x="0" y="373"/>
                  </a:cubicBezTo>
                  <a:cubicBezTo>
                    <a:pt x="0" y="639"/>
                    <a:pt x="170" y="796"/>
                    <a:pt x="456" y="796"/>
                  </a:cubicBezTo>
                  <a:cubicBezTo>
                    <a:pt x="581" y="796"/>
                    <a:pt x="676" y="763"/>
                    <a:pt x="713" y="755"/>
                  </a:cubicBezTo>
                  <a:lnTo>
                    <a:pt x="726" y="751"/>
                  </a:lnTo>
                  <a:lnTo>
                    <a:pt x="726" y="651"/>
                  </a:lnTo>
                  <a:lnTo>
                    <a:pt x="705" y="660"/>
                  </a:lnTo>
                  <a:cubicBezTo>
                    <a:pt x="672" y="672"/>
                    <a:pt x="610" y="684"/>
                    <a:pt x="543" y="684"/>
                  </a:cubicBezTo>
                  <a:cubicBezTo>
                    <a:pt x="319" y="684"/>
                    <a:pt x="236" y="498"/>
                    <a:pt x="232" y="332"/>
                  </a:cubicBezTo>
                  <a:cubicBezTo>
                    <a:pt x="261" y="332"/>
                    <a:pt x="742" y="332"/>
                    <a:pt x="742" y="332"/>
                  </a:cubicBezTo>
                  <a:lnTo>
                    <a:pt x="742" y="315"/>
                  </a:lnTo>
                  <a:close/>
                  <a:moveTo>
                    <a:pt x="386" y="83"/>
                  </a:moveTo>
                  <a:cubicBezTo>
                    <a:pt x="498" y="83"/>
                    <a:pt x="527" y="166"/>
                    <a:pt x="531" y="236"/>
                  </a:cubicBezTo>
                  <a:cubicBezTo>
                    <a:pt x="506" y="236"/>
                    <a:pt x="257" y="236"/>
                    <a:pt x="228" y="236"/>
                  </a:cubicBezTo>
                  <a:cubicBezTo>
                    <a:pt x="236" y="183"/>
                    <a:pt x="270" y="83"/>
                    <a:pt x="386" y="8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7" name="Freeform 18">
              <a:extLst>
                <a:ext uri="{FF2B5EF4-FFF2-40B4-BE49-F238E27FC236}">
                  <a16:creationId xmlns:a16="http://schemas.microsoft.com/office/drawing/2014/main" id="{5B0AC2A1-7A9B-704C-A5FF-943C3F210AB9}"/>
                </a:ext>
              </a:extLst>
            </p:cNvPr>
            <p:cNvSpPr>
              <a:spLocks noChangeArrowheads="1"/>
            </p:cNvSpPr>
            <p:nvPr/>
          </p:nvSpPr>
          <p:spPr bwMode="auto">
            <a:xfrm>
              <a:off x="4964113" y="4121150"/>
              <a:ext cx="212725" cy="366713"/>
            </a:xfrm>
            <a:custGeom>
              <a:avLst/>
              <a:gdLst>
                <a:gd name="T0" fmla="*/ 141 w 589"/>
                <a:gd name="T1" fmla="*/ 237 h 1017"/>
                <a:gd name="T2" fmla="*/ 0 w 589"/>
                <a:gd name="T3" fmla="*/ 237 h 1017"/>
                <a:gd name="T4" fmla="*/ 0 w 589"/>
                <a:gd name="T5" fmla="*/ 328 h 1017"/>
                <a:gd name="T6" fmla="*/ 141 w 589"/>
                <a:gd name="T7" fmla="*/ 328 h 1017"/>
                <a:gd name="T8" fmla="*/ 141 w 589"/>
                <a:gd name="T9" fmla="*/ 797 h 1017"/>
                <a:gd name="T10" fmla="*/ 427 w 589"/>
                <a:gd name="T11" fmla="*/ 1016 h 1017"/>
                <a:gd name="T12" fmla="*/ 551 w 589"/>
                <a:gd name="T13" fmla="*/ 1004 h 1017"/>
                <a:gd name="T14" fmla="*/ 564 w 589"/>
                <a:gd name="T15" fmla="*/ 1004 h 1017"/>
                <a:gd name="T16" fmla="*/ 564 w 589"/>
                <a:gd name="T17" fmla="*/ 909 h 1017"/>
                <a:gd name="T18" fmla="*/ 547 w 589"/>
                <a:gd name="T19" fmla="*/ 913 h 1017"/>
                <a:gd name="T20" fmla="*/ 485 w 589"/>
                <a:gd name="T21" fmla="*/ 917 h 1017"/>
                <a:gd name="T22" fmla="*/ 352 w 589"/>
                <a:gd name="T23" fmla="*/ 772 h 1017"/>
                <a:gd name="T24" fmla="*/ 352 w 589"/>
                <a:gd name="T25" fmla="*/ 328 h 1017"/>
                <a:gd name="T26" fmla="*/ 588 w 589"/>
                <a:gd name="T27" fmla="*/ 328 h 1017"/>
                <a:gd name="T28" fmla="*/ 588 w 589"/>
                <a:gd name="T29" fmla="*/ 237 h 1017"/>
                <a:gd name="T30" fmla="*/ 352 w 589"/>
                <a:gd name="T31" fmla="*/ 237 h 1017"/>
                <a:gd name="T32" fmla="*/ 352 w 589"/>
                <a:gd name="T33" fmla="*/ 0 h 1017"/>
                <a:gd name="T34" fmla="*/ 141 w 589"/>
                <a:gd name="T35" fmla="*/ 0 h 1017"/>
                <a:gd name="T36" fmla="*/ 141 w 589"/>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9" h="1017">
                  <a:moveTo>
                    <a:pt x="141" y="237"/>
                  </a:moveTo>
                  <a:lnTo>
                    <a:pt x="0" y="237"/>
                  </a:lnTo>
                  <a:lnTo>
                    <a:pt x="0" y="328"/>
                  </a:lnTo>
                  <a:lnTo>
                    <a:pt x="141" y="328"/>
                  </a:lnTo>
                  <a:lnTo>
                    <a:pt x="141" y="797"/>
                  </a:lnTo>
                  <a:cubicBezTo>
                    <a:pt x="141" y="1000"/>
                    <a:pt x="270" y="1016"/>
                    <a:pt x="427" y="1016"/>
                  </a:cubicBezTo>
                  <a:cubicBezTo>
                    <a:pt x="464" y="1016"/>
                    <a:pt x="505" y="1012"/>
                    <a:pt x="551" y="1004"/>
                  </a:cubicBezTo>
                  <a:lnTo>
                    <a:pt x="564" y="1004"/>
                  </a:lnTo>
                  <a:lnTo>
                    <a:pt x="564" y="909"/>
                  </a:lnTo>
                  <a:lnTo>
                    <a:pt x="547" y="913"/>
                  </a:lnTo>
                  <a:cubicBezTo>
                    <a:pt x="530" y="917"/>
                    <a:pt x="510" y="917"/>
                    <a:pt x="485" y="917"/>
                  </a:cubicBezTo>
                  <a:cubicBezTo>
                    <a:pt x="360" y="917"/>
                    <a:pt x="352" y="880"/>
                    <a:pt x="352" y="772"/>
                  </a:cubicBezTo>
                  <a:lnTo>
                    <a:pt x="352" y="328"/>
                  </a:lnTo>
                  <a:lnTo>
                    <a:pt x="588" y="328"/>
                  </a:lnTo>
                  <a:lnTo>
                    <a:pt x="588" y="237"/>
                  </a:lnTo>
                  <a:lnTo>
                    <a:pt x="352" y="237"/>
                  </a:lnTo>
                  <a:lnTo>
                    <a:pt x="352" y="0"/>
                  </a:lnTo>
                  <a:lnTo>
                    <a:pt x="141" y="0"/>
                  </a:lnTo>
                  <a:lnTo>
                    <a:pt x="141" y="2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8" name="Freeform 19">
              <a:extLst>
                <a:ext uri="{FF2B5EF4-FFF2-40B4-BE49-F238E27FC236}">
                  <a16:creationId xmlns:a16="http://schemas.microsoft.com/office/drawing/2014/main" id="{FCB52734-7864-8C44-87B6-930B542DE7FD}"/>
                </a:ext>
              </a:extLst>
            </p:cNvPr>
            <p:cNvSpPr>
              <a:spLocks noChangeArrowheads="1"/>
            </p:cNvSpPr>
            <p:nvPr/>
          </p:nvSpPr>
          <p:spPr bwMode="auto">
            <a:xfrm>
              <a:off x="6049963" y="4087813"/>
              <a:ext cx="450850" cy="395287"/>
            </a:xfrm>
            <a:custGeom>
              <a:avLst/>
              <a:gdLst>
                <a:gd name="T0" fmla="*/ 1245 w 1254"/>
                <a:gd name="T1" fmla="*/ 0 h 1096"/>
                <a:gd name="T2" fmla="*/ 1033 w 1254"/>
                <a:gd name="T3" fmla="*/ 0 h 1096"/>
                <a:gd name="T4" fmla="*/ 1033 w 1254"/>
                <a:gd name="T5" fmla="*/ 829 h 1096"/>
                <a:gd name="T6" fmla="*/ 485 w 1254"/>
                <a:gd name="T7" fmla="*/ 0 h 1096"/>
                <a:gd name="T8" fmla="*/ 0 w 1254"/>
                <a:gd name="T9" fmla="*/ 0 h 1096"/>
                <a:gd name="T10" fmla="*/ 0 w 1254"/>
                <a:gd name="T11" fmla="*/ 62 h 1096"/>
                <a:gd name="T12" fmla="*/ 42 w 1254"/>
                <a:gd name="T13" fmla="*/ 70 h 1096"/>
                <a:gd name="T14" fmla="*/ 178 w 1254"/>
                <a:gd name="T15" fmla="*/ 220 h 1096"/>
                <a:gd name="T16" fmla="*/ 178 w 1254"/>
                <a:gd name="T17" fmla="*/ 1095 h 1096"/>
                <a:gd name="T18" fmla="*/ 403 w 1254"/>
                <a:gd name="T19" fmla="*/ 1095 h 1096"/>
                <a:gd name="T20" fmla="*/ 403 w 1254"/>
                <a:gd name="T21" fmla="*/ 228 h 1096"/>
                <a:gd name="T22" fmla="*/ 975 w 1254"/>
                <a:gd name="T23" fmla="*/ 1095 h 1096"/>
                <a:gd name="T24" fmla="*/ 1253 w 1254"/>
                <a:gd name="T25" fmla="*/ 1095 h 1096"/>
                <a:gd name="T26" fmla="*/ 1253 w 1254"/>
                <a:gd name="T27" fmla="*/ 0 h 1096"/>
                <a:gd name="T28" fmla="*/ 1245 w 1254"/>
                <a:gd name="T2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1096">
                  <a:moveTo>
                    <a:pt x="1245" y="0"/>
                  </a:moveTo>
                  <a:lnTo>
                    <a:pt x="1033" y="0"/>
                  </a:lnTo>
                  <a:cubicBezTo>
                    <a:pt x="1033" y="0"/>
                    <a:pt x="1033" y="751"/>
                    <a:pt x="1033" y="829"/>
                  </a:cubicBezTo>
                  <a:cubicBezTo>
                    <a:pt x="992" y="763"/>
                    <a:pt x="485" y="0"/>
                    <a:pt x="485" y="0"/>
                  </a:cubicBezTo>
                  <a:lnTo>
                    <a:pt x="0" y="0"/>
                  </a:lnTo>
                  <a:lnTo>
                    <a:pt x="0" y="62"/>
                  </a:lnTo>
                  <a:lnTo>
                    <a:pt x="42" y="70"/>
                  </a:lnTo>
                  <a:cubicBezTo>
                    <a:pt x="170" y="91"/>
                    <a:pt x="178" y="95"/>
                    <a:pt x="178" y="220"/>
                  </a:cubicBezTo>
                  <a:lnTo>
                    <a:pt x="178" y="1095"/>
                  </a:lnTo>
                  <a:lnTo>
                    <a:pt x="403" y="1095"/>
                  </a:lnTo>
                  <a:cubicBezTo>
                    <a:pt x="403" y="1095"/>
                    <a:pt x="403" y="307"/>
                    <a:pt x="403" y="228"/>
                  </a:cubicBezTo>
                  <a:cubicBezTo>
                    <a:pt x="448" y="294"/>
                    <a:pt x="975" y="1095"/>
                    <a:pt x="975" y="1095"/>
                  </a:cubicBezTo>
                  <a:lnTo>
                    <a:pt x="1253" y="1095"/>
                  </a:lnTo>
                  <a:lnTo>
                    <a:pt x="1253" y="0"/>
                  </a:lnTo>
                  <a:lnTo>
                    <a:pt x="1245"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29" name="Freeform 20">
              <a:extLst>
                <a:ext uri="{FF2B5EF4-FFF2-40B4-BE49-F238E27FC236}">
                  <a16:creationId xmlns:a16="http://schemas.microsoft.com/office/drawing/2014/main" id="{ADDFB5D6-D78D-5043-94E5-28BD24681A02}"/>
                </a:ext>
              </a:extLst>
            </p:cNvPr>
            <p:cNvSpPr>
              <a:spLocks noChangeArrowheads="1"/>
            </p:cNvSpPr>
            <p:nvPr/>
          </p:nvSpPr>
          <p:spPr bwMode="auto">
            <a:xfrm>
              <a:off x="6573838" y="4200525"/>
              <a:ext cx="266700" cy="287338"/>
            </a:xfrm>
            <a:custGeom>
              <a:avLst/>
              <a:gdLst>
                <a:gd name="T0" fmla="*/ 390 w 740"/>
                <a:gd name="T1" fmla="*/ 0 h 797"/>
                <a:gd name="T2" fmla="*/ 0 w 740"/>
                <a:gd name="T3" fmla="*/ 373 h 797"/>
                <a:gd name="T4" fmla="*/ 456 w 740"/>
                <a:gd name="T5" fmla="*/ 796 h 797"/>
                <a:gd name="T6" fmla="*/ 714 w 740"/>
                <a:gd name="T7" fmla="*/ 755 h 797"/>
                <a:gd name="T8" fmla="*/ 726 w 740"/>
                <a:gd name="T9" fmla="*/ 751 h 797"/>
                <a:gd name="T10" fmla="*/ 726 w 740"/>
                <a:gd name="T11" fmla="*/ 651 h 797"/>
                <a:gd name="T12" fmla="*/ 705 w 740"/>
                <a:gd name="T13" fmla="*/ 660 h 797"/>
                <a:gd name="T14" fmla="*/ 539 w 740"/>
                <a:gd name="T15" fmla="*/ 684 h 797"/>
                <a:gd name="T16" fmla="*/ 228 w 740"/>
                <a:gd name="T17" fmla="*/ 332 h 797"/>
                <a:gd name="T18" fmla="*/ 739 w 740"/>
                <a:gd name="T19" fmla="*/ 332 h 797"/>
                <a:gd name="T20" fmla="*/ 739 w 740"/>
                <a:gd name="T21" fmla="*/ 315 h 797"/>
                <a:gd name="T22" fmla="*/ 390 w 740"/>
                <a:gd name="T23" fmla="*/ 0 h 797"/>
                <a:gd name="T24" fmla="*/ 386 w 740"/>
                <a:gd name="T25" fmla="*/ 83 h 797"/>
                <a:gd name="T26" fmla="*/ 531 w 740"/>
                <a:gd name="T27" fmla="*/ 236 h 797"/>
                <a:gd name="T28" fmla="*/ 228 w 740"/>
                <a:gd name="T29" fmla="*/ 236 h 797"/>
                <a:gd name="T30" fmla="*/ 386 w 740"/>
                <a:gd name="T31" fmla="*/ 8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0" h="797">
                  <a:moveTo>
                    <a:pt x="390" y="0"/>
                  </a:moveTo>
                  <a:cubicBezTo>
                    <a:pt x="129" y="0"/>
                    <a:pt x="0" y="124"/>
                    <a:pt x="0" y="373"/>
                  </a:cubicBezTo>
                  <a:cubicBezTo>
                    <a:pt x="0" y="639"/>
                    <a:pt x="170" y="796"/>
                    <a:pt x="456" y="796"/>
                  </a:cubicBezTo>
                  <a:cubicBezTo>
                    <a:pt x="581" y="796"/>
                    <a:pt x="676" y="767"/>
                    <a:pt x="714" y="755"/>
                  </a:cubicBezTo>
                  <a:lnTo>
                    <a:pt x="726" y="751"/>
                  </a:lnTo>
                  <a:lnTo>
                    <a:pt x="726" y="651"/>
                  </a:lnTo>
                  <a:lnTo>
                    <a:pt x="705" y="660"/>
                  </a:lnTo>
                  <a:cubicBezTo>
                    <a:pt x="672" y="672"/>
                    <a:pt x="610" y="684"/>
                    <a:pt x="539" y="684"/>
                  </a:cubicBezTo>
                  <a:cubicBezTo>
                    <a:pt x="315" y="684"/>
                    <a:pt x="232" y="498"/>
                    <a:pt x="228" y="332"/>
                  </a:cubicBezTo>
                  <a:lnTo>
                    <a:pt x="739" y="332"/>
                  </a:lnTo>
                  <a:lnTo>
                    <a:pt x="739" y="315"/>
                  </a:lnTo>
                  <a:cubicBezTo>
                    <a:pt x="739" y="104"/>
                    <a:pt x="622" y="0"/>
                    <a:pt x="390" y="0"/>
                  </a:cubicBezTo>
                  <a:close/>
                  <a:moveTo>
                    <a:pt x="386" y="83"/>
                  </a:moveTo>
                  <a:cubicBezTo>
                    <a:pt x="498" y="83"/>
                    <a:pt x="527" y="162"/>
                    <a:pt x="531" y="236"/>
                  </a:cubicBezTo>
                  <a:lnTo>
                    <a:pt x="228" y="236"/>
                  </a:lnTo>
                  <a:cubicBezTo>
                    <a:pt x="232" y="187"/>
                    <a:pt x="270" y="83"/>
                    <a:pt x="386" y="8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30" name="Freeform 21">
              <a:extLst>
                <a:ext uri="{FF2B5EF4-FFF2-40B4-BE49-F238E27FC236}">
                  <a16:creationId xmlns:a16="http://schemas.microsoft.com/office/drawing/2014/main" id="{3A5A150E-2A37-2A4B-A8BC-92CA33A6765D}"/>
                </a:ext>
              </a:extLst>
            </p:cNvPr>
            <p:cNvSpPr>
              <a:spLocks noChangeArrowheads="1"/>
            </p:cNvSpPr>
            <p:nvPr/>
          </p:nvSpPr>
          <p:spPr bwMode="auto">
            <a:xfrm>
              <a:off x="7204075" y="4121150"/>
              <a:ext cx="212725" cy="366713"/>
            </a:xfrm>
            <a:custGeom>
              <a:avLst/>
              <a:gdLst>
                <a:gd name="T0" fmla="*/ 141 w 590"/>
                <a:gd name="T1" fmla="*/ 237 h 1017"/>
                <a:gd name="T2" fmla="*/ 0 w 590"/>
                <a:gd name="T3" fmla="*/ 237 h 1017"/>
                <a:gd name="T4" fmla="*/ 0 w 590"/>
                <a:gd name="T5" fmla="*/ 328 h 1017"/>
                <a:gd name="T6" fmla="*/ 141 w 590"/>
                <a:gd name="T7" fmla="*/ 328 h 1017"/>
                <a:gd name="T8" fmla="*/ 141 w 590"/>
                <a:gd name="T9" fmla="*/ 797 h 1017"/>
                <a:gd name="T10" fmla="*/ 427 w 590"/>
                <a:gd name="T11" fmla="*/ 1016 h 1017"/>
                <a:gd name="T12" fmla="*/ 551 w 590"/>
                <a:gd name="T13" fmla="*/ 1004 h 1017"/>
                <a:gd name="T14" fmla="*/ 564 w 590"/>
                <a:gd name="T15" fmla="*/ 1004 h 1017"/>
                <a:gd name="T16" fmla="*/ 564 w 590"/>
                <a:gd name="T17" fmla="*/ 909 h 1017"/>
                <a:gd name="T18" fmla="*/ 547 w 590"/>
                <a:gd name="T19" fmla="*/ 913 h 1017"/>
                <a:gd name="T20" fmla="*/ 485 w 590"/>
                <a:gd name="T21" fmla="*/ 917 h 1017"/>
                <a:gd name="T22" fmla="*/ 352 w 590"/>
                <a:gd name="T23" fmla="*/ 772 h 1017"/>
                <a:gd name="T24" fmla="*/ 352 w 590"/>
                <a:gd name="T25" fmla="*/ 328 h 1017"/>
                <a:gd name="T26" fmla="*/ 589 w 590"/>
                <a:gd name="T27" fmla="*/ 328 h 1017"/>
                <a:gd name="T28" fmla="*/ 589 w 590"/>
                <a:gd name="T29" fmla="*/ 237 h 1017"/>
                <a:gd name="T30" fmla="*/ 352 w 590"/>
                <a:gd name="T31" fmla="*/ 237 h 1017"/>
                <a:gd name="T32" fmla="*/ 352 w 590"/>
                <a:gd name="T33" fmla="*/ 0 h 1017"/>
                <a:gd name="T34" fmla="*/ 141 w 590"/>
                <a:gd name="T35" fmla="*/ 0 h 1017"/>
                <a:gd name="T36" fmla="*/ 141 w 590"/>
                <a:gd name="T37" fmla="*/ 23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0" h="1017">
                  <a:moveTo>
                    <a:pt x="141" y="237"/>
                  </a:moveTo>
                  <a:lnTo>
                    <a:pt x="0" y="237"/>
                  </a:lnTo>
                  <a:lnTo>
                    <a:pt x="0" y="328"/>
                  </a:lnTo>
                  <a:lnTo>
                    <a:pt x="141" y="328"/>
                  </a:lnTo>
                  <a:lnTo>
                    <a:pt x="141" y="797"/>
                  </a:lnTo>
                  <a:cubicBezTo>
                    <a:pt x="141" y="1000"/>
                    <a:pt x="269" y="1016"/>
                    <a:pt x="427" y="1016"/>
                  </a:cubicBezTo>
                  <a:cubicBezTo>
                    <a:pt x="464" y="1016"/>
                    <a:pt x="506" y="1012"/>
                    <a:pt x="551" y="1004"/>
                  </a:cubicBezTo>
                  <a:lnTo>
                    <a:pt x="564" y="1004"/>
                  </a:lnTo>
                  <a:lnTo>
                    <a:pt x="564" y="909"/>
                  </a:lnTo>
                  <a:lnTo>
                    <a:pt x="547" y="913"/>
                  </a:lnTo>
                  <a:cubicBezTo>
                    <a:pt x="531" y="917"/>
                    <a:pt x="510" y="917"/>
                    <a:pt x="485" y="917"/>
                  </a:cubicBezTo>
                  <a:cubicBezTo>
                    <a:pt x="361" y="917"/>
                    <a:pt x="352" y="880"/>
                    <a:pt x="352" y="772"/>
                  </a:cubicBezTo>
                  <a:lnTo>
                    <a:pt x="352" y="328"/>
                  </a:lnTo>
                  <a:lnTo>
                    <a:pt x="589" y="328"/>
                  </a:lnTo>
                  <a:lnTo>
                    <a:pt x="589" y="237"/>
                  </a:lnTo>
                  <a:lnTo>
                    <a:pt x="352" y="237"/>
                  </a:lnTo>
                  <a:lnTo>
                    <a:pt x="352" y="0"/>
                  </a:lnTo>
                  <a:lnTo>
                    <a:pt x="141" y="0"/>
                  </a:lnTo>
                  <a:lnTo>
                    <a:pt x="141" y="23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31" name="Freeform 22">
              <a:extLst>
                <a:ext uri="{FF2B5EF4-FFF2-40B4-BE49-F238E27FC236}">
                  <a16:creationId xmlns:a16="http://schemas.microsoft.com/office/drawing/2014/main" id="{B8B4FD4B-9083-9F4D-9D90-1F7BC6DC6434}"/>
                </a:ext>
              </a:extLst>
            </p:cNvPr>
            <p:cNvSpPr>
              <a:spLocks noChangeArrowheads="1"/>
            </p:cNvSpPr>
            <p:nvPr/>
          </p:nvSpPr>
          <p:spPr bwMode="auto">
            <a:xfrm>
              <a:off x="6850063" y="4206875"/>
              <a:ext cx="331787" cy="274638"/>
            </a:xfrm>
            <a:custGeom>
              <a:avLst/>
              <a:gdLst>
                <a:gd name="T0" fmla="*/ 705 w 921"/>
                <a:gd name="T1" fmla="*/ 248 h 764"/>
                <a:gd name="T2" fmla="*/ 920 w 921"/>
                <a:gd name="T3" fmla="*/ 0 h 764"/>
                <a:gd name="T4" fmla="*/ 701 w 921"/>
                <a:gd name="T5" fmla="*/ 0 h 764"/>
                <a:gd name="T6" fmla="*/ 497 w 921"/>
                <a:gd name="T7" fmla="*/ 236 h 764"/>
                <a:gd name="T8" fmla="*/ 319 w 921"/>
                <a:gd name="T9" fmla="*/ 0 h 764"/>
                <a:gd name="T10" fmla="*/ 0 w 921"/>
                <a:gd name="T11" fmla="*/ 0 h 764"/>
                <a:gd name="T12" fmla="*/ 0 w 921"/>
                <a:gd name="T13" fmla="*/ 62 h 764"/>
                <a:gd name="T14" fmla="*/ 12 w 921"/>
                <a:gd name="T15" fmla="*/ 62 h 764"/>
                <a:gd name="T16" fmla="*/ 211 w 921"/>
                <a:gd name="T17" fmla="*/ 178 h 764"/>
                <a:gd name="T18" fmla="*/ 344 w 921"/>
                <a:gd name="T19" fmla="*/ 352 h 764"/>
                <a:gd name="T20" fmla="*/ 128 w 921"/>
                <a:gd name="T21" fmla="*/ 601 h 764"/>
                <a:gd name="T22" fmla="*/ 348 w 921"/>
                <a:gd name="T23" fmla="*/ 601 h 764"/>
                <a:gd name="T24" fmla="*/ 443 w 921"/>
                <a:gd name="T25" fmla="*/ 489 h 764"/>
                <a:gd name="T26" fmla="*/ 651 w 921"/>
                <a:gd name="T27" fmla="*/ 763 h 764"/>
                <a:gd name="T28" fmla="*/ 900 w 921"/>
                <a:gd name="T29" fmla="*/ 763 h 764"/>
                <a:gd name="T30" fmla="*/ 506 w 921"/>
                <a:gd name="T31" fmla="*/ 248 h 764"/>
                <a:gd name="T32" fmla="*/ 705 w 921"/>
                <a:gd name="T33" fmla="*/ 248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764">
                  <a:moveTo>
                    <a:pt x="705" y="248"/>
                  </a:moveTo>
                  <a:lnTo>
                    <a:pt x="920" y="0"/>
                  </a:lnTo>
                  <a:lnTo>
                    <a:pt x="701" y="0"/>
                  </a:lnTo>
                  <a:lnTo>
                    <a:pt x="497" y="236"/>
                  </a:lnTo>
                  <a:lnTo>
                    <a:pt x="319" y="0"/>
                  </a:lnTo>
                  <a:lnTo>
                    <a:pt x="0" y="0"/>
                  </a:lnTo>
                  <a:lnTo>
                    <a:pt x="0" y="62"/>
                  </a:lnTo>
                  <a:lnTo>
                    <a:pt x="12" y="62"/>
                  </a:lnTo>
                  <a:cubicBezTo>
                    <a:pt x="120" y="70"/>
                    <a:pt x="145" y="87"/>
                    <a:pt x="211" y="178"/>
                  </a:cubicBezTo>
                  <a:lnTo>
                    <a:pt x="344" y="352"/>
                  </a:lnTo>
                  <a:lnTo>
                    <a:pt x="128" y="601"/>
                  </a:lnTo>
                  <a:lnTo>
                    <a:pt x="348" y="601"/>
                  </a:lnTo>
                  <a:lnTo>
                    <a:pt x="443" y="489"/>
                  </a:lnTo>
                  <a:lnTo>
                    <a:pt x="651" y="763"/>
                  </a:lnTo>
                  <a:lnTo>
                    <a:pt x="900" y="763"/>
                  </a:lnTo>
                  <a:lnTo>
                    <a:pt x="506" y="248"/>
                  </a:lnTo>
                  <a:lnTo>
                    <a:pt x="705" y="24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sp>
          <p:nvSpPr>
            <p:cNvPr id="32" name="Freeform 23">
              <a:extLst>
                <a:ext uri="{FF2B5EF4-FFF2-40B4-BE49-F238E27FC236}">
                  <a16:creationId xmlns:a16="http://schemas.microsoft.com/office/drawing/2014/main" id="{973E8FD6-C418-9E43-A70D-DB27D7297DB2}"/>
                </a:ext>
              </a:extLst>
            </p:cNvPr>
            <p:cNvSpPr>
              <a:spLocks noChangeArrowheads="1"/>
            </p:cNvSpPr>
            <p:nvPr/>
          </p:nvSpPr>
          <p:spPr bwMode="auto">
            <a:xfrm>
              <a:off x="7175500" y="4010025"/>
              <a:ext cx="176213" cy="111125"/>
            </a:xfrm>
            <a:custGeom>
              <a:avLst/>
              <a:gdLst>
                <a:gd name="T0" fmla="*/ 224 w 490"/>
                <a:gd name="T1" fmla="*/ 307 h 308"/>
                <a:gd name="T2" fmla="*/ 0 w 490"/>
                <a:gd name="T3" fmla="*/ 307 h 308"/>
                <a:gd name="T4" fmla="*/ 269 w 490"/>
                <a:gd name="T5" fmla="*/ 0 h 308"/>
                <a:gd name="T6" fmla="*/ 489 w 490"/>
                <a:gd name="T7" fmla="*/ 0 h 308"/>
                <a:gd name="T8" fmla="*/ 224 w 490"/>
                <a:gd name="T9" fmla="*/ 307 h 308"/>
              </a:gdLst>
              <a:ahLst/>
              <a:cxnLst>
                <a:cxn ang="0">
                  <a:pos x="T0" y="T1"/>
                </a:cxn>
                <a:cxn ang="0">
                  <a:pos x="T2" y="T3"/>
                </a:cxn>
                <a:cxn ang="0">
                  <a:pos x="T4" y="T5"/>
                </a:cxn>
                <a:cxn ang="0">
                  <a:pos x="T6" y="T7"/>
                </a:cxn>
                <a:cxn ang="0">
                  <a:pos x="T8" y="T9"/>
                </a:cxn>
              </a:cxnLst>
              <a:rect l="0" t="0" r="r" b="b"/>
              <a:pathLst>
                <a:path w="490" h="308">
                  <a:moveTo>
                    <a:pt x="224" y="307"/>
                  </a:moveTo>
                  <a:lnTo>
                    <a:pt x="0" y="307"/>
                  </a:lnTo>
                  <a:lnTo>
                    <a:pt x="269" y="0"/>
                  </a:lnTo>
                  <a:lnTo>
                    <a:pt x="489" y="0"/>
                  </a:lnTo>
                  <a:lnTo>
                    <a:pt x="224" y="307"/>
                  </a:ln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b="0" i="0">
                <a:solidFill>
                  <a:srgbClr val="414141"/>
                </a:solidFill>
                <a:latin typeface="Neue Haas Grotesk Text Pro" panose="020B0504020202020204" pitchFamily="34" charset="77"/>
              </a:endParaRPr>
            </a:p>
          </p:txBody>
        </p:sp>
      </p:grpSp>
      <p:sp>
        <p:nvSpPr>
          <p:cNvPr id="34" name="TextBox 33">
            <a:extLst>
              <a:ext uri="{FF2B5EF4-FFF2-40B4-BE49-F238E27FC236}">
                <a16:creationId xmlns:a16="http://schemas.microsoft.com/office/drawing/2014/main" id="{438F8845-5EBD-554C-814E-177DC6E3C7AC}"/>
              </a:ext>
            </a:extLst>
          </p:cNvPr>
          <p:cNvSpPr txBox="1"/>
          <p:nvPr userDrawn="1"/>
        </p:nvSpPr>
        <p:spPr>
          <a:xfrm>
            <a:off x="7141931" y="4911221"/>
            <a:ext cx="1962397" cy="184666"/>
          </a:xfrm>
          <a:prstGeom prst="rect">
            <a:avLst/>
          </a:prstGeom>
          <a:noFill/>
        </p:spPr>
        <p:txBody>
          <a:bodyPr wrap="none" rtlCol="0">
            <a:spAutoFit/>
          </a:bodyPr>
          <a:lstStyle/>
          <a:p>
            <a:pPr marL="0" marR="0" indent="0" algn="r" defTabSz="914378"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Tree>
    <p:extLst>
      <p:ext uri="{BB962C8B-B14F-4D97-AF65-F5344CB8AC3E}">
        <p14:creationId xmlns:p14="http://schemas.microsoft.com/office/powerpoint/2010/main" val="412715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679B15-1D0E-7641-8CA6-B04E612E0CD6}"/>
              </a:ext>
            </a:extLst>
          </p:cNvPr>
          <p:cNvSpPr/>
          <p:nvPr userDrawn="1"/>
        </p:nvSpPr>
        <p:spPr>
          <a:xfrm>
            <a:off x="0" y="0"/>
            <a:ext cx="9144000" cy="5143502"/>
          </a:xfrm>
          <a:prstGeom prst="rect">
            <a:avLst/>
          </a:prstGeom>
          <a:solidFill>
            <a:schemeClr val="bg1"/>
          </a:solidFill>
          <a:ln>
            <a:noFill/>
          </a:ln>
        </p:spPr>
        <p:style>
          <a:lnRef idx="1">
            <a:schemeClr val="accent4"/>
          </a:lnRef>
          <a:fillRef idx="3">
            <a:schemeClr val="accent4"/>
          </a:fillRef>
          <a:effectRef idx="2">
            <a:schemeClr val="accent4"/>
          </a:effectRef>
          <a:fontRef idx="minor">
            <a:schemeClr val="lt1"/>
          </a:fontRef>
        </p:style>
        <p:txBody>
          <a:bodyPr lIns="30853" tIns="15426" rIns="30853" bIns="15426" rtlCol="0" anchor="ctr"/>
          <a:lstStyle/>
          <a:p>
            <a:pPr algn="ctr"/>
            <a:endParaRPr lang="en-US" sz="1620">
              <a:latin typeface="Neue Haas Grotesk Text Pro" panose="020B0504020202020204" pitchFamily="34" charset="77"/>
            </a:endParaRPr>
          </a:p>
        </p:txBody>
      </p:sp>
      <p:sp>
        <p:nvSpPr>
          <p:cNvPr id="6" name="TextBox 5">
            <a:extLst>
              <a:ext uri="{FF2B5EF4-FFF2-40B4-BE49-F238E27FC236}">
                <a16:creationId xmlns:a16="http://schemas.microsoft.com/office/drawing/2014/main" id="{B14BB551-F599-A348-BC78-117BBA10942A}"/>
              </a:ext>
            </a:extLst>
          </p:cNvPr>
          <p:cNvSpPr txBox="1"/>
          <p:nvPr userDrawn="1"/>
        </p:nvSpPr>
        <p:spPr>
          <a:xfrm>
            <a:off x="1611" y="4913337"/>
            <a:ext cx="303288" cy="203133"/>
          </a:xfrm>
          <a:prstGeom prst="rect">
            <a:avLst/>
          </a:prstGeom>
          <a:noFill/>
        </p:spPr>
        <p:txBody>
          <a:bodyPr wrap="none" rtlCol="0">
            <a:spAutoFit/>
          </a:bodyPr>
          <a:lstStyle/>
          <a:p>
            <a:pPr algn="l"/>
            <a:fld id="{111F478C-84AE-4601-9BE4-60468A3A6C06}" type="slidenum">
              <a:rPr lang="en-US" sz="720" b="0" i="0" smtClean="0">
                <a:solidFill>
                  <a:schemeClr val="bg1">
                    <a:alpha val="50000"/>
                  </a:schemeClr>
                </a:solidFill>
                <a:latin typeface="Neue Haas Grotesk Text Pro" panose="020B0504020202020204" pitchFamily="34" charset="77"/>
              </a:rPr>
              <a:pPr algn="l"/>
              <a:t>‹#›</a:t>
            </a:fld>
            <a:endParaRPr lang="en-US" sz="720" b="0" i="0">
              <a:solidFill>
                <a:schemeClr val="bg1">
                  <a:alpha val="50000"/>
                </a:schemeClr>
              </a:solidFill>
              <a:latin typeface="Neue Haas Grotesk Text Pro" panose="020B0504020202020204" pitchFamily="34" charset="77"/>
            </a:endParaRPr>
          </a:p>
        </p:txBody>
      </p:sp>
      <p:pic>
        <p:nvPicPr>
          <p:cNvPr id="5" name="Graphic 4">
            <a:extLst>
              <a:ext uri="{FF2B5EF4-FFF2-40B4-BE49-F238E27FC236}">
                <a16:creationId xmlns:a16="http://schemas.microsoft.com/office/drawing/2014/main" id="{DFCCA39B-0BB0-EBD6-6DEB-251DE3821B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8401" y="0"/>
            <a:ext cx="1627198" cy="813599"/>
          </a:xfrm>
          <a:prstGeom prst="rect">
            <a:avLst/>
          </a:prstGeom>
        </p:spPr>
      </p:pic>
    </p:spTree>
    <p:extLst>
      <p:ext uri="{BB962C8B-B14F-4D97-AF65-F5344CB8AC3E}">
        <p14:creationId xmlns:p14="http://schemas.microsoft.com/office/powerpoint/2010/main" val="39597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Gray Gradient with Pi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C8EF43-ADBA-9B43-B9E5-196B917391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rot="10800000">
            <a:off x="0" y="0"/>
            <a:ext cx="9144000" cy="5143500"/>
          </a:xfrm>
          <a:prstGeom prst="rect">
            <a:avLst/>
          </a:prstGeom>
        </p:spPr>
      </p:pic>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31040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Confidential Slide">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893235"/>
            <a:ext cx="8584006" cy="1775871"/>
          </a:xfrm>
          <a:prstGeom prst="rect">
            <a:avLst/>
          </a:prstGeom>
        </p:spPr>
        <p:txBody>
          <a:bodyPr vert="horz" wrap="square" lIns="91440" tIns="45720" rIns="91440" bIns="45720" rtlCol="0">
            <a:spAutoFit/>
          </a:bodyPr>
          <a:lstStyle>
            <a:lvl5pPr>
              <a:defRPr sz="12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hasCustomPrompt="1"/>
          </p:nvPr>
        </p:nvSpPr>
        <p:spPr>
          <a:xfrm>
            <a:off x="264160" y="53113"/>
            <a:ext cx="7051040" cy="732441"/>
          </a:xfrm>
          <a:prstGeom prst="rect">
            <a:avLst/>
          </a:prstGeom>
        </p:spPr>
        <p:txBody>
          <a:bodyPr vert="horz" lIns="91440" tIns="0" rIns="91440" bIns="0" rtlCol="0" anchor="ctr">
            <a:normAutofit/>
          </a:bodyPr>
          <a:lstStyle/>
          <a:p>
            <a:pPr lvl="0"/>
            <a:r>
              <a:rPr lang="en-US"/>
              <a:t>Click to add title</a:t>
            </a:r>
          </a:p>
        </p:txBody>
      </p:sp>
    </p:spTree>
    <p:extLst>
      <p:ext uri="{BB962C8B-B14F-4D97-AF65-F5344CB8AC3E}">
        <p14:creationId xmlns:p14="http://schemas.microsoft.com/office/powerpoint/2010/main" val="129968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628650" y="0"/>
            <a:ext cx="7886700" cy="628650"/>
          </a:xfrm>
        </p:spPr>
        <p:txBody>
          <a:bodyPr/>
          <a:lstStyle>
            <a:lvl1pPr>
              <a:defRPr sz="18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628650" y="621792"/>
            <a:ext cx="7886700" cy="352044"/>
          </a:xfrm>
          <a:prstGeom prst="rect">
            <a:avLst/>
          </a:prstGeom>
        </p:spPr>
        <p:txBody>
          <a:bodyPr/>
          <a:lstStyle>
            <a:lvl1pPr marL="0" indent="0" algn="ctr">
              <a:spcBef>
                <a:spcPts val="0"/>
              </a:spcBef>
              <a:buFontTx/>
              <a:buNone/>
              <a:defRPr sz="1200">
                <a:solidFill>
                  <a:schemeClr val="tx2"/>
                </a:solidFill>
                <a:latin typeface="NVIDIA Sans" panose="020B0503020203020204" pitchFamily="34" charset="0"/>
                <a:cs typeface="NVIDIA Sans" panose="020B0503020203020204" pitchFamily="34" charset="0"/>
              </a:defRPr>
            </a:lvl1pPr>
            <a:lvl2pPr marL="342900" indent="0" algn="ctr">
              <a:buFontTx/>
              <a:buNone/>
              <a:defRPr sz="1100">
                <a:latin typeface="NVIDIA Sans" panose="020B0503020203020204" pitchFamily="34" charset="0"/>
              </a:defRPr>
            </a:lvl2pPr>
            <a:lvl3pPr marL="685800" indent="0" algn="ctr">
              <a:buFontTx/>
              <a:buNone/>
              <a:defRPr sz="1100">
                <a:latin typeface="NVIDIA Sans" panose="020B0503020203020204" pitchFamily="34" charset="0"/>
              </a:defRPr>
            </a:lvl3pPr>
            <a:lvl4pPr marL="1028700" indent="0" algn="ctr">
              <a:buFontTx/>
              <a:buNone/>
              <a:defRPr sz="1100">
                <a:latin typeface="NVIDIA Sans" panose="020B0503020203020204" pitchFamily="34" charset="0"/>
              </a:defRPr>
            </a:lvl4pPr>
            <a:lvl5pPr marL="1371600" indent="0" algn="ctr">
              <a:buFontTx/>
              <a:buNone/>
              <a:defRPr sz="11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628650" y="1211580"/>
            <a:ext cx="7886700" cy="3412998"/>
          </a:xfrm>
          <a:prstGeom prst="rect">
            <a:avLst/>
          </a:prstGeom>
        </p:spPr>
        <p:txBody>
          <a:bodyPr/>
          <a:lstStyle>
            <a:lvl1pPr marL="114300" indent="-114300">
              <a:buClr>
                <a:schemeClr val="tx2"/>
              </a:buClr>
              <a:buFont typeface="NVIDIA Sans" panose="020B0503020203020204" pitchFamily="34" charset="0"/>
              <a:buChar char="•"/>
              <a:defRPr sz="1100">
                <a:solidFill>
                  <a:schemeClr val="bg1"/>
                </a:solidFill>
                <a:latin typeface="NVIDIA Sans" panose="020B0503020203020204" pitchFamily="34" charset="0"/>
                <a:cs typeface="NVIDIA Sans" panose="020B0503020203020204" pitchFamily="34" charset="0"/>
              </a:defRPr>
            </a:lvl1pPr>
            <a:lvl2pPr marL="342900" indent="-114300">
              <a:buClr>
                <a:schemeClr val="tx2"/>
              </a:buClr>
              <a:buFont typeface="NVIDIA Sans" panose="020B0503020203020204" pitchFamily="34" charset="0"/>
              <a:buChar char="•"/>
              <a:defRPr sz="1000">
                <a:solidFill>
                  <a:schemeClr val="bg1"/>
                </a:solidFill>
                <a:latin typeface="NVIDIA Sans" panose="020B0503020203020204" pitchFamily="34" charset="0"/>
                <a:cs typeface="NVIDIA Sans" panose="020B0503020203020204" pitchFamily="34" charset="0"/>
              </a:defRPr>
            </a:lvl2pPr>
            <a:lvl3pPr marL="571500" indent="-114300">
              <a:buClr>
                <a:schemeClr val="tx2"/>
              </a:buClr>
              <a:buFont typeface="NVIDIA Sans" panose="020B0503020203020204" pitchFamily="34" charset="0"/>
              <a:buChar char="•"/>
              <a:defRPr sz="900">
                <a:solidFill>
                  <a:schemeClr val="bg1"/>
                </a:solidFill>
                <a:latin typeface="NVIDIA Sans" panose="020B0503020203020204" pitchFamily="34" charset="0"/>
                <a:cs typeface="NVIDIA Sans" panose="020B0503020203020204" pitchFamily="34" charset="0"/>
              </a:defRPr>
            </a:lvl3pPr>
            <a:lvl4pPr marL="800100" indent="-114300">
              <a:buClr>
                <a:schemeClr val="tx2"/>
              </a:buClr>
              <a:buFont typeface="NVIDIA Sans" panose="020B0503020203020204" pitchFamily="34" charset="0"/>
              <a:buChar char="•"/>
              <a:defRPr sz="800">
                <a:solidFill>
                  <a:schemeClr val="bg1"/>
                </a:solidFill>
                <a:latin typeface="NVIDIA Sans" panose="020B0503020203020204" pitchFamily="34" charset="0"/>
                <a:cs typeface="NVIDIA Sans" panose="020B0503020203020204" pitchFamily="34" charset="0"/>
              </a:defRPr>
            </a:lvl4pPr>
            <a:lvl5pPr marL="1013619" indent="-99219">
              <a:buClr>
                <a:schemeClr val="tx2"/>
              </a:buClr>
              <a:buFont typeface="NVIDIA Sans" panose="020B0503020203020204" pitchFamily="34" charset="0"/>
              <a:buChar char="•"/>
              <a:defRPr sz="7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5945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ictur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44000"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47" r="58075"/>
          <a:stretch/>
        </p:blipFill>
        <p:spPr>
          <a:xfrm>
            <a:off x="5444261" y="-1"/>
            <a:ext cx="3699739" cy="4663749"/>
          </a:xfrm>
          <a:prstGeom prst="rect">
            <a:avLst/>
          </a:prstGeom>
        </p:spPr>
      </p:pic>
      <p:sp>
        <p:nvSpPr>
          <p:cNvPr id="42" name="Subtitle 2">
            <a:extLst>
              <a:ext uri="{FF2B5EF4-FFF2-40B4-BE49-F238E27FC236}">
                <a16:creationId xmlns:a16="http://schemas.microsoft.com/office/drawing/2014/main" id="{9C4B8250-F2FE-B24F-B485-A21CF1A99DB4}"/>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 20pt Regular</a:t>
            </a:r>
          </a:p>
        </p:txBody>
      </p:sp>
      <p:sp>
        <p:nvSpPr>
          <p:cNvPr id="44" name="Title 1">
            <a:extLst>
              <a:ext uri="{FF2B5EF4-FFF2-40B4-BE49-F238E27FC236}">
                <a16:creationId xmlns:a16="http://schemas.microsoft.com/office/drawing/2014/main" id="{6CBF497B-3F7F-D04D-BE44-5057389683FE}"/>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a:t>Presentation Title or Divider Slide</a:t>
            </a:r>
          </a:p>
        </p:txBody>
      </p:sp>
      <p:sp>
        <p:nvSpPr>
          <p:cNvPr id="48" name="Text Placeholder 6">
            <a:extLst>
              <a:ext uri="{FF2B5EF4-FFF2-40B4-BE49-F238E27FC236}">
                <a16:creationId xmlns:a16="http://schemas.microsoft.com/office/drawing/2014/main" id="{167504A7-4A67-6540-BC18-B7EA1187F7A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Subtitle here 14pt Bold</a:t>
            </a:r>
          </a:p>
        </p:txBody>
      </p:sp>
      <p:sp>
        <p:nvSpPr>
          <p:cNvPr id="49" name="Text Placeholder 8">
            <a:extLst>
              <a:ext uri="{FF2B5EF4-FFF2-40B4-BE49-F238E27FC236}">
                <a16:creationId xmlns:a16="http://schemas.microsoft.com/office/drawing/2014/main" id="{9F72D4FB-2700-8C41-8E06-BD6FC3A74F0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Optional text here 12pt Regular</a:t>
            </a:r>
          </a:p>
        </p:txBody>
      </p:sp>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sp>
        <p:nvSpPr>
          <p:cNvPr id="8" name="Picture Placeholder 29">
            <a:extLst>
              <a:ext uri="{FF2B5EF4-FFF2-40B4-BE49-F238E27FC236}">
                <a16:creationId xmlns:a16="http://schemas.microsoft.com/office/drawing/2014/main" id="{8324169F-9F13-A9F8-35F3-D79919325984}"/>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Tree>
    <p:extLst>
      <p:ext uri="{BB962C8B-B14F-4D97-AF65-F5344CB8AC3E}">
        <p14:creationId xmlns:p14="http://schemas.microsoft.com/office/powerpoint/2010/main" val="46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hite Long Headline">
    <p:spTree>
      <p:nvGrpSpPr>
        <p:cNvPr id="1" name=""/>
        <p:cNvGrpSpPr/>
        <p:nvPr/>
      </p:nvGrpSpPr>
      <p:grpSpPr>
        <a:xfrm>
          <a:off x="0" y="0"/>
          <a:ext cx="0" cy="0"/>
          <a:chOff x="0" y="0"/>
          <a:chExt cx="0" cy="0"/>
        </a:xfrm>
      </p:grpSpPr>
      <p:pic>
        <p:nvPicPr>
          <p:cNvPr id="5" name="dots pattern">
            <a:extLst>
              <a:ext uri="{FF2B5EF4-FFF2-40B4-BE49-F238E27FC236}">
                <a16:creationId xmlns:a16="http://schemas.microsoft.com/office/drawing/2014/main" id="{A8D6B1DF-FA5B-5702-F998-C4B2B97922B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64"/>
          <a:stretch/>
        </p:blipFill>
        <p:spPr>
          <a:xfrm>
            <a:off x="0" y="0"/>
            <a:ext cx="9168384" cy="4823842"/>
          </a:xfrm>
          <a:prstGeom prst="rect">
            <a:avLst/>
          </a:prstGeom>
        </p:spPr>
      </p:pic>
      <p:pic>
        <p:nvPicPr>
          <p:cNvPr id="6" name="Polygon3">
            <a:extLst>
              <a:ext uri="{FF2B5EF4-FFF2-40B4-BE49-F238E27FC236}">
                <a16:creationId xmlns:a16="http://schemas.microsoft.com/office/drawing/2014/main" id="{665858CE-9618-50B5-4A16-7A5D3A85D6CC}"/>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30" t="12581" r="4186" b="19271"/>
          <a:stretch/>
        </p:blipFill>
        <p:spPr>
          <a:xfrm>
            <a:off x="944" y="0"/>
            <a:ext cx="6496960" cy="4810126"/>
          </a:xfrm>
          <a:prstGeom prst="rect">
            <a:avLst/>
          </a:prstGeom>
        </p:spPr>
      </p:pic>
      <p:sp>
        <p:nvSpPr>
          <p:cNvPr id="11" name="Eyebrow Text">
            <a:extLst>
              <a:ext uri="{FF2B5EF4-FFF2-40B4-BE49-F238E27FC236}">
                <a16:creationId xmlns:a16="http://schemas.microsoft.com/office/drawing/2014/main" id="{2043D646-2F31-4BB8-D6E8-9FB5A5D71000}"/>
              </a:ext>
            </a:extLst>
          </p:cNvPr>
          <p:cNvSpPr>
            <a:spLocks noGrp="1"/>
          </p:cNvSpPr>
          <p:nvPr>
            <p:ph type="subTitle" idx="1" hasCustomPrompt="1"/>
          </p:nvPr>
        </p:nvSpPr>
        <p:spPr>
          <a:xfrm>
            <a:off x="637413" y="965000"/>
            <a:ext cx="4817310" cy="246221"/>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1600" b="0" i="1" cap="none" baseline="0">
                <a:solidFill>
                  <a:schemeClr val="tx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Preheader Optional Text</a:t>
            </a:r>
          </a:p>
        </p:txBody>
      </p:sp>
      <p:sp>
        <p:nvSpPr>
          <p:cNvPr id="16" name="Title 1">
            <a:extLst>
              <a:ext uri="{FF2B5EF4-FFF2-40B4-BE49-F238E27FC236}">
                <a16:creationId xmlns:a16="http://schemas.microsoft.com/office/drawing/2014/main" id="{775CAE50-63B7-90E9-23D6-4A118F565F7F}"/>
              </a:ext>
            </a:extLst>
          </p:cNvPr>
          <p:cNvSpPr>
            <a:spLocks noGrp="1"/>
          </p:cNvSpPr>
          <p:nvPr>
            <p:ph type="ctrTitle" hasCustomPrompt="1"/>
          </p:nvPr>
        </p:nvSpPr>
        <p:spPr>
          <a:xfrm>
            <a:off x="607715" y="1299448"/>
            <a:ext cx="5194274" cy="1869260"/>
          </a:xfrm>
          <a:prstGeom prst="rect">
            <a:avLst/>
          </a:prstGeom>
          <a:effectLst/>
        </p:spPr>
        <p:txBody>
          <a:bodyPr lIns="0" rIns="0" anchor="t" anchorCtr="0">
            <a:normAutofit/>
          </a:bodyPr>
          <a:lstStyle>
            <a:lvl1pPr>
              <a:lnSpc>
                <a:spcPct val="88000"/>
              </a:lnSpc>
              <a:defRPr sz="4500" b="1" i="0" cap="none" spc="-50" baseline="0">
                <a:solidFill>
                  <a:schemeClr val="tx2"/>
                </a:solidFill>
                <a:latin typeface="Neue Haas Grotesk Text Pro" panose="020B0504020202020204" pitchFamily="34" charset="77"/>
              </a:defRPr>
            </a:lvl1pPr>
          </a:lstStyle>
          <a:p>
            <a:r>
              <a:rPr lang="en-US"/>
              <a:t>Presentation Title on Three Lines Bold 45pt Text Pro</a:t>
            </a:r>
          </a:p>
        </p:txBody>
      </p:sp>
      <p:sp>
        <p:nvSpPr>
          <p:cNvPr id="15" name="Text Placeholder 6">
            <a:extLst>
              <a:ext uri="{FF2B5EF4-FFF2-40B4-BE49-F238E27FC236}">
                <a16:creationId xmlns:a16="http://schemas.microsoft.com/office/drawing/2014/main" id="{51EEDA31-DEE5-C65B-D224-1FE2AFAA8AAD}"/>
              </a:ext>
            </a:extLst>
          </p:cNvPr>
          <p:cNvSpPr>
            <a:spLocks noGrp="1"/>
          </p:cNvSpPr>
          <p:nvPr>
            <p:ph type="body" sz="quarter" idx="11" hasCustomPrompt="1"/>
          </p:nvPr>
        </p:nvSpPr>
        <p:spPr>
          <a:xfrm>
            <a:off x="637413" y="3531538"/>
            <a:ext cx="3544411" cy="246221"/>
          </a:xfrm>
        </p:spPr>
        <p:txBody>
          <a:bodyPr anchor="t"/>
          <a:lstStyle>
            <a:lvl1pPr marL="0" indent="0">
              <a:spcBef>
                <a:spcPts val="0"/>
              </a:spcBef>
              <a:spcAft>
                <a:spcPts val="300"/>
              </a:spcAft>
              <a:buNone/>
              <a:defRPr sz="1600" b="1" baseline="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Name Here</a:t>
            </a:r>
          </a:p>
        </p:txBody>
      </p:sp>
      <p:sp>
        <p:nvSpPr>
          <p:cNvPr id="17" name="Text Placeholder 8">
            <a:extLst>
              <a:ext uri="{FF2B5EF4-FFF2-40B4-BE49-F238E27FC236}">
                <a16:creationId xmlns:a16="http://schemas.microsoft.com/office/drawing/2014/main" id="{DD8BEF08-22FC-876D-15EB-317F8C3E2FA8}"/>
              </a:ext>
            </a:extLst>
          </p:cNvPr>
          <p:cNvSpPr>
            <a:spLocks noGrp="1"/>
          </p:cNvSpPr>
          <p:nvPr>
            <p:ph type="body" sz="quarter" idx="12" hasCustomPrompt="1"/>
          </p:nvPr>
        </p:nvSpPr>
        <p:spPr>
          <a:xfrm>
            <a:off x="637413" y="3770731"/>
            <a:ext cx="3544411" cy="369332"/>
          </a:xfrm>
        </p:spPr>
        <p:txBody>
          <a:bodyPr anchor="t"/>
          <a:lstStyle>
            <a:lvl1pPr marL="0" indent="0">
              <a:spcBef>
                <a:spcPts val="0"/>
              </a:spcBef>
              <a:spcAft>
                <a:spcPts val="300"/>
              </a:spcAft>
              <a:buNone/>
              <a:defRPr sz="120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a:t>Job Title, Department</a:t>
            </a:r>
            <a:br>
              <a:rPr lang="en-US"/>
            </a:br>
            <a:r>
              <a:rPr lang="en-US"/>
              <a:t>Month 2024</a:t>
            </a:r>
          </a:p>
        </p:txBody>
      </p:sp>
    </p:spTree>
    <p:extLst>
      <p:ext uri="{BB962C8B-B14F-4D97-AF65-F5344CB8AC3E}">
        <p14:creationId xmlns:p14="http://schemas.microsoft.com/office/powerpoint/2010/main" val="17698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liable">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a:t>Divider Slide Title Goes Here</a:t>
            </a:r>
          </a:p>
        </p:txBody>
      </p:sp>
    </p:spTree>
    <p:extLst>
      <p:ext uri="{BB962C8B-B14F-4D97-AF65-F5344CB8AC3E}">
        <p14:creationId xmlns:p14="http://schemas.microsoft.com/office/powerpoint/2010/main" val="9278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Intellig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18578-199E-0E03-9F26-F783AB6CF1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a:t>Divider Slide Title Goes Here</a:t>
            </a:r>
          </a:p>
        </p:txBody>
      </p:sp>
    </p:spTree>
    <p:extLst>
      <p:ext uri="{BB962C8B-B14F-4D97-AF65-F5344CB8AC3E}">
        <p14:creationId xmlns:p14="http://schemas.microsoft.com/office/powerpoint/2010/main" val="28360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F02CF53-A4E5-B646-AE68-6C902E2837E6}"/>
              </a:ext>
            </a:extLst>
          </p:cNvPr>
          <p:cNvSpPr/>
          <p:nvPr userDrawn="1"/>
        </p:nvSpPr>
        <p:spPr>
          <a:xfrm>
            <a:off x="-2" y="4817761"/>
            <a:ext cx="9145599" cy="325739"/>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a:solidFill>
                <a:schemeClr val="bg1"/>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4"/>
            <a:ext cx="7757971" cy="100694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US"/>
              <a:t>Click to edit Master title style</a:t>
            </a:r>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 Hitachi Vantara LLC 2024. All Rights Reserved.</a:t>
            </a:r>
          </a:p>
        </p:txBody>
      </p:sp>
      <p:pic>
        <p:nvPicPr>
          <p:cNvPr id="3" name="HV logo">
            <a:extLst>
              <a:ext uri="{FF2B5EF4-FFF2-40B4-BE49-F238E27FC236}">
                <a16:creationId xmlns:a16="http://schemas.microsoft.com/office/drawing/2014/main" id="{077C274A-5825-7C51-D145-092BF4781410}"/>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4165" y="4625661"/>
            <a:ext cx="1408176" cy="704088"/>
          </a:xfrm>
          <a:prstGeom prst="rect">
            <a:avLst/>
          </a:prstGeom>
        </p:spPr>
      </p:pic>
    </p:spTree>
    <p:extLst>
      <p:ext uri="{BB962C8B-B14F-4D97-AF65-F5344CB8AC3E}">
        <p14:creationId xmlns:p14="http://schemas.microsoft.com/office/powerpoint/2010/main" val="3961590733"/>
      </p:ext>
    </p:extLst>
  </p:cSld>
  <p:clrMap bg1="lt1" tx1="dk1" bg2="lt2" tx2="dk2" accent1="accent1" accent2="accent2" accent3="accent3" accent4="accent4" accent5="accent5" accent6="accent6" hlink="hlink" folHlink="folHlink"/>
  <p:sldLayoutIdLst>
    <p:sldLayoutId id="2147483968" r:id="rId1"/>
    <p:sldLayoutId id="2147483930" r:id="rId2"/>
    <p:sldLayoutId id="2147483904" r:id="rId3"/>
    <p:sldLayoutId id="2147483949" r:id="rId4"/>
    <p:sldLayoutId id="2147483932" r:id="rId5"/>
    <p:sldLayoutId id="2147483960" r:id="rId6"/>
    <p:sldLayoutId id="2147483927" r:id="rId7"/>
    <p:sldLayoutId id="2147483965" r:id="rId8"/>
    <p:sldLayoutId id="2147483966" r:id="rId9"/>
    <p:sldLayoutId id="2147483967" r:id="rId10"/>
    <p:sldLayoutId id="2147483905" r:id="rId11"/>
    <p:sldLayoutId id="2147483948" r:id="rId12"/>
    <p:sldLayoutId id="2147483950" r:id="rId13"/>
    <p:sldLayoutId id="2147483951" r:id="rId14"/>
    <p:sldLayoutId id="2147483833" r:id="rId15"/>
    <p:sldLayoutId id="2147483924" r:id="rId16"/>
    <p:sldLayoutId id="2147483958" r:id="rId17"/>
    <p:sldLayoutId id="2147483952" r:id="rId18"/>
    <p:sldLayoutId id="2147483946" r:id="rId19"/>
    <p:sldLayoutId id="2147483925" r:id="rId20"/>
    <p:sldLayoutId id="2147483940" r:id="rId21"/>
    <p:sldLayoutId id="2147483935" r:id="rId22"/>
    <p:sldLayoutId id="2147483919" r:id="rId23"/>
    <p:sldLayoutId id="2147483912" r:id="rId24"/>
    <p:sldLayoutId id="2147483911" r:id="rId25"/>
    <p:sldLayoutId id="2147483926" r:id="rId26"/>
    <p:sldLayoutId id="2147483922" r:id="rId27"/>
    <p:sldLayoutId id="2147483910" r:id="rId28"/>
    <p:sldLayoutId id="2147483937" r:id="rId29"/>
    <p:sldLayoutId id="2147483923" r:id="rId30"/>
    <p:sldLayoutId id="2147483921" r:id="rId31"/>
    <p:sldLayoutId id="2147483913" r:id="rId32"/>
    <p:sldLayoutId id="2147483915" r:id="rId33"/>
    <p:sldLayoutId id="2147483916" r:id="rId34"/>
    <p:sldLayoutId id="2147483920" r:id="rId35"/>
    <p:sldLayoutId id="2147483939" r:id="rId36"/>
    <p:sldLayoutId id="2147483963" r:id="rId37"/>
    <p:sldLayoutId id="2147483907" r:id="rId38"/>
    <p:sldLayoutId id="2147483908" r:id="rId39"/>
    <p:sldLayoutId id="2147483931" r:id="rId40"/>
    <p:sldLayoutId id="2147483961" r:id="rId41"/>
    <p:sldLayoutId id="2147483957" r:id="rId42"/>
    <p:sldLayoutId id="2147483969" r:id="rId43"/>
    <p:sldLayoutId id="2147483971" r:id="rId44"/>
    <p:sldLayoutId id="2147483970" r:id="rId45"/>
    <p:sldLayoutId id="2147483956" r:id="rId46"/>
    <p:sldLayoutId id="2147483962" r:id="rId47"/>
    <p:sldLayoutId id="2147483914" r:id="rId48"/>
    <p:sldLayoutId id="2147483947" r:id="rId49"/>
    <p:sldLayoutId id="2147483955" r:id="rId50"/>
    <p:sldLayoutId id="2147483954" r:id="rId51"/>
    <p:sldLayoutId id="2147483887" r:id="rId52"/>
    <p:sldLayoutId id="2147483953" r:id="rId53"/>
    <p:sldLayoutId id="2147483975" r:id="rId54"/>
    <p:sldLayoutId id="2147483976" r:id="rId55"/>
    <p:sldLayoutId id="2147483979" r:id="rId56"/>
    <p:sldLayoutId id="2147483981" r:id="rId57"/>
    <p:sldLayoutId id="2147483982"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92.png"/><Relationship Id="rId2" Type="http://schemas.openxmlformats.org/officeDocument/2006/relationships/image" Target="../media/image86.jpeg"/><Relationship Id="rId1" Type="http://schemas.openxmlformats.org/officeDocument/2006/relationships/slideLayout" Target="../slideLayouts/slideLayout30.xml"/><Relationship Id="rId6" Type="http://schemas.openxmlformats.org/officeDocument/2006/relationships/image" Target="../media/image87.svg"/><Relationship Id="rId11" Type="http://schemas.openxmlformats.org/officeDocument/2006/relationships/image" Target="../media/image91.png"/><Relationship Id="rId5" Type="http://schemas.openxmlformats.org/officeDocument/2006/relationships/image" Target="../media/image46.png"/><Relationship Id="rId10" Type="http://schemas.openxmlformats.org/officeDocument/2006/relationships/image" Target="../media/image90.png"/><Relationship Id="rId4" Type="http://schemas.openxmlformats.org/officeDocument/2006/relationships/image" Target="../media/image45.pn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9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1.xml"/><Relationship Id="rId5" Type="http://schemas.openxmlformats.org/officeDocument/2006/relationships/image" Target="../media/image96.png"/><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2.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 Id="rId9" Type="http://schemas.openxmlformats.org/officeDocument/2006/relationships/hyperlink" Target="https://www.hitachivantara.com/content/dam/hvac/pdfs/ebook/enterprise-infrastructure-generative-ai.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12.sv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14.svg"/></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16.svg"/></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118.sv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6.xml"/><Relationship Id="rId5" Type="http://schemas.openxmlformats.org/officeDocument/2006/relationships/image" Target="../media/image119.emf"/><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chart" Target="../charts/chart1.xml"/><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hyperlink" Target="https://www.hitachivantara.com/content/dam/hvac/pdfs/ebook/enterprise-infrastructure-generative-ai.pdf" TargetMode="Externa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hyperlink" Target="https://www.gartner.com/en/newsroom/press-releases/2023-07-27-gartner-survey-finds-55-of-organizations-that-have-deployed-ai-take-an-ai-first-strategy-with-new-use-cases"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www.theregister.com/2024/06/12/survey_ai_projects/" TargetMode="External"/><Relationship Id="rId5" Type="http://schemas.openxmlformats.org/officeDocument/2006/relationships/hyperlink" Target="https://www.techrepublic.com/article/kpmg-survey-generative-ai-2023/" TargetMode="External"/><Relationship Id="rId4" Type="http://schemas.openxmlformats.org/officeDocument/2006/relationships/hyperlink" Target="https://www.mckinsey.com/capabilities/quantumblack/our-insights/the-state-of-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26" Type="http://schemas.openxmlformats.org/officeDocument/2006/relationships/image" Target="../media/image83.sv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notesSlide" Target="../notesSlides/notesSlide7.xml"/><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slideLayout" Target="../slideLayouts/slideLayout15.xml"/><Relationship Id="rId6" Type="http://schemas.openxmlformats.org/officeDocument/2006/relationships/image" Target="../media/image63.svg"/><Relationship Id="rId11" Type="http://schemas.openxmlformats.org/officeDocument/2006/relationships/image" Target="../media/image68.png"/><Relationship Id="rId24" Type="http://schemas.openxmlformats.org/officeDocument/2006/relationships/image" Target="../media/image81.sv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10" Type="http://schemas.openxmlformats.org/officeDocument/2006/relationships/image" Target="../media/image67.svg"/><Relationship Id="rId19" Type="http://schemas.openxmlformats.org/officeDocument/2006/relationships/image" Target="../media/image76.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 Id="rId27"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C924E43-10CC-909D-2C36-DE39ED57C6C4}"/>
              </a:ext>
            </a:extLst>
          </p:cNvPr>
          <p:cNvSpPr/>
          <p:nvPr/>
        </p:nvSpPr>
        <p:spPr>
          <a:xfrm>
            <a:off x="5701747" y="1708668"/>
            <a:ext cx="4194812" cy="4052861"/>
          </a:xfrm>
          <a:prstGeom prst="ellipse">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 name="Subtitle 1">
            <a:extLst>
              <a:ext uri="{FF2B5EF4-FFF2-40B4-BE49-F238E27FC236}">
                <a16:creationId xmlns:a16="http://schemas.microsoft.com/office/drawing/2014/main" id="{2B5A505D-24E7-60DC-B905-08A981140B5C}"/>
              </a:ext>
            </a:extLst>
          </p:cNvPr>
          <p:cNvSpPr>
            <a:spLocks noGrp="1"/>
          </p:cNvSpPr>
          <p:nvPr>
            <p:ph type="subTitle" idx="1"/>
          </p:nvPr>
        </p:nvSpPr>
        <p:spPr>
          <a:xfrm>
            <a:off x="637413" y="1048425"/>
            <a:ext cx="3310222" cy="307777"/>
          </a:xfrm>
        </p:spPr>
        <p:txBody>
          <a:bodyPr/>
          <a:lstStyle/>
          <a:p>
            <a:pPr algn="l"/>
            <a:r>
              <a:rPr lang="en-US" dirty="0">
                <a:effectLst/>
              </a:rPr>
              <a:t>Hitachi </a:t>
            </a:r>
            <a:r>
              <a:rPr lang="en-US" dirty="0" err="1">
                <a:effectLst/>
              </a:rPr>
              <a:t>iQ</a:t>
            </a:r>
            <a:r>
              <a:rPr lang="en-US">
                <a:effectLst/>
              </a:rPr>
              <a:t> 101</a:t>
            </a:r>
            <a:endParaRPr lang="en-US" dirty="0"/>
          </a:p>
        </p:txBody>
      </p:sp>
      <p:sp>
        <p:nvSpPr>
          <p:cNvPr id="5" name="Title 4">
            <a:extLst>
              <a:ext uri="{FF2B5EF4-FFF2-40B4-BE49-F238E27FC236}">
                <a16:creationId xmlns:a16="http://schemas.microsoft.com/office/drawing/2014/main" id="{7BF79981-D290-1F2D-D17A-EE814969271A}"/>
              </a:ext>
            </a:extLst>
          </p:cNvPr>
          <p:cNvSpPr>
            <a:spLocks noGrp="1"/>
          </p:cNvSpPr>
          <p:nvPr>
            <p:ph type="ctrTitle"/>
          </p:nvPr>
        </p:nvSpPr>
        <p:spPr/>
        <p:txBody>
          <a:bodyPr/>
          <a:lstStyle/>
          <a:p>
            <a:r>
              <a:rPr lang="en-US" dirty="0"/>
              <a:t>Innovate AI with Hitachi Vantara</a:t>
            </a:r>
          </a:p>
        </p:txBody>
      </p:sp>
      <p:pic>
        <p:nvPicPr>
          <p:cNvPr id="4" name="Picture 3" descr="A brain with many different colored objects&#10;&#10;Description automatically generated">
            <a:extLst>
              <a:ext uri="{FF2B5EF4-FFF2-40B4-BE49-F238E27FC236}">
                <a16:creationId xmlns:a16="http://schemas.microsoft.com/office/drawing/2014/main" id="{A9D8A5BD-315A-0E56-6B81-38B394C592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5657" y="2329891"/>
            <a:ext cx="3067260" cy="2662895"/>
          </a:xfrm>
          <a:prstGeom prst="rect">
            <a:avLst/>
          </a:prstGeom>
        </p:spPr>
      </p:pic>
      <p:sp>
        <p:nvSpPr>
          <p:cNvPr id="6" name="TextBox 5">
            <a:extLst>
              <a:ext uri="{FF2B5EF4-FFF2-40B4-BE49-F238E27FC236}">
                <a16:creationId xmlns:a16="http://schemas.microsoft.com/office/drawing/2014/main" id="{F1117E87-960E-A1A8-2665-59F18B1A7CEC}"/>
              </a:ext>
            </a:extLst>
          </p:cNvPr>
          <p:cNvSpPr txBox="1"/>
          <p:nvPr/>
        </p:nvSpPr>
        <p:spPr>
          <a:xfrm>
            <a:off x="582236" y="2804555"/>
            <a:ext cx="4947556" cy="369332"/>
          </a:xfrm>
          <a:prstGeom prst="rect">
            <a:avLst/>
          </a:prstGeom>
          <a:noFill/>
        </p:spPr>
        <p:txBody>
          <a:bodyPr wrap="square">
            <a:spAutoFit/>
          </a:bodyPr>
          <a:lstStyle/>
          <a:p>
            <a:r>
              <a:rPr lang="en-US" b="1" i="0" dirty="0">
                <a:effectLst/>
                <a:latin typeface="Arial" panose="020B0604020202020204" pitchFamily="34" charset="0"/>
              </a:rPr>
              <a:t>Customer Presentation </a:t>
            </a:r>
            <a:endParaRPr lang="en-US" dirty="0"/>
          </a:p>
        </p:txBody>
      </p:sp>
    </p:spTree>
    <p:extLst>
      <p:ext uri="{BB962C8B-B14F-4D97-AF65-F5344CB8AC3E}">
        <p14:creationId xmlns:p14="http://schemas.microsoft.com/office/powerpoint/2010/main" val="139907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6">
            <a:extLst>
              <a:ext uri="{FF2B5EF4-FFF2-40B4-BE49-F238E27FC236}">
                <a16:creationId xmlns:a16="http://schemas.microsoft.com/office/drawing/2014/main" id="{00D674A3-5E07-59A1-E798-CB590C787F97}"/>
              </a:ext>
            </a:extLst>
          </p:cNvPr>
          <p:cNvSpPr txBox="1">
            <a:spLocks/>
          </p:cNvSpPr>
          <p:nvPr/>
        </p:nvSpPr>
        <p:spPr>
          <a:xfrm>
            <a:off x="3435189" y="2896105"/>
            <a:ext cx="2743200" cy="1479485"/>
          </a:xfrm>
          <a:prstGeom prst="rect">
            <a:avLst/>
          </a:prstGeom>
        </p:spPr>
        <p:txBody>
          <a:bodyPr vert="horz" wrap="square" lIns="0" tIns="45720" rIns="91440" bIns="45720" rtlCol="0">
            <a:no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ctr">
              <a:buFont typeface="Arial" panose="020B0604020202020204" pitchFamily="34" charset="0"/>
              <a:buNone/>
            </a:pPr>
            <a:endParaRPr lang="en-US" sz="1400" b="1"/>
          </a:p>
          <a:p>
            <a:pPr marL="144000" indent="0" algn="ctr">
              <a:buFont typeface="Arial" panose="020B0604020202020204" pitchFamily="34" charset="0"/>
              <a:buNone/>
            </a:pPr>
            <a:r>
              <a:rPr lang="en-US" sz="1400" b="1" i="1">
                <a:latin typeface="Times New Roman" panose="02020603050405020304" pitchFamily="18" charset="0"/>
                <a:cs typeface="Times New Roman" panose="02020603050405020304" pitchFamily="18" charset="0"/>
              </a:rPr>
              <a:t>Data Readiness</a:t>
            </a:r>
          </a:p>
          <a:p>
            <a:pPr marL="144000" indent="0" algn="ctr">
              <a:lnSpc>
                <a:spcPct val="120000"/>
              </a:lnSpc>
              <a:buFont typeface="Arial" panose="020B0604020202020204" pitchFamily="34" charset="0"/>
              <a:buNone/>
            </a:pPr>
            <a:r>
              <a:rPr lang="en-US" sz="1000"/>
              <a:t>Intelligent data management to improve data selection, quality, preparation, curation, security, movement, and governance.</a:t>
            </a:r>
          </a:p>
        </p:txBody>
      </p:sp>
      <p:sp>
        <p:nvSpPr>
          <p:cNvPr id="7" name="Content Placeholder 16">
            <a:extLst>
              <a:ext uri="{FF2B5EF4-FFF2-40B4-BE49-F238E27FC236}">
                <a16:creationId xmlns:a16="http://schemas.microsoft.com/office/drawing/2014/main" id="{FC0376C7-D959-B151-1272-DBAD0380EBD2}"/>
              </a:ext>
            </a:extLst>
          </p:cNvPr>
          <p:cNvSpPr txBox="1">
            <a:spLocks/>
          </p:cNvSpPr>
          <p:nvPr/>
        </p:nvSpPr>
        <p:spPr>
          <a:xfrm>
            <a:off x="6193205" y="2896105"/>
            <a:ext cx="2743200" cy="1479498"/>
          </a:xfrm>
          <a:prstGeom prst="rect">
            <a:avLst/>
          </a:prstGeom>
        </p:spPr>
        <p:txBody>
          <a:bodyPr vert="horz" wrap="square" lIns="0" tIns="45720" rIns="91440" bIns="45720" rtlCol="0">
            <a:no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ctr">
              <a:buFont typeface="Arial" panose="020B0604020202020204" pitchFamily="34" charset="0"/>
              <a:buNone/>
            </a:pPr>
            <a:endParaRPr lang="en-US" sz="1400" b="1"/>
          </a:p>
          <a:p>
            <a:pPr marL="144000" indent="0" algn="ctr">
              <a:buFont typeface="Arial" panose="020B0604020202020204" pitchFamily="34" charset="0"/>
              <a:buNone/>
            </a:pPr>
            <a:r>
              <a:rPr lang="en-US" sz="1400" b="1" i="1">
                <a:latin typeface="Times New Roman" panose="02020603050405020304" pitchFamily="18" charset="0"/>
                <a:cs typeface="Times New Roman" panose="02020603050405020304" pitchFamily="18" charset="0"/>
              </a:rPr>
              <a:t>Operational Readiness</a:t>
            </a:r>
          </a:p>
          <a:p>
            <a:pPr marL="144000" indent="0" algn="ctr">
              <a:lnSpc>
                <a:spcPct val="120000"/>
              </a:lnSpc>
              <a:buFont typeface="Arial" panose="020B0604020202020204" pitchFamily="34" charset="0"/>
              <a:buNone/>
            </a:pPr>
            <a:r>
              <a:rPr lang="en-US" sz="1000"/>
              <a:t>AI solutions for industries and applications that combine tools, technologies, platforms and frameworks to standardize the toolkit and prepare for evolving needs. </a:t>
            </a:r>
          </a:p>
        </p:txBody>
      </p:sp>
      <p:sp>
        <p:nvSpPr>
          <p:cNvPr id="16" name="Title 15">
            <a:extLst>
              <a:ext uri="{FF2B5EF4-FFF2-40B4-BE49-F238E27FC236}">
                <a16:creationId xmlns:a16="http://schemas.microsoft.com/office/drawing/2014/main" id="{B347B43F-076F-0744-ABF1-DA78513E80D5}"/>
              </a:ext>
            </a:extLst>
          </p:cNvPr>
          <p:cNvSpPr>
            <a:spLocks noGrp="1"/>
          </p:cNvSpPr>
          <p:nvPr>
            <p:ph type="title"/>
          </p:nvPr>
        </p:nvSpPr>
        <p:spPr/>
        <p:txBody>
          <a:bodyPr/>
          <a:lstStyle/>
          <a:p>
            <a:r>
              <a:rPr lang="en-US"/>
              <a:t>AI Readiness with Hitachi </a:t>
            </a:r>
            <a:r>
              <a:rPr lang="en-US" err="1"/>
              <a:t>iQ</a:t>
            </a:r>
            <a:endParaRPr lang="en-US"/>
          </a:p>
        </p:txBody>
      </p:sp>
      <p:sp>
        <p:nvSpPr>
          <p:cNvPr id="17" name="Content Placeholder 16">
            <a:extLst>
              <a:ext uri="{FF2B5EF4-FFF2-40B4-BE49-F238E27FC236}">
                <a16:creationId xmlns:a16="http://schemas.microsoft.com/office/drawing/2014/main" id="{FD489327-73D3-1547-865F-AF2758046FD1}"/>
              </a:ext>
            </a:extLst>
          </p:cNvPr>
          <p:cNvSpPr>
            <a:spLocks noGrp="1"/>
          </p:cNvSpPr>
          <p:nvPr>
            <p:ph idx="16"/>
          </p:nvPr>
        </p:nvSpPr>
        <p:spPr>
          <a:xfrm>
            <a:off x="3435189" y="1061307"/>
            <a:ext cx="2743200" cy="2004389"/>
          </a:xfrm>
        </p:spPr>
        <p:txBody>
          <a:bodyPr>
            <a:noAutofit/>
          </a:bodyPr>
          <a:lstStyle/>
          <a:p>
            <a:pPr marL="144000" indent="0" algn="ctr">
              <a:buNone/>
            </a:pPr>
            <a:endParaRPr lang="en-US" sz="1400" b="1"/>
          </a:p>
          <a:p>
            <a:pPr marL="144000" indent="0" algn="ctr">
              <a:buNone/>
            </a:pPr>
            <a:r>
              <a:rPr lang="en-US" sz="1400" b="1" i="1">
                <a:latin typeface="Times New Roman" panose="02020603050405020304" pitchFamily="18" charset="0"/>
                <a:cs typeface="Times New Roman" panose="02020603050405020304" pitchFamily="18" charset="0"/>
              </a:rPr>
              <a:t>Business Readiness</a:t>
            </a:r>
          </a:p>
          <a:p>
            <a:pPr marL="144000" indent="0" algn="ctr">
              <a:lnSpc>
                <a:spcPct val="120000"/>
              </a:lnSpc>
              <a:buNone/>
            </a:pPr>
            <a:r>
              <a:rPr lang="en-US" sz="1000"/>
              <a:t>AI Discovery Service for Hitachi iQ to determine the right AI pipelines and workloads to drive business growth with fast time-to-value.</a:t>
            </a:r>
          </a:p>
        </p:txBody>
      </p:sp>
      <p:grpSp>
        <p:nvGrpSpPr>
          <p:cNvPr id="23" name="Group 22" descr="Quadrant layout for content">
            <a:extLst>
              <a:ext uri="{FF2B5EF4-FFF2-40B4-BE49-F238E27FC236}">
                <a16:creationId xmlns:a16="http://schemas.microsoft.com/office/drawing/2014/main" id="{B62419C8-A400-7544-9309-B9F03AE8E43D}"/>
              </a:ext>
            </a:extLst>
          </p:cNvPr>
          <p:cNvGrpSpPr/>
          <p:nvPr/>
        </p:nvGrpSpPr>
        <p:grpSpPr>
          <a:xfrm>
            <a:off x="4037158" y="718835"/>
            <a:ext cx="4457835" cy="3576593"/>
            <a:chOff x="-17557" y="785551"/>
            <a:chExt cx="8584006" cy="3576593"/>
          </a:xfrm>
        </p:grpSpPr>
        <p:cxnSp>
          <p:nvCxnSpPr>
            <p:cNvPr id="21" name="Straight Connector 20">
              <a:extLst>
                <a:ext uri="{FF2B5EF4-FFF2-40B4-BE49-F238E27FC236}">
                  <a16:creationId xmlns:a16="http://schemas.microsoft.com/office/drawing/2014/main" id="{BFECA62A-3A67-1A47-BAC0-6F68F553A8AE}"/>
                </a:ext>
              </a:extLst>
            </p:cNvPr>
            <p:cNvCxnSpPr>
              <a:cxnSpLocks/>
            </p:cNvCxnSpPr>
            <p:nvPr/>
          </p:nvCxnSpPr>
          <p:spPr>
            <a:xfrm>
              <a:off x="-17557" y="2693330"/>
              <a:ext cx="858400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3F3911-6E6E-B14B-9F6C-A5361E759FA5}"/>
                </a:ext>
              </a:extLst>
            </p:cNvPr>
            <p:cNvCxnSpPr>
              <a:cxnSpLocks/>
            </p:cNvCxnSpPr>
            <p:nvPr/>
          </p:nvCxnSpPr>
          <p:spPr>
            <a:xfrm>
              <a:off x="4115978" y="785551"/>
              <a:ext cx="0" cy="357659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AAD84B47-DAB3-9D4E-B4A8-A7AD7BF9B2E7}"/>
              </a:ext>
            </a:extLst>
          </p:cNvPr>
          <p:cNvSpPr/>
          <p:nvPr/>
        </p:nvSpPr>
        <p:spPr>
          <a:xfrm>
            <a:off x="4464849" y="837253"/>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2400" i="1">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FD817998-A9E4-B647-AC5A-6483E5D996C6}"/>
              </a:ext>
            </a:extLst>
          </p:cNvPr>
          <p:cNvSpPr/>
          <p:nvPr/>
        </p:nvSpPr>
        <p:spPr>
          <a:xfrm>
            <a:off x="4464849" y="2662085"/>
            <a:ext cx="548640" cy="54864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tIns="0" rIns="0" bIns="0" rtlCol="0" anchor="ctr">
            <a:normAutofit/>
          </a:bodyPr>
          <a:lstStyle/>
          <a:p>
            <a:pPr algn="ctr"/>
            <a:endParaRPr lang="en-US" sz="2400" i="1">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42491EF0-A24C-FF43-B38A-2F9AFA3E3908}"/>
              </a:ext>
            </a:extLst>
          </p:cNvPr>
          <p:cNvSpPr/>
          <p:nvPr/>
        </p:nvSpPr>
        <p:spPr>
          <a:xfrm>
            <a:off x="7222865" y="2662085"/>
            <a:ext cx="548640" cy="54864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tIns="0" rIns="0" bIns="0" rtlCol="0" anchor="ctr">
            <a:normAutofit/>
          </a:bodyPr>
          <a:lstStyle/>
          <a:p>
            <a:pPr algn="ctr"/>
            <a:endParaRPr lang="en-US" sz="2400" i="1">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0BCE1C1A-3D50-8F43-9B4C-5D8F42865032}"/>
              </a:ext>
            </a:extLst>
          </p:cNvPr>
          <p:cNvSpPr/>
          <p:nvPr/>
        </p:nvSpPr>
        <p:spPr>
          <a:xfrm>
            <a:off x="7222865" y="837253"/>
            <a:ext cx="548640" cy="5486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2400" i="1">
              <a:latin typeface="Times New Roman" panose="02020603050405020304" pitchFamily="18" charset="0"/>
              <a:cs typeface="Times New Roman" panose="02020603050405020304" pitchFamily="18" charset="0"/>
            </a:endParaRPr>
          </a:p>
        </p:txBody>
      </p:sp>
      <p:sp>
        <p:nvSpPr>
          <p:cNvPr id="4" name="Content Placeholder 16">
            <a:extLst>
              <a:ext uri="{FF2B5EF4-FFF2-40B4-BE49-F238E27FC236}">
                <a16:creationId xmlns:a16="http://schemas.microsoft.com/office/drawing/2014/main" id="{06B825DB-B728-E8CB-DE15-0BFDE2F26ECD}"/>
              </a:ext>
            </a:extLst>
          </p:cNvPr>
          <p:cNvSpPr txBox="1">
            <a:spLocks/>
          </p:cNvSpPr>
          <p:nvPr/>
        </p:nvSpPr>
        <p:spPr>
          <a:xfrm>
            <a:off x="6193205" y="1061307"/>
            <a:ext cx="2743200" cy="1513609"/>
          </a:xfrm>
          <a:prstGeom prst="rect">
            <a:avLst/>
          </a:prstGeom>
        </p:spPr>
        <p:txBody>
          <a:bodyPr vert="horz" wrap="square" lIns="0" tIns="45720" rIns="91440" bIns="45720" rtlCol="0">
            <a:no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ctr">
              <a:buFont typeface="Arial" panose="020B0604020202020204" pitchFamily="34" charset="0"/>
              <a:buNone/>
            </a:pPr>
            <a:endParaRPr lang="en-US" sz="1400" b="1"/>
          </a:p>
          <a:p>
            <a:pPr marL="144000" indent="0" algn="ctr">
              <a:buNone/>
            </a:pPr>
            <a:r>
              <a:rPr lang="en-US" sz="1400" b="1" i="1">
                <a:latin typeface="Times New Roman" panose="02020603050405020304" pitchFamily="18" charset="0"/>
                <a:cs typeface="Times New Roman" panose="02020603050405020304" pitchFamily="18" charset="0"/>
              </a:rPr>
              <a:t>Infrastructure Readiness</a:t>
            </a:r>
          </a:p>
          <a:p>
            <a:pPr marL="144000" indent="0" algn="ctr">
              <a:lnSpc>
                <a:spcPct val="120000"/>
              </a:lnSpc>
              <a:buNone/>
            </a:pPr>
            <a:r>
              <a:rPr lang="en-US" sz="1000"/>
              <a:t>Hitachi iQ for fast, scalable, cost-optimized, reliable infrastructure with trusted, validated blueprints to simplify deployment, management and support.</a:t>
            </a:r>
          </a:p>
        </p:txBody>
      </p:sp>
      <p:pic>
        <p:nvPicPr>
          <p:cNvPr id="8" name="Picture 10" descr="Hitachi iQ icon">
            <a:extLst>
              <a:ext uri="{FF2B5EF4-FFF2-40B4-BE49-F238E27FC236}">
                <a16:creationId xmlns:a16="http://schemas.microsoft.com/office/drawing/2014/main" id="{4919C46A-D3DC-4A9C-1512-8F864C296B06}"/>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446" y="1679256"/>
            <a:ext cx="2238025" cy="2238025"/>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1F3AA307-2331-2BED-EE9B-1EAABCAA42A9}"/>
              </a:ext>
            </a:extLst>
          </p:cNvPr>
          <p:cNvSpPr/>
          <p:nvPr/>
        </p:nvSpPr>
        <p:spPr>
          <a:xfrm>
            <a:off x="446791" y="1356368"/>
            <a:ext cx="2743200" cy="2743200"/>
          </a:xfrm>
          <a:prstGeom prst="ellipse">
            <a:avLst/>
          </a:pr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0000"/>
              </a:solidFill>
              <a:latin typeface="+mj-lt"/>
            </a:endParaRPr>
          </a:p>
        </p:txBody>
      </p:sp>
      <p:pic>
        <p:nvPicPr>
          <p:cNvPr id="9" name="Picture 8">
            <a:extLst>
              <a:ext uri="{FF2B5EF4-FFF2-40B4-BE49-F238E27FC236}">
                <a16:creationId xmlns:a16="http://schemas.microsoft.com/office/drawing/2014/main" id="{43F604CA-E902-01C1-1F97-F2397F4C88F8}"/>
              </a:ext>
            </a:extLst>
          </p:cNvPr>
          <p:cNvPicPr>
            <a:picLocks noChangeAspect="1"/>
          </p:cNvPicPr>
          <p:nvPr/>
        </p:nvPicPr>
        <p:blipFill>
          <a:blip r:embed="rId3"/>
          <a:stretch>
            <a:fillRect/>
          </a:stretch>
        </p:blipFill>
        <p:spPr>
          <a:xfrm>
            <a:off x="4591973" y="934004"/>
            <a:ext cx="324906" cy="318137"/>
          </a:xfrm>
          <a:prstGeom prst="rect">
            <a:avLst/>
          </a:prstGeom>
        </p:spPr>
      </p:pic>
      <p:pic>
        <p:nvPicPr>
          <p:cNvPr id="10" name="Picture 9">
            <a:extLst>
              <a:ext uri="{FF2B5EF4-FFF2-40B4-BE49-F238E27FC236}">
                <a16:creationId xmlns:a16="http://schemas.microsoft.com/office/drawing/2014/main" id="{3C2694F8-ADF9-1D6D-4BF0-9DACA8A03B31}"/>
              </a:ext>
            </a:extLst>
          </p:cNvPr>
          <p:cNvPicPr>
            <a:picLocks noChangeAspect="1"/>
          </p:cNvPicPr>
          <p:nvPr/>
        </p:nvPicPr>
        <p:blipFill>
          <a:blip r:embed="rId4"/>
          <a:stretch>
            <a:fillRect/>
          </a:stretch>
        </p:blipFill>
        <p:spPr>
          <a:xfrm>
            <a:off x="7318165" y="957007"/>
            <a:ext cx="320040" cy="313640"/>
          </a:xfrm>
          <a:prstGeom prst="rect">
            <a:avLst/>
          </a:prstGeom>
        </p:spPr>
      </p:pic>
      <p:pic>
        <p:nvPicPr>
          <p:cNvPr id="11" name="Graphic 10">
            <a:extLst>
              <a:ext uri="{FF2B5EF4-FFF2-40B4-BE49-F238E27FC236}">
                <a16:creationId xmlns:a16="http://schemas.microsoft.com/office/drawing/2014/main" id="{37AAD48B-BC39-6EAB-B87C-8AC42DDF5B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4217" y="2783432"/>
            <a:ext cx="320040" cy="266700"/>
          </a:xfrm>
          <a:prstGeom prst="rect">
            <a:avLst/>
          </a:prstGeom>
        </p:spPr>
      </p:pic>
      <p:pic>
        <p:nvPicPr>
          <p:cNvPr id="13" name="Graphic 12">
            <a:extLst>
              <a:ext uri="{FF2B5EF4-FFF2-40B4-BE49-F238E27FC236}">
                <a16:creationId xmlns:a16="http://schemas.microsoft.com/office/drawing/2014/main" id="{5BECFB1C-60A3-0892-2B5B-155558999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36238" y="2743756"/>
            <a:ext cx="320040" cy="320040"/>
          </a:xfrm>
          <a:prstGeom prst="rect">
            <a:avLst/>
          </a:prstGeom>
        </p:spPr>
      </p:pic>
      <p:pic>
        <p:nvPicPr>
          <p:cNvPr id="15" name="Picture 14">
            <a:extLst>
              <a:ext uri="{FF2B5EF4-FFF2-40B4-BE49-F238E27FC236}">
                <a16:creationId xmlns:a16="http://schemas.microsoft.com/office/drawing/2014/main" id="{A9961622-2259-0393-BF08-506C85E87ECC}"/>
              </a:ext>
            </a:extLst>
          </p:cNvPr>
          <p:cNvPicPr>
            <a:picLocks noChangeAspect="1"/>
          </p:cNvPicPr>
          <p:nvPr/>
        </p:nvPicPr>
        <p:blipFill>
          <a:blip r:embed="rId9"/>
          <a:stretch>
            <a:fillRect/>
          </a:stretch>
        </p:blipFill>
        <p:spPr>
          <a:xfrm>
            <a:off x="1595357" y="1162577"/>
            <a:ext cx="387581" cy="387581"/>
          </a:xfrm>
          <a:prstGeom prst="rect">
            <a:avLst/>
          </a:prstGeom>
        </p:spPr>
      </p:pic>
      <p:pic>
        <p:nvPicPr>
          <p:cNvPr id="18" name="Picture 17">
            <a:extLst>
              <a:ext uri="{FF2B5EF4-FFF2-40B4-BE49-F238E27FC236}">
                <a16:creationId xmlns:a16="http://schemas.microsoft.com/office/drawing/2014/main" id="{DFC00E37-F8E0-9428-E436-8E5AE67DF20F}"/>
              </a:ext>
            </a:extLst>
          </p:cNvPr>
          <p:cNvPicPr>
            <a:picLocks noChangeAspect="1"/>
          </p:cNvPicPr>
          <p:nvPr/>
        </p:nvPicPr>
        <p:blipFill>
          <a:blip r:embed="rId10"/>
          <a:stretch>
            <a:fillRect/>
          </a:stretch>
        </p:blipFill>
        <p:spPr>
          <a:xfrm>
            <a:off x="2996200" y="2500662"/>
            <a:ext cx="387581" cy="387581"/>
          </a:xfrm>
          <a:prstGeom prst="rect">
            <a:avLst/>
          </a:prstGeom>
        </p:spPr>
      </p:pic>
      <p:pic>
        <p:nvPicPr>
          <p:cNvPr id="19" name="Picture 18">
            <a:extLst>
              <a:ext uri="{FF2B5EF4-FFF2-40B4-BE49-F238E27FC236}">
                <a16:creationId xmlns:a16="http://schemas.microsoft.com/office/drawing/2014/main" id="{8ED40425-4759-2116-379D-5C9CDD0053D9}"/>
              </a:ext>
            </a:extLst>
          </p:cNvPr>
          <p:cNvPicPr>
            <a:picLocks noChangeAspect="1"/>
          </p:cNvPicPr>
          <p:nvPr/>
        </p:nvPicPr>
        <p:blipFill>
          <a:blip r:embed="rId11"/>
          <a:stretch>
            <a:fillRect/>
          </a:stretch>
        </p:blipFill>
        <p:spPr>
          <a:xfrm>
            <a:off x="1595357" y="3905777"/>
            <a:ext cx="387581" cy="387581"/>
          </a:xfrm>
          <a:prstGeom prst="rect">
            <a:avLst/>
          </a:prstGeom>
        </p:spPr>
      </p:pic>
      <p:pic>
        <p:nvPicPr>
          <p:cNvPr id="20" name="Picture 19">
            <a:extLst>
              <a:ext uri="{FF2B5EF4-FFF2-40B4-BE49-F238E27FC236}">
                <a16:creationId xmlns:a16="http://schemas.microsoft.com/office/drawing/2014/main" id="{26EA2B6B-F04D-93CB-4EE4-F450E53C03ED}"/>
              </a:ext>
            </a:extLst>
          </p:cNvPr>
          <p:cNvPicPr>
            <a:picLocks noChangeAspect="1"/>
          </p:cNvPicPr>
          <p:nvPr/>
        </p:nvPicPr>
        <p:blipFill>
          <a:blip r:embed="rId12"/>
          <a:stretch>
            <a:fillRect/>
          </a:stretch>
        </p:blipFill>
        <p:spPr>
          <a:xfrm>
            <a:off x="201593" y="2500662"/>
            <a:ext cx="387581" cy="387581"/>
          </a:xfrm>
          <a:prstGeom prst="rect">
            <a:avLst/>
          </a:prstGeom>
        </p:spPr>
      </p:pic>
      <p:sp>
        <p:nvSpPr>
          <p:cNvPr id="2" name="Rectangle 1">
            <a:extLst>
              <a:ext uri="{FF2B5EF4-FFF2-40B4-BE49-F238E27FC236}">
                <a16:creationId xmlns:a16="http://schemas.microsoft.com/office/drawing/2014/main" id="{3AC36258-21BB-080F-9231-76DBC34E2FD4}"/>
              </a:ext>
            </a:extLst>
          </p:cNvPr>
          <p:cNvSpPr/>
          <p:nvPr/>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solidFill>
                  <a:schemeClr val="bg1"/>
                </a:solidFill>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27206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1F23DB-C3C8-D470-7079-A475684A4D07}"/>
              </a:ext>
            </a:extLst>
          </p:cNvPr>
          <p:cNvSpPr/>
          <p:nvPr/>
        </p:nvSpPr>
        <p:spPr>
          <a:xfrm>
            <a:off x="0" y="8092"/>
            <a:ext cx="9162288" cy="5143500"/>
          </a:xfrm>
          <a:prstGeom prst="rect">
            <a:avLst/>
          </a:prstGeom>
          <a:solidFill>
            <a:srgbClr val="C8C6CB"/>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2" name="Subtitle 1">
            <a:extLst>
              <a:ext uri="{FF2B5EF4-FFF2-40B4-BE49-F238E27FC236}">
                <a16:creationId xmlns:a16="http://schemas.microsoft.com/office/drawing/2014/main" id="{BBE73E6D-2101-6479-27B0-AE46528F3A8E}"/>
              </a:ext>
            </a:extLst>
          </p:cNvPr>
          <p:cNvSpPr txBox="1">
            <a:spLocks/>
          </p:cNvSpPr>
          <p:nvPr/>
        </p:nvSpPr>
        <p:spPr>
          <a:xfrm>
            <a:off x="637413" y="1598552"/>
            <a:ext cx="3467862" cy="615553"/>
          </a:xfrm>
          <a:prstGeom prst="rect">
            <a:avLst/>
          </a:prstGeom>
          <a:effectLst/>
        </p:spPr>
        <p:txBody>
          <a:bodyPr vert="horz" wrap="square" lIns="0" tIns="0" rIns="0" bIns="0" rtlCol="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lang="en-US" sz="2000" b="0" i="1" kern="1200" cap="none" baseline="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5000"/>
              </a:lnSpc>
              <a:spcBef>
                <a:spcPts val="0"/>
              </a:spcBef>
              <a:spcAft>
                <a:spcPts val="400"/>
              </a:spcAft>
              <a:buClr>
                <a:schemeClr val="tx2"/>
              </a:buClr>
              <a:buFont typeface="Arial" panose="020B0604020202020204" pitchFamily="34" charset="0"/>
              <a:buNone/>
              <a:defRPr lang="en-US" sz="1300" b="0" i="0" kern="1200">
                <a:solidFill>
                  <a:schemeClr val="tx1">
                    <a:tint val="75000"/>
                  </a:schemeClr>
                </a:solidFill>
                <a:latin typeface="Neue Haas Grotesk Text Pro" panose="020B0504020202020204" pitchFamily="34" charset="77"/>
                <a:ea typeface="+mn-ea"/>
                <a:cs typeface="+mn-cs"/>
              </a:defRPr>
            </a:lvl2pPr>
            <a:lvl3pPr marL="9144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900" b="0" i="0" kern="1200">
                <a:solidFill>
                  <a:schemeClr val="tx1">
                    <a:tint val="75000"/>
                  </a:schemeClr>
                </a:solidFill>
                <a:latin typeface="Neue Haas Grotesk Text Pro" panose="020B0504020202020204" pitchFamily="34" charset="77"/>
                <a:ea typeface="+mn-ea"/>
                <a:cs typeface="+mn-cs"/>
              </a:defRPr>
            </a:lvl3pPr>
            <a:lvl4pPr marL="13716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800" b="0" i="0" kern="1200">
                <a:solidFill>
                  <a:schemeClr val="tx1">
                    <a:tint val="75000"/>
                  </a:schemeClr>
                </a:solidFill>
                <a:latin typeface="Neue Haas Grotesk Text Pro" panose="020B0504020202020204" pitchFamily="34" charset="77"/>
                <a:ea typeface="+mn-ea"/>
                <a:cs typeface="+mn-cs"/>
              </a:defRPr>
            </a:lvl4pPr>
            <a:lvl5pPr marL="18288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800" b="0" i="0" kern="1200">
                <a:solidFill>
                  <a:schemeClr val="tx1">
                    <a:tint val="75000"/>
                  </a:schemeClr>
                </a:solidFill>
                <a:latin typeface="Neue Haas Grotesk Text Pro" panose="020B0504020202020204" pitchFamily="34" charset="77"/>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a:t>Innovate AI with Hitachi Vantara</a:t>
            </a:r>
          </a:p>
        </p:txBody>
      </p:sp>
      <p:sp>
        <p:nvSpPr>
          <p:cNvPr id="13" name="Title 2">
            <a:extLst>
              <a:ext uri="{FF2B5EF4-FFF2-40B4-BE49-F238E27FC236}">
                <a16:creationId xmlns:a16="http://schemas.microsoft.com/office/drawing/2014/main" id="{7CBD32F6-D3FF-AEFF-190C-1EE6614758D0}"/>
              </a:ext>
            </a:extLst>
          </p:cNvPr>
          <p:cNvSpPr txBox="1">
            <a:spLocks/>
          </p:cNvSpPr>
          <p:nvPr/>
        </p:nvSpPr>
        <p:spPr>
          <a:xfrm>
            <a:off x="607715" y="2063338"/>
            <a:ext cx="4619740" cy="1252291"/>
          </a:xfrm>
          <a:prstGeom prst="rect">
            <a:avLst/>
          </a:prstGeom>
          <a:effectLst/>
        </p:spPr>
        <p:txBody>
          <a:bodyPr vert="horz" lIns="0" tIns="0" rIns="0" bIns="0" rtlCol="0" anchor="t" anchorCtr="0">
            <a:normAutofit/>
          </a:bodyPr>
          <a:lstStyle>
            <a:lvl1pPr algn="l" defTabSz="914400" rtl="0" eaLnBrk="1" latinLnBrk="0" hangingPunct="1">
              <a:lnSpc>
                <a:spcPct val="88000"/>
              </a:lnSpc>
              <a:spcBef>
                <a:spcPct val="0"/>
              </a:spcBef>
              <a:buNone/>
              <a:defRPr lang="en-US" sz="4500" b="1" i="0" kern="1200" cap="none" spc="-50" baseline="0">
                <a:solidFill>
                  <a:schemeClr val="tx1"/>
                </a:solidFill>
                <a:latin typeface="Neue Haas Grotesk Text Pro" panose="020B0504020202020204" pitchFamily="34" charset="77"/>
                <a:ea typeface="+mj-ea"/>
                <a:cs typeface="+mj-cs"/>
              </a:defRPr>
            </a:lvl1pPr>
          </a:lstStyle>
          <a:p>
            <a:r>
              <a:rPr lang="en-US"/>
              <a:t>Hitachi iQ</a:t>
            </a:r>
          </a:p>
        </p:txBody>
      </p:sp>
      <p:pic>
        <p:nvPicPr>
          <p:cNvPr id="14" name="Picture 13" descr="A brain with many different colored objects&#10;&#10;Description automatically generated">
            <a:extLst>
              <a:ext uri="{FF2B5EF4-FFF2-40B4-BE49-F238E27FC236}">
                <a16:creationId xmlns:a16="http://schemas.microsoft.com/office/drawing/2014/main" id="{BFFC0035-4E3B-623A-3811-CEA61B607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003411"/>
            <a:ext cx="4340469" cy="3768253"/>
          </a:xfrm>
          <a:prstGeom prst="rect">
            <a:avLst/>
          </a:prstGeom>
        </p:spPr>
      </p:pic>
      <p:pic>
        <p:nvPicPr>
          <p:cNvPr id="15" name="Graphic 14">
            <a:extLst>
              <a:ext uri="{FF2B5EF4-FFF2-40B4-BE49-F238E27FC236}">
                <a16:creationId xmlns:a16="http://schemas.microsoft.com/office/drawing/2014/main" id="{A7333361-D505-D35E-4F02-90416C97FF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217745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7064299-73A7-F345-B999-BF17BD22811B}"/>
              </a:ext>
            </a:extLst>
          </p:cNvPr>
          <p:cNvSpPr>
            <a:spLocks noGrp="1"/>
          </p:cNvSpPr>
          <p:nvPr>
            <p:ph idx="1"/>
          </p:nvPr>
        </p:nvSpPr>
        <p:spPr>
          <a:xfrm>
            <a:off x="209056" y="1382179"/>
            <a:ext cx="4415699" cy="2931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88999" tIns="135000" rIns="188999" bIns="135000" rtlCol="0" anchor="ctr" anchorCtr="1">
            <a:spAutoFit/>
          </a:bodyPr>
          <a:lstStyle/>
          <a:p>
            <a:pPr marL="143997" indent="0" algn="ctr">
              <a:lnSpc>
                <a:spcPct val="90000"/>
              </a:lnSpc>
              <a:buNone/>
            </a:pPr>
            <a:r>
              <a:rPr lang="en-IN" sz="2400" i="1" dirty="0">
                <a:solidFill>
                  <a:schemeClr val="tx2"/>
                </a:solidFill>
                <a:latin typeface="Times New Roman" panose="02020603050405020304" pitchFamily="18" charset="0"/>
                <a:cs typeface="Times New Roman" panose="02020603050405020304" pitchFamily="18" charset="0"/>
              </a:rPr>
              <a:t>“</a:t>
            </a:r>
            <a:r>
              <a:rPr lang="en-US" sz="2400" i="1" dirty="0">
                <a:solidFill>
                  <a:srgbClr val="414141"/>
                </a:solidFill>
                <a:latin typeface="Times New Roman" panose="02020603050405020304" pitchFamily="18" charset="0"/>
                <a:cs typeface="Times New Roman" panose="02020603050405020304" pitchFamily="18" charset="0"/>
              </a:rPr>
              <a:t>The tailored AI solutions suite designed for industrials and businesses committed to AI emergence. </a:t>
            </a:r>
            <a:r>
              <a:rPr lang="en-US" sz="2400" b="1" i="1" dirty="0">
                <a:solidFill>
                  <a:srgbClr val="CC0000"/>
                </a:solidFill>
                <a:latin typeface="Times New Roman" panose="02020603050405020304" pitchFamily="18" charset="0"/>
                <a:cs typeface="Times New Roman" panose="02020603050405020304" pitchFamily="18" charset="0"/>
              </a:rPr>
              <a:t>Empower your organization </a:t>
            </a:r>
            <a:r>
              <a:rPr lang="en-US" sz="2400" i="1" dirty="0">
                <a:solidFill>
                  <a:srgbClr val="414141"/>
                </a:solidFill>
                <a:latin typeface="Times New Roman" panose="02020603050405020304" pitchFamily="18" charset="0"/>
                <a:cs typeface="Times New Roman" panose="02020603050405020304" pitchFamily="18" charset="0"/>
              </a:rPr>
              <a:t>to automate processes, accelerate time-to-insights, and unlock innovation.</a:t>
            </a:r>
            <a:r>
              <a:rPr lang="en-IN" sz="2400" i="1" dirty="0">
                <a:solidFill>
                  <a:schemeClr val="tx2"/>
                </a:solidFill>
                <a:latin typeface="Times New Roman" panose="02020603050405020304" pitchFamily="18" charset="0"/>
                <a:cs typeface="Times New Roman" panose="02020603050405020304" pitchFamily="18" charset="0"/>
              </a:rPr>
              <a:t>”</a:t>
            </a:r>
            <a:endParaRPr lang="en-US" sz="2400" i="1" dirty="0">
              <a:solidFill>
                <a:srgbClr val="41414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4FD0B093-5E94-2301-8818-607C0ADEDBF2}"/>
              </a:ext>
            </a:extLst>
          </p:cNvPr>
          <p:cNvSpPr>
            <a:spLocks noGrp="1"/>
          </p:cNvSpPr>
          <p:nvPr>
            <p:ph type="title"/>
          </p:nvPr>
        </p:nvSpPr>
        <p:spPr>
          <a:xfrm>
            <a:off x="209055" y="134518"/>
            <a:ext cx="8384719" cy="732441"/>
          </a:xfrm>
        </p:spPr>
        <p:txBody>
          <a:bodyPr>
            <a:normAutofit/>
          </a:bodyPr>
          <a:lstStyle/>
          <a:p>
            <a:r>
              <a:rPr lang="en-US"/>
              <a:t>Discover Hitachi iQ</a:t>
            </a:r>
          </a:p>
        </p:txBody>
      </p:sp>
      <p:sp>
        <p:nvSpPr>
          <p:cNvPr id="4" name="Rectangle 3">
            <a:extLst>
              <a:ext uri="{FF2B5EF4-FFF2-40B4-BE49-F238E27FC236}">
                <a16:creationId xmlns:a16="http://schemas.microsoft.com/office/drawing/2014/main" id="{00FBB69F-9250-0B9E-A55D-3BDEB9471AAA}"/>
              </a:ext>
            </a:extLst>
          </p:cNvPr>
          <p:cNvSpPr/>
          <p:nvPr/>
        </p:nvSpPr>
        <p:spPr>
          <a:xfrm>
            <a:off x="7025175" y="1559442"/>
            <a:ext cx="1832395" cy="2970028"/>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pic>
        <p:nvPicPr>
          <p:cNvPr id="5" name="Picture 64">
            <a:extLst>
              <a:ext uri="{FF2B5EF4-FFF2-40B4-BE49-F238E27FC236}">
                <a16:creationId xmlns:a16="http://schemas.microsoft.com/office/drawing/2014/main" id="{C46B04B6-2499-BB4C-9E97-DF9C893FDB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37635" y="2030144"/>
            <a:ext cx="1945359" cy="1995888"/>
          </a:xfrm>
          <a:prstGeom prst="rect">
            <a:avLst/>
          </a:prstGeom>
        </p:spPr>
      </p:pic>
      <p:sp>
        <p:nvSpPr>
          <p:cNvPr id="8" name="TextBox 7">
            <a:extLst>
              <a:ext uri="{FF2B5EF4-FFF2-40B4-BE49-F238E27FC236}">
                <a16:creationId xmlns:a16="http://schemas.microsoft.com/office/drawing/2014/main" id="{DBFF603C-2357-D175-D4A5-C994CFFEB276}"/>
              </a:ext>
            </a:extLst>
          </p:cNvPr>
          <p:cNvSpPr txBox="1"/>
          <p:nvPr/>
        </p:nvSpPr>
        <p:spPr>
          <a:xfrm>
            <a:off x="6092379" y="1313600"/>
            <a:ext cx="575479" cy="138499"/>
          </a:xfrm>
          <a:prstGeom prst="rect">
            <a:avLst/>
          </a:prstGeom>
          <a:noFill/>
        </p:spPr>
        <p:txBody>
          <a:bodyPr wrap="none" lIns="0" tIns="0" rIns="0" bIns="0" rtlCol="0">
            <a:spAutoFit/>
          </a:bodyPr>
          <a:lstStyle/>
          <a:p>
            <a:pPr>
              <a:lnSpc>
                <a:spcPct val="90000"/>
              </a:lnSpc>
              <a:spcBef>
                <a:spcPts val="600"/>
              </a:spcBef>
            </a:pPr>
            <a:r>
              <a:rPr lang="en-US" sz="1000" b="1">
                <a:latin typeface="Neue Haas Grotesk Text Pro" panose="020B0504020202020204" pitchFamily="34" charset="0"/>
              </a:rPr>
              <a:t>Outcome</a:t>
            </a:r>
          </a:p>
        </p:txBody>
      </p:sp>
      <p:sp>
        <p:nvSpPr>
          <p:cNvPr id="9" name="TextBox 8">
            <a:extLst>
              <a:ext uri="{FF2B5EF4-FFF2-40B4-BE49-F238E27FC236}">
                <a16:creationId xmlns:a16="http://schemas.microsoft.com/office/drawing/2014/main" id="{6EE3DF8C-319B-D58C-7236-D724FDFA7B5F}"/>
              </a:ext>
            </a:extLst>
          </p:cNvPr>
          <p:cNvSpPr txBox="1"/>
          <p:nvPr/>
        </p:nvSpPr>
        <p:spPr>
          <a:xfrm>
            <a:off x="6249753" y="1492749"/>
            <a:ext cx="1580693" cy="249299"/>
          </a:xfrm>
          <a:prstGeom prst="rect">
            <a:avLst/>
          </a:prstGeom>
          <a:noFill/>
        </p:spPr>
        <p:txBody>
          <a:bodyPr wrap="square" lIns="0" tIns="0" rIns="0" bIns="0" rtlCol="0">
            <a:spAutoFit/>
          </a:bodyPr>
          <a:lstStyle/>
          <a:p>
            <a:pPr>
              <a:lnSpc>
                <a:spcPct val="90000"/>
              </a:lnSpc>
              <a:spcBef>
                <a:spcPts val="600"/>
              </a:spcBef>
            </a:pPr>
            <a:r>
              <a:rPr lang="en-US" sz="600">
                <a:latin typeface="Neue Haas Grotesk Text Pro" panose="020B0504020202020204" pitchFamily="34" charset="0"/>
              </a:rPr>
              <a:t>Realize the outcome faster with Hitachi led solutions across multiple BU’s (Hitachi Digital &amp; Hitachi Ltd.)</a:t>
            </a:r>
          </a:p>
        </p:txBody>
      </p:sp>
      <p:cxnSp>
        <p:nvCxnSpPr>
          <p:cNvPr id="10" name="Straight Connector 9">
            <a:extLst>
              <a:ext uri="{FF2B5EF4-FFF2-40B4-BE49-F238E27FC236}">
                <a16:creationId xmlns:a16="http://schemas.microsoft.com/office/drawing/2014/main" id="{FAB9885D-BE3B-64C1-E375-CA0B7F880D60}"/>
              </a:ext>
            </a:extLst>
          </p:cNvPr>
          <p:cNvCxnSpPr>
            <a:cxnSpLocks/>
          </p:cNvCxnSpPr>
          <p:nvPr/>
        </p:nvCxnSpPr>
        <p:spPr>
          <a:xfrm>
            <a:off x="6610314" y="1794793"/>
            <a:ext cx="0" cy="304869"/>
          </a:xfrm>
          <a:prstGeom prst="line">
            <a:avLst/>
          </a:prstGeom>
          <a:ln w="12700">
            <a:solidFill>
              <a:srgbClr val="4A58A2"/>
            </a:solidFill>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9AD3EB6-EBF2-3F63-9A09-83E6D051F09F}"/>
              </a:ext>
            </a:extLst>
          </p:cNvPr>
          <p:cNvSpPr/>
          <p:nvPr/>
        </p:nvSpPr>
        <p:spPr>
          <a:xfrm>
            <a:off x="6555840" y="2030144"/>
            <a:ext cx="107950" cy="107950"/>
          </a:xfrm>
          <a:prstGeom prst="ellipse">
            <a:avLst/>
          </a:prstGeom>
          <a:solidFill>
            <a:srgbClr val="4A58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eue Haas Grotesk Text Pro" panose="020B0504020202020204" pitchFamily="34" charset="0"/>
            </a:endParaRPr>
          </a:p>
        </p:txBody>
      </p:sp>
      <p:sp>
        <p:nvSpPr>
          <p:cNvPr id="12" name="TextBox 11">
            <a:extLst>
              <a:ext uri="{FF2B5EF4-FFF2-40B4-BE49-F238E27FC236}">
                <a16:creationId xmlns:a16="http://schemas.microsoft.com/office/drawing/2014/main" id="{4AA47CDA-00AB-37C1-0AFD-4AC20708824F}"/>
              </a:ext>
            </a:extLst>
          </p:cNvPr>
          <p:cNvSpPr txBox="1"/>
          <p:nvPr/>
        </p:nvSpPr>
        <p:spPr>
          <a:xfrm>
            <a:off x="4689748" y="2984332"/>
            <a:ext cx="742191" cy="138499"/>
          </a:xfrm>
          <a:prstGeom prst="rect">
            <a:avLst/>
          </a:prstGeom>
          <a:noFill/>
        </p:spPr>
        <p:txBody>
          <a:bodyPr wrap="none" lIns="0" tIns="0" rIns="0" bIns="0" rtlCol="0">
            <a:spAutoFit/>
          </a:bodyPr>
          <a:lstStyle/>
          <a:p>
            <a:pPr>
              <a:lnSpc>
                <a:spcPct val="90000"/>
              </a:lnSpc>
              <a:spcBef>
                <a:spcPts val="600"/>
              </a:spcBef>
            </a:pPr>
            <a:r>
              <a:rPr lang="en-US" sz="1000" b="1">
                <a:latin typeface="Neue Haas Grotesk Text Pro" panose="020B0504020202020204" pitchFamily="34" charset="0"/>
              </a:rPr>
              <a:t>Support/PS</a:t>
            </a:r>
          </a:p>
        </p:txBody>
      </p:sp>
      <p:sp>
        <p:nvSpPr>
          <p:cNvPr id="13" name="TextBox 12">
            <a:extLst>
              <a:ext uri="{FF2B5EF4-FFF2-40B4-BE49-F238E27FC236}">
                <a16:creationId xmlns:a16="http://schemas.microsoft.com/office/drawing/2014/main" id="{2DD60593-FFE7-6A5B-5B92-847F805FFA58}"/>
              </a:ext>
            </a:extLst>
          </p:cNvPr>
          <p:cNvSpPr txBox="1"/>
          <p:nvPr/>
        </p:nvSpPr>
        <p:spPr>
          <a:xfrm>
            <a:off x="4689748" y="3115615"/>
            <a:ext cx="908613" cy="332399"/>
          </a:xfrm>
          <a:prstGeom prst="rect">
            <a:avLst/>
          </a:prstGeom>
          <a:noFill/>
        </p:spPr>
        <p:txBody>
          <a:bodyPr wrap="square" lIns="0" tIns="0" rIns="0" bIns="0" rtlCol="0">
            <a:spAutoFit/>
          </a:bodyPr>
          <a:lstStyle/>
          <a:p>
            <a:pPr>
              <a:lnSpc>
                <a:spcPct val="90000"/>
              </a:lnSpc>
              <a:spcBef>
                <a:spcPts val="600"/>
              </a:spcBef>
            </a:pPr>
            <a:r>
              <a:rPr lang="en-US" sz="600">
                <a:latin typeface="Neue Haas Grotesk Text Pro" panose="020B0504020202020204" pitchFamily="34" charset="0"/>
              </a:rPr>
              <a:t>End-to-end services &amp; support of the solutions with the partner ecosystem</a:t>
            </a:r>
          </a:p>
        </p:txBody>
      </p:sp>
      <p:cxnSp>
        <p:nvCxnSpPr>
          <p:cNvPr id="14" name="Elbow Connector 22">
            <a:extLst>
              <a:ext uri="{FF2B5EF4-FFF2-40B4-BE49-F238E27FC236}">
                <a16:creationId xmlns:a16="http://schemas.microsoft.com/office/drawing/2014/main" id="{9221170D-360A-E8E9-D0EC-7157C41B88E3}"/>
              </a:ext>
            </a:extLst>
          </p:cNvPr>
          <p:cNvCxnSpPr>
            <a:cxnSpLocks/>
            <a:endCxn id="21" idx="2"/>
          </p:cNvCxnSpPr>
          <p:nvPr/>
        </p:nvCxnSpPr>
        <p:spPr>
          <a:xfrm flipV="1">
            <a:off x="5405962" y="3051263"/>
            <a:ext cx="711145" cy="1"/>
          </a:xfrm>
          <a:prstGeom prst="bentConnector3">
            <a:avLst/>
          </a:prstGeom>
          <a:ln w="12700">
            <a:solidFill>
              <a:srgbClr val="3CACB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EF8AC6C-BE69-BE28-4325-5109E7A327AF}"/>
              </a:ext>
            </a:extLst>
          </p:cNvPr>
          <p:cNvSpPr txBox="1"/>
          <p:nvPr/>
        </p:nvSpPr>
        <p:spPr>
          <a:xfrm>
            <a:off x="7865707" y="2364233"/>
            <a:ext cx="577081" cy="138499"/>
          </a:xfrm>
          <a:prstGeom prst="rect">
            <a:avLst/>
          </a:prstGeom>
          <a:noFill/>
        </p:spPr>
        <p:txBody>
          <a:bodyPr wrap="none" lIns="0" tIns="0" rIns="0" bIns="0" rtlCol="0">
            <a:spAutoFit/>
          </a:bodyPr>
          <a:lstStyle/>
          <a:p>
            <a:pPr>
              <a:lnSpc>
                <a:spcPct val="90000"/>
              </a:lnSpc>
              <a:spcBef>
                <a:spcPts val="600"/>
              </a:spcBef>
            </a:pPr>
            <a:r>
              <a:rPr lang="en-US" sz="1000" b="1">
                <a:latin typeface="Neue Haas Grotesk Text Pro" panose="020B0504020202020204" pitchFamily="34" charset="0"/>
              </a:rPr>
              <a:t>Software</a:t>
            </a:r>
          </a:p>
        </p:txBody>
      </p:sp>
      <p:sp>
        <p:nvSpPr>
          <p:cNvPr id="16" name="TextBox 15">
            <a:extLst>
              <a:ext uri="{FF2B5EF4-FFF2-40B4-BE49-F238E27FC236}">
                <a16:creationId xmlns:a16="http://schemas.microsoft.com/office/drawing/2014/main" id="{B99953E7-AAED-C3B2-28BF-4D887C2F8D21}"/>
              </a:ext>
            </a:extLst>
          </p:cNvPr>
          <p:cNvSpPr txBox="1"/>
          <p:nvPr/>
        </p:nvSpPr>
        <p:spPr>
          <a:xfrm>
            <a:off x="7865707" y="2495516"/>
            <a:ext cx="908613" cy="332399"/>
          </a:xfrm>
          <a:prstGeom prst="rect">
            <a:avLst/>
          </a:prstGeom>
          <a:noFill/>
        </p:spPr>
        <p:txBody>
          <a:bodyPr wrap="square" lIns="0" tIns="0" rIns="0" bIns="0" rtlCol="0">
            <a:spAutoFit/>
          </a:bodyPr>
          <a:lstStyle/>
          <a:p>
            <a:pPr>
              <a:lnSpc>
                <a:spcPct val="90000"/>
              </a:lnSpc>
              <a:spcBef>
                <a:spcPts val="600"/>
              </a:spcBef>
            </a:pPr>
            <a:r>
              <a:rPr lang="en-US" sz="600">
                <a:latin typeface="Neue Haas Grotesk Text Pro" panose="020B0504020202020204" pitchFamily="34" charset="0"/>
              </a:rPr>
              <a:t>Leverage the accelerator software suite to provide relevant, modern, and simplistic enablement</a:t>
            </a:r>
          </a:p>
        </p:txBody>
      </p:sp>
      <p:cxnSp>
        <p:nvCxnSpPr>
          <p:cNvPr id="17" name="Straight Connector 16">
            <a:extLst>
              <a:ext uri="{FF2B5EF4-FFF2-40B4-BE49-F238E27FC236}">
                <a16:creationId xmlns:a16="http://schemas.microsoft.com/office/drawing/2014/main" id="{AD7515A4-C6B6-095E-C073-9006C96964BF}"/>
              </a:ext>
            </a:extLst>
          </p:cNvPr>
          <p:cNvCxnSpPr>
            <a:cxnSpLocks/>
          </p:cNvCxnSpPr>
          <p:nvPr/>
        </p:nvCxnSpPr>
        <p:spPr>
          <a:xfrm flipH="1">
            <a:off x="7637292" y="2433482"/>
            <a:ext cx="166969" cy="0"/>
          </a:xfrm>
          <a:prstGeom prst="line">
            <a:avLst/>
          </a:prstGeom>
          <a:ln w="12700" cap="flat">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CCF34-1950-0807-D633-D3802E96B9B0}"/>
              </a:ext>
            </a:extLst>
          </p:cNvPr>
          <p:cNvCxnSpPr>
            <a:cxnSpLocks/>
          </p:cNvCxnSpPr>
          <p:nvPr/>
        </p:nvCxnSpPr>
        <p:spPr>
          <a:xfrm>
            <a:off x="7641578" y="2433483"/>
            <a:ext cx="0" cy="841491"/>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55D48E-654A-1E24-2417-E7B79A393156}"/>
              </a:ext>
            </a:extLst>
          </p:cNvPr>
          <p:cNvCxnSpPr/>
          <p:nvPr/>
        </p:nvCxnSpPr>
        <p:spPr>
          <a:xfrm flipH="1">
            <a:off x="7174854" y="3274973"/>
            <a:ext cx="462439" cy="0"/>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C652DFC-EEC3-4923-D010-AA579D8DCA3A}"/>
              </a:ext>
            </a:extLst>
          </p:cNvPr>
          <p:cNvSpPr/>
          <p:nvPr/>
        </p:nvSpPr>
        <p:spPr>
          <a:xfrm>
            <a:off x="7091586" y="3220998"/>
            <a:ext cx="107950" cy="107950"/>
          </a:xfrm>
          <a:prstGeom prst="ellipse">
            <a:avLst/>
          </a:prstGeom>
          <a:solidFill>
            <a:srgbClr val="0019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eue Haas Grotesk Text Pro" panose="020B0504020202020204" pitchFamily="34" charset="0"/>
            </a:endParaRPr>
          </a:p>
        </p:txBody>
      </p:sp>
      <p:sp>
        <p:nvSpPr>
          <p:cNvPr id="21" name="Oval 20">
            <a:extLst>
              <a:ext uri="{FF2B5EF4-FFF2-40B4-BE49-F238E27FC236}">
                <a16:creationId xmlns:a16="http://schemas.microsoft.com/office/drawing/2014/main" id="{CE7ECFE4-2E86-6513-BC62-FA97CDD8D629}"/>
              </a:ext>
            </a:extLst>
          </p:cNvPr>
          <p:cNvSpPr/>
          <p:nvPr/>
        </p:nvSpPr>
        <p:spPr>
          <a:xfrm>
            <a:off x="6194481" y="2997288"/>
            <a:ext cx="107950" cy="107950"/>
          </a:xfrm>
          <a:prstGeom prst="ellipse">
            <a:avLst/>
          </a:prstGeom>
          <a:solidFill>
            <a:srgbClr val="3CACB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eue Haas Grotesk Text Pro" panose="020B0504020202020204" pitchFamily="34" charset="0"/>
            </a:endParaRPr>
          </a:p>
        </p:txBody>
      </p:sp>
      <p:sp>
        <p:nvSpPr>
          <p:cNvPr id="22" name="TextBox 21">
            <a:extLst>
              <a:ext uri="{FF2B5EF4-FFF2-40B4-BE49-F238E27FC236}">
                <a16:creationId xmlns:a16="http://schemas.microsoft.com/office/drawing/2014/main" id="{B9B3A751-82F7-CE24-A7FD-ECDB0A06C46F}"/>
              </a:ext>
            </a:extLst>
          </p:cNvPr>
          <p:cNvSpPr txBox="1"/>
          <p:nvPr/>
        </p:nvSpPr>
        <p:spPr>
          <a:xfrm>
            <a:off x="7948975" y="3143691"/>
            <a:ext cx="545021" cy="138499"/>
          </a:xfrm>
          <a:prstGeom prst="rect">
            <a:avLst/>
          </a:prstGeom>
          <a:noFill/>
        </p:spPr>
        <p:txBody>
          <a:bodyPr wrap="none" lIns="0" tIns="0" rIns="0" bIns="0" rtlCol="0">
            <a:spAutoFit/>
          </a:bodyPr>
          <a:lstStyle/>
          <a:p>
            <a:pPr>
              <a:lnSpc>
                <a:spcPct val="90000"/>
              </a:lnSpc>
              <a:spcBef>
                <a:spcPts val="600"/>
              </a:spcBef>
            </a:pPr>
            <a:r>
              <a:rPr lang="en-US" sz="1000" b="1">
                <a:latin typeface="Neue Haas Grotesk Text Pro" panose="020B0504020202020204" pitchFamily="34" charset="0"/>
              </a:rPr>
              <a:t>Platform</a:t>
            </a:r>
          </a:p>
        </p:txBody>
      </p:sp>
      <p:sp>
        <p:nvSpPr>
          <p:cNvPr id="23" name="TextBox 22">
            <a:extLst>
              <a:ext uri="{FF2B5EF4-FFF2-40B4-BE49-F238E27FC236}">
                <a16:creationId xmlns:a16="http://schemas.microsoft.com/office/drawing/2014/main" id="{6126F413-8050-6298-064A-57F4134E2CB4}"/>
              </a:ext>
            </a:extLst>
          </p:cNvPr>
          <p:cNvSpPr txBox="1"/>
          <p:nvPr/>
        </p:nvSpPr>
        <p:spPr>
          <a:xfrm>
            <a:off x="7948976" y="3274973"/>
            <a:ext cx="991862" cy="581698"/>
          </a:xfrm>
          <a:prstGeom prst="rect">
            <a:avLst/>
          </a:prstGeom>
          <a:noFill/>
        </p:spPr>
        <p:txBody>
          <a:bodyPr wrap="square" lIns="0" tIns="0" rIns="0" bIns="0" rtlCol="0">
            <a:spAutoFit/>
          </a:bodyPr>
          <a:lstStyle/>
          <a:p>
            <a:pPr>
              <a:lnSpc>
                <a:spcPct val="90000"/>
              </a:lnSpc>
              <a:spcBef>
                <a:spcPts val="600"/>
              </a:spcBef>
            </a:pPr>
            <a:r>
              <a:rPr lang="en-US" sz="600">
                <a:latin typeface="Neue Haas Grotesk Text Pro" panose="020B0504020202020204" pitchFamily="34" charset="0"/>
              </a:rPr>
              <a:t>A combined offering with both Hitachi Content Software for File and the compute accelerator to provide a single computational framework for AI processing</a:t>
            </a:r>
          </a:p>
        </p:txBody>
      </p:sp>
      <p:cxnSp>
        <p:nvCxnSpPr>
          <p:cNvPr id="24" name="Straight Connector 23">
            <a:extLst>
              <a:ext uri="{FF2B5EF4-FFF2-40B4-BE49-F238E27FC236}">
                <a16:creationId xmlns:a16="http://schemas.microsoft.com/office/drawing/2014/main" id="{CEB153A4-CDE3-6282-7EA5-D88A2EB1996B}"/>
              </a:ext>
            </a:extLst>
          </p:cNvPr>
          <p:cNvCxnSpPr>
            <a:cxnSpLocks/>
          </p:cNvCxnSpPr>
          <p:nvPr/>
        </p:nvCxnSpPr>
        <p:spPr>
          <a:xfrm flipH="1">
            <a:off x="7830446" y="3230565"/>
            <a:ext cx="90375" cy="0"/>
          </a:xfrm>
          <a:prstGeom prst="line">
            <a:avLst/>
          </a:prstGeom>
          <a:ln w="12700" cap="flat">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E0567A-40D8-E7E3-354C-93DB32FF1CD3}"/>
              </a:ext>
            </a:extLst>
          </p:cNvPr>
          <p:cNvCxnSpPr>
            <a:cxnSpLocks/>
          </p:cNvCxnSpPr>
          <p:nvPr/>
        </p:nvCxnSpPr>
        <p:spPr>
          <a:xfrm flipH="1">
            <a:off x="7717061" y="3230565"/>
            <a:ext cx="113385" cy="413304"/>
          </a:xfrm>
          <a:prstGeom prst="line">
            <a:avLst/>
          </a:prstGeom>
          <a:ln w="12700" cap="rnd">
            <a:solidFill>
              <a:srgbClr val="CC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9CC1F6-7FC7-16EB-0FD4-44DAE6409C18}"/>
              </a:ext>
            </a:extLst>
          </p:cNvPr>
          <p:cNvCxnSpPr/>
          <p:nvPr/>
        </p:nvCxnSpPr>
        <p:spPr>
          <a:xfrm flipH="1">
            <a:off x="7249943" y="3643868"/>
            <a:ext cx="462439" cy="0"/>
          </a:xfrm>
          <a:prstGeom prst="line">
            <a:avLst/>
          </a:prstGeom>
          <a:ln w="12700" cap="rnd">
            <a:solidFill>
              <a:srgbClr val="CC000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4A490B2B-911E-797A-C1FF-9A4A26C9FCD3}"/>
              </a:ext>
            </a:extLst>
          </p:cNvPr>
          <p:cNvSpPr/>
          <p:nvPr/>
        </p:nvSpPr>
        <p:spPr>
          <a:xfrm>
            <a:off x="7193627" y="3596527"/>
            <a:ext cx="107950" cy="107950"/>
          </a:xfrm>
          <a:prstGeom prst="ellipse">
            <a:avLst/>
          </a:prstGeom>
          <a:solidFill>
            <a:srgbClr val="CC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Neue Haas Grotesk Text Pro" panose="020B0504020202020204" pitchFamily="34" charset="0"/>
            </a:endParaRPr>
          </a:p>
        </p:txBody>
      </p:sp>
      <p:pic>
        <p:nvPicPr>
          <p:cNvPr id="28" name="Picture 27" descr="A diagram of a diagram&#10;&#10;Description automatically generated">
            <a:extLst>
              <a:ext uri="{FF2B5EF4-FFF2-40B4-BE49-F238E27FC236}">
                <a16:creationId xmlns:a16="http://schemas.microsoft.com/office/drawing/2014/main" id="{FF966017-D129-0C9B-147B-DA47221C9B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19386" y="1189860"/>
            <a:ext cx="4315558" cy="3227924"/>
          </a:xfrm>
          <a:prstGeom prst="rect">
            <a:avLst/>
          </a:prstGeom>
        </p:spPr>
      </p:pic>
    </p:spTree>
    <p:extLst>
      <p:ext uri="{BB962C8B-B14F-4D97-AF65-F5344CB8AC3E}">
        <p14:creationId xmlns:p14="http://schemas.microsoft.com/office/powerpoint/2010/main" val="114169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4F081B-23F8-F547-E84E-AFC68093D61B}"/>
              </a:ext>
            </a:extLst>
          </p:cNvPr>
          <p:cNvSpPr>
            <a:spLocks noGrp="1"/>
          </p:cNvSpPr>
          <p:nvPr>
            <p:ph type="title"/>
          </p:nvPr>
        </p:nvSpPr>
        <p:spPr/>
        <p:txBody>
          <a:bodyPr>
            <a:normAutofit/>
          </a:bodyPr>
          <a:lstStyle/>
          <a:p>
            <a:r>
              <a:rPr lang="en-US">
                <a:latin typeface="Neue Haas Grotesk Text Pro" panose="020B0504020202020204" pitchFamily="34" charset="0"/>
              </a:rPr>
              <a:t>Hitachi </a:t>
            </a:r>
            <a:r>
              <a:rPr lang="en-US" err="1">
                <a:latin typeface="Neue Haas Grotesk Text Pro" panose="020B0504020202020204" pitchFamily="34" charset="0"/>
              </a:rPr>
              <a:t>iQ</a:t>
            </a:r>
            <a:br>
              <a:rPr lang="en-US">
                <a:latin typeface="Neue Haas Grotesk Text Pro" panose="020B0504020202020204" pitchFamily="34" charset="0"/>
              </a:rPr>
            </a:br>
            <a:r>
              <a:rPr lang="en-US" sz="1400" b="0" i="1">
                <a:latin typeface="Neue Haas Grotesk Text Pro" panose="020B0504020202020204" pitchFamily="34" charset="0"/>
                <a:cs typeface="Times New Roman" panose="02020603050405020304" pitchFamily="18" charset="0"/>
              </a:rPr>
              <a:t>Creating the AI-Ready</a:t>
            </a:r>
            <a:endParaRPr lang="en-US" sz="1400">
              <a:solidFill>
                <a:srgbClr val="CC0000"/>
              </a:solidFill>
              <a:latin typeface="Neue Haas Grotesk Text Pro" panose="020B0504020202020204" pitchFamily="34" charset="0"/>
            </a:endParaRPr>
          </a:p>
        </p:txBody>
      </p:sp>
      <p:sp>
        <p:nvSpPr>
          <p:cNvPr id="3" name="TextBox 2">
            <a:extLst>
              <a:ext uri="{FF2B5EF4-FFF2-40B4-BE49-F238E27FC236}">
                <a16:creationId xmlns:a16="http://schemas.microsoft.com/office/drawing/2014/main" id="{65D88BE0-B243-8671-55CA-884BDDD0E92D}"/>
              </a:ext>
            </a:extLst>
          </p:cNvPr>
          <p:cNvSpPr txBox="1"/>
          <p:nvPr/>
        </p:nvSpPr>
        <p:spPr>
          <a:xfrm>
            <a:off x="9832369" y="2220299"/>
            <a:ext cx="65" cy="221599"/>
          </a:xfrm>
          <a:prstGeom prst="rect">
            <a:avLst/>
          </a:prstGeom>
          <a:noFill/>
        </p:spPr>
        <p:txBody>
          <a:bodyPr wrap="none" lIns="0" tIns="0" rIns="0" bIns="0" rtlCol="0">
            <a:spAutoFit/>
          </a:bodyPr>
          <a:lstStyle/>
          <a:p>
            <a:pPr defTabSz="685783">
              <a:lnSpc>
                <a:spcPct val="90000"/>
              </a:lnSpc>
              <a:spcBef>
                <a:spcPts val="600"/>
              </a:spcBef>
              <a:defRPr/>
            </a:pPr>
            <a:endParaRPr lang="en-US" sz="1600">
              <a:solidFill>
                <a:srgbClr val="001933"/>
              </a:solidFill>
              <a:latin typeface="Neue Haas Grotesk Text Pro" panose="020B0504020202020204" pitchFamily="34" charset="0"/>
            </a:endParaRPr>
          </a:p>
        </p:txBody>
      </p:sp>
      <p:sp>
        <p:nvSpPr>
          <p:cNvPr id="8" name="TextBox 7">
            <a:extLst>
              <a:ext uri="{FF2B5EF4-FFF2-40B4-BE49-F238E27FC236}">
                <a16:creationId xmlns:a16="http://schemas.microsoft.com/office/drawing/2014/main" id="{A7C54ABE-DEBC-3AF3-41B2-E935B73082A6}"/>
              </a:ext>
            </a:extLst>
          </p:cNvPr>
          <p:cNvSpPr txBox="1"/>
          <p:nvPr/>
        </p:nvSpPr>
        <p:spPr>
          <a:xfrm>
            <a:off x="5232843" y="918657"/>
            <a:ext cx="2425344" cy="299184"/>
          </a:xfrm>
          <a:prstGeom prst="rect">
            <a:avLst/>
          </a:prstGeom>
          <a:noFill/>
        </p:spPr>
        <p:txBody>
          <a:bodyPr wrap="none" lIns="0" tIns="0" rIns="0" bIns="0" rtlCol="0">
            <a:spAutoFit/>
          </a:bodyPr>
          <a:lstStyle/>
          <a:p>
            <a:pPr defTabSz="822892">
              <a:lnSpc>
                <a:spcPct val="90000"/>
              </a:lnSpc>
              <a:defRPr/>
            </a:pPr>
            <a:r>
              <a:rPr lang="en-US" sz="2160" i="1">
                <a:solidFill>
                  <a:schemeClr val="accent4"/>
                </a:solidFill>
                <a:latin typeface="Neue Haas Grotesk Text Pro" panose="020B0504020202020204" pitchFamily="34" charset="0"/>
                <a:cs typeface="Times New Roman" panose="02020603050405020304" pitchFamily="18" charset="0"/>
              </a:rPr>
              <a:t>AI-Ready Solutions</a:t>
            </a:r>
          </a:p>
        </p:txBody>
      </p:sp>
      <p:sp>
        <p:nvSpPr>
          <p:cNvPr id="37" name="TextBox 36">
            <a:extLst>
              <a:ext uri="{FF2B5EF4-FFF2-40B4-BE49-F238E27FC236}">
                <a16:creationId xmlns:a16="http://schemas.microsoft.com/office/drawing/2014/main" id="{7CF70255-39F6-18C7-5C07-76E5157CC41B}"/>
              </a:ext>
            </a:extLst>
          </p:cNvPr>
          <p:cNvSpPr txBox="1"/>
          <p:nvPr/>
        </p:nvSpPr>
        <p:spPr>
          <a:xfrm>
            <a:off x="851776" y="918657"/>
            <a:ext cx="2973571" cy="299184"/>
          </a:xfrm>
          <a:prstGeom prst="rect">
            <a:avLst/>
          </a:prstGeom>
          <a:noFill/>
        </p:spPr>
        <p:txBody>
          <a:bodyPr wrap="none" lIns="0" tIns="0" rIns="0" bIns="0" rtlCol="0">
            <a:spAutoFit/>
          </a:bodyPr>
          <a:lstStyle/>
          <a:p>
            <a:pPr defTabSz="822892">
              <a:lnSpc>
                <a:spcPct val="90000"/>
              </a:lnSpc>
              <a:defRPr/>
            </a:pPr>
            <a:r>
              <a:rPr lang="en-US" sz="2160" i="1">
                <a:solidFill>
                  <a:schemeClr val="accent4"/>
                </a:solidFill>
                <a:latin typeface="Neue Haas Grotesk Text Pro" panose="020B0504020202020204" pitchFamily="34" charset="0"/>
                <a:cs typeface="Times New Roman" panose="02020603050405020304" pitchFamily="18" charset="0"/>
              </a:rPr>
              <a:t>AI-Ready Infrastructure</a:t>
            </a:r>
          </a:p>
        </p:txBody>
      </p:sp>
      <p:sp>
        <p:nvSpPr>
          <p:cNvPr id="40" name="TextBox 39">
            <a:extLst>
              <a:ext uri="{FF2B5EF4-FFF2-40B4-BE49-F238E27FC236}">
                <a16:creationId xmlns:a16="http://schemas.microsoft.com/office/drawing/2014/main" id="{0E6CF8DB-D1C9-E1CF-EC1F-5FCF118E9432}"/>
              </a:ext>
            </a:extLst>
          </p:cNvPr>
          <p:cNvSpPr txBox="1"/>
          <p:nvPr/>
        </p:nvSpPr>
        <p:spPr>
          <a:xfrm>
            <a:off x="6655313" y="1503586"/>
            <a:ext cx="2286000" cy="3062297"/>
          </a:xfrm>
          <a:prstGeom prst="rect">
            <a:avLst/>
          </a:prstGeom>
          <a:noFill/>
        </p:spPr>
        <p:txBody>
          <a:bodyPr wrap="square" lIns="0" tIns="0" rIns="0" bIns="0" rtlCol="0">
            <a:noAutofit/>
          </a:bodyPr>
          <a:lstStyle/>
          <a:p>
            <a:pPr algn="l">
              <a:lnSpc>
                <a:spcPct val="90000"/>
              </a:lnSpc>
              <a:spcBef>
                <a:spcPts val="600"/>
              </a:spcBef>
            </a:pPr>
            <a:r>
              <a:rPr lang="en-US" sz="1400" baseline="0" dirty="0">
                <a:solidFill>
                  <a:sysClr val="windowText" lastClr="000000"/>
                </a:solidFill>
                <a:latin typeface="Neue Haas Grotesk Text Pro" panose="020B0504020202020204" pitchFamily="34" charset="0"/>
              </a:rPr>
              <a:t>Benefits</a:t>
            </a:r>
          </a:p>
          <a:p>
            <a:pPr marL="252000" indent="-108000">
              <a:lnSpc>
                <a:spcPct val="90000"/>
              </a:lnSpc>
              <a:spcBef>
                <a:spcPts val="500"/>
              </a:spcBef>
              <a:spcAft>
                <a:spcPts val="200"/>
              </a:spcAft>
              <a:buClr>
                <a:schemeClr val="tx2"/>
              </a:buClr>
              <a:buFont typeface="Arial" panose="020B0604020202020204" pitchFamily="34" charset="0"/>
              <a:buChar char="•"/>
            </a:pPr>
            <a:r>
              <a:rPr lang="en-US" sz="1050" dirty="0">
                <a:solidFill>
                  <a:schemeClr val="tx2"/>
                </a:solidFill>
                <a:latin typeface="Neue Haas Grotesk Text Pro" panose="020B0504020202020204" pitchFamily="34" charset="77"/>
              </a:rPr>
              <a:t>Realize faster outcomes with Hitachi led solutions across multiple BU’s (Hitachi Digital &amp; Hitachi Ltd.)</a:t>
            </a:r>
          </a:p>
          <a:p>
            <a:pPr marL="252000" indent="-108000">
              <a:spcBef>
                <a:spcPts val="500"/>
              </a:spcBef>
              <a:spcAft>
                <a:spcPts val="200"/>
              </a:spcAft>
              <a:buClr>
                <a:schemeClr val="tx2"/>
              </a:buClr>
              <a:buFont typeface="Arial" panose="020B0604020202020204" pitchFamily="34" charset="0"/>
              <a:buChar char="•"/>
              <a:defRPr/>
            </a:pPr>
            <a:r>
              <a:rPr lang="en-US" sz="1050" dirty="0">
                <a:solidFill>
                  <a:schemeClr val="tx2"/>
                </a:solidFill>
                <a:latin typeface="Neue Haas Grotesk Text Pro" panose="020B0504020202020204" pitchFamily="34" charset="77"/>
              </a:rPr>
              <a:t>Outcome-led design</a:t>
            </a:r>
          </a:p>
          <a:p>
            <a:pPr marL="252000" indent="-108000">
              <a:spcBef>
                <a:spcPts val="500"/>
              </a:spcBef>
              <a:spcAft>
                <a:spcPts val="200"/>
              </a:spcAft>
              <a:buClr>
                <a:schemeClr val="tx2"/>
              </a:buClr>
              <a:buFont typeface="Arial" panose="020B0604020202020204" pitchFamily="34" charset="0"/>
              <a:buChar char="•"/>
              <a:defRPr/>
            </a:pPr>
            <a:r>
              <a:rPr lang="en-US" sz="1050" dirty="0">
                <a:solidFill>
                  <a:schemeClr val="tx2"/>
                </a:solidFill>
                <a:latin typeface="Neue Haas Grotesk Text Pro" panose="020B0504020202020204" pitchFamily="34" charset="77"/>
              </a:rPr>
              <a:t>Engineered with Hitachi &amp; NVIDIA Solutions</a:t>
            </a:r>
          </a:p>
          <a:p>
            <a:pPr marL="423450" lvl="1" indent="-171450">
              <a:lnSpc>
                <a:spcPct val="95000"/>
              </a:lnSpc>
              <a:spcBef>
                <a:spcPts val="300"/>
              </a:spcBef>
              <a:spcAft>
                <a:spcPts val="400"/>
              </a:spcAft>
              <a:buClr>
                <a:schemeClr val="tx2"/>
              </a:buClr>
              <a:buFont typeface="Neue Haas Grotesk Text Pro" panose="020B0504020202020204" pitchFamily="34" charset="0"/>
              <a:buChar char="−"/>
              <a:defRPr/>
            </a:pPr>
            <a:r>
              <a:rPr lang="en-US" sz="1000" dirty="0">
                <a:solidFill>
                  <a:schemeClr val="tx2"/>
                </a:solidFill>
                <a:latin typeface="Neue Haas Grotesk Text Pro" panose="020B0504020202020204" pitchFamily="34" charset="77"/>
              </a:rPr>
              <a:t>Long history of domain expertise in industries such as rail, energy, manufacturing</a:t>
            </a:r>
          </a:p>
          <a:p>
            <a:pPr marL="252000" indent="-108000">
              <a:spcBef>
                <a:spcPts val="500"/>
              </a:spcBef>
              <a:spcAft>
                <a:spcPts val="200"/>
              </a:spcAft>
              <a:buClr>
                <a:schemeClr val="tx2"/>
              </a:buClr>
              <a:buFont typeface="Arial" panose="020B0604020202020204" pitchFamily="34" charset="0"/>
              <a:buChar char="•"/>
              <a:defRPr/>
            </a:pPr>
            <a:r>
              <a:rPr lang="en-US" sz="1050" dirty="0">
                <a:solidFill>
                  <a:schemeClr val="tx2"/>
                </a:solidFill>
                <a:latin typeface="Neue Haas Grotesk Text Pro" panose="020B0504020202020204" pitchFamily="34" charset="77"/>
              </a:rPr>
              <a:t>Accelerated integration based on a pre-built foundation</a:t>
            </a:r>
          </a:p>
          <a:p>
            <a:pPr marL="252000" indent="-108000">
              <a:spcBef>
                <a:spcPts val="500"/>
              </a:spcBef>
              <a:spcAft>
                <a:spcPts val="200"/>
              </a:spcAft>
              <a:buClr>
                <a:schemeClr val="tx2"/>
              </a:buClr>
              <a:buFont typeface="Arial" panose="020B0604020202020204" pitchFamily="34" charset="0"/>
              <a:buChar char="•"/>
              <a:defRPr/>
            </a:pPr>
            <a:r>
              <a:rPr lang="en-US" sz="1050" dirty="0">
                <a:solidFill>
                  <a:schemeClr val="tx2"/>
                </a:solidFill>
                <a:latin typeface="Neue Haas Grotesk Text Pro" panose="020B0504020202020204" pitchFamily="34" charset="77"/>
              </a:rPr>
              <a:t>Bespoke customization &amp; delivery</a:t>
            </a:r>
          </a:p>
        </p:txBody>
      </p:sp>
      <p:sp>
        <p:nvSpPr>
          <p:cNvPr id="39" name="TextBox 38">
            <a:extLst>
              <a:ext uri="{FF2B5EF4-FFF2-40B4-BE49-F238E27FC236}">
                <a16:creationId xmlns:a16="http://schemas.microsoft.com/office/drawing/2014/main" id="{2A760C6E-54A9-949F-58C3-61C430C6C1CC}"/>
              </a:ext>
            </a:extLst>
          </p:cNvPr>
          <p:cNvSpPr txBox="1"/>
          <p:nvPr/>
        </p:nvSpPr>
        <p:spPr>
          <a:xfrm>
            <a:off x="2150545" y="1503585"/>
            <a:ext cx="2251712" cy="3062297"/>
          </a:xfrm>
          <a:prstGeom prst="rect">
            <a:avLst/>
          </a:prstGeom>
          <a:noFill/>
        </p:spPr>
        <p:txBody>
          <a:bodyPr wrap="square" lIns="0" tIns="0" rIns="0" bIns="0" rtlCol="0">
            <a:noAutofit/>
          </a:bodyPr>
          <a:lstStyle/>
          <a:p>
            <a:pPr algn="l">
              <a:lnSpc>
                <a:spcPct val="90000"/>
              </a:lnSpc>
              <a:spcBef>
                <a:spcPts val="600"/>
              </a:spcBef>
            </a:pPr>
            <a:r>
              <a:rPr lang="en-US" sz="1400" dirty="0">
                <a:solidFill>
                  <a:schemeClr val="tx2"/>
                </a:solidFill>
                <a:latin typeface="Neue Haas Grotesk Text Pro" panose="020B0504020202020204" pitchFamily="34" charset="77"/>
              </a:rPr>
              <a:t>Benefits</a:t>
            </a:r>
          </a:p>
          <a:p>
            <a:pPr>
              <a:lnSpc>
                <a:spcPct val="90000"/>
              </a:lnSpc>
              <a:spcBef>
                <a:spcPts val="600"/>
              </a:spcBef>
            </a:pPr>
            <a:r>
              <a:rPr lang="en-US" sz="1050" dirty="0">
                <a:solidFill>
                  <a:schemeClr val="tx2"/>
                </a:solidFill>
                <a:latin typeface="Neue Haas Grotesk Text Pro" panose="020B0504020202020204" pitchFamily="34" charset="77"/>
              </a:rPr>
              <a:t>Meet performance, scale, efficiency, integration, and reliability demands.</a:t>
            </a:r>
          </a:p>
          <a:p>
            <a:pPr marL="252000" indent="-108000">
              <a:spcBef>
                <a:spcPts val="500"/>
              </a:spcBef>
              <a:spcAft>
                <a:spcPts val="200"/>
              </a:spcAft>
              <a:buClr>
                <a:schemeClr val="tx2"/>
              </a:buClr>
              <a:buFont typeface="Arial" panose="020B0604020202020204" pitchFamily="34" charset="0"/>
              <a:buChar char="•"/>
            </a:pPr>
            <a:r>
              <a:rPr lang="en-US" sz="1050" dirty="0">
                <a:solidFill>
                  <a:schemeClr val="tx2"/>
                </a:solidFill>
                <a:latin typeface="Neue Haas Grotesk Text Pro" panose="020B0504020202020204" pitchFamily="34" charset="77"/>
              </a:rPr>
              <a:t>Single vendor approach</a:t>
            </a:r>
          </a:p>
          <a:p>
            <a:pPr marL="423450" lvl="1" indent="-171450">
              <a:lnSpc>
                <a:spcPct val="95000"/>
              </a:lnSpc>
              <a:spcBef>
                <a:spcPts val="300"/>
              </a:spcBef>
              <a:spcAft>
                <a:spcPts val="400"/>
              </a:spcAft>
              <a:buClr>
                <a:schemeClr val="tx2"/>
              </a:buClr>
              <a:buFont typeface="Neue Haas Grotesk Text Pro" panose="020B0504020202020204" pitchFamily="34" charset="0"/>
              <a:buChar char="−"/>
            </a:pPr>
            <a:r>
              <a:rPr lang="en-US" sz="800" dirty="0">
                <a:solidFill>
                  <a:schemeClr val="tx2"/>
                </a:solidFill>
                <a:latin typeface="Neue Haas Grotesk Text Pro" panose="020B0504020202020204" pitchFamily="34" charset="77"/>
              </a:rPr>
              <a:t>Reliable infrastructure</a:t>
            </a:r>
          </a:p>
          <a:p>
            <a:pPr marL="423450" lvl="1" indent="-171450">
              <a:lnSpc>
                <a:spcPct val="95000"/>
              </a:lnSpc>
              <a:spcBef>
                <a:spcPts val="300"/>
              </a:spcBef>
              <a:spcAft>
                <a:spcPts val="400"/>
              </a:spcAft>
              <a:buClr>
                <a:schemeClr val="tx2"/>
              </a:buClr>
              <a:buFont typeface="Neue Haas Grotesk Text Pro" panose="020B0504020202020204" pitchFamily="34" charset="0"/>
              <a:buChar char="−"/>
            </a:pPr>
            <a:r>
              <a:rPr lang="en-US" sz="800" dirty="0">
                <a:solidFill>
                  <a:schemeClr val="tx2"/>
                </a:solidFill>
                <a:latin typeface="Neue Haas Grotesk Text Pro" panose="020B0504020202020204" pitchFamily="34" charset="77"/>
              </a:rPr>
              <a:t>Reference architectures</a:t>
            </a:r>
          </a:p>
          <a:p>
            <a:pPr marL="423450" lvl="1" indent="-171450">
              <a:lnSpc>
                <a:spcPct val="95000"/>
              </a:lnSpc>
              <a:spcBef>
                <a:spcPts val="300"/>
              </a:spcBef>
              <a:spcAft>
                <a:spcPts val="400"/>
              </a:spcAft>
              <a:buClr>
                <a:schemeClr val="tx2"/>
              </a:buClr>
              <a:buFont typeface="Neue Haas Grotesk Text Pro" panose="020B0504020202020204" pitchFamily="34" charset="0"/>
              <a:buChar char="−"/>
            </a:pPr>
            <a:r>
              <a:rPr lang="en-US" sz="800" dirty="0">
                <a:latin typeface="Neue Haas Grotesk Text Pro" panose="020B0504020202020204" pitchFamily="34" charset="0"/>
              </a:rPr>
              <a:t>Easy-to-use microservices with enterprise-grade security, support, and stability</a:t>
            </a:r>
          </a:p>
          <a:p>
            <a:pPr marL="252000" indent="-108000">
              <a:lnSpc>
                <a:spcPct val="90000"/>
              </a:lnSpc>
              <a:spcBef>
                <a:spcPts val="500"/>
              </a:spcBef>
              <a:spcAft>
                <a:spcPts val="200"/>
              </a:spcAft>
              <a:buClr>
                <a:schemeClr val="tx2"/>
              </a:buClr>
              <a:buFont typeface="Arial" panose="020B0604020202020204" pitchFamily="34" charset="0"/>
              <a:buChar char="•"/>
            </a:pPr>
            <a:r>
              <a:rPr lang="en-US" sz="1050" dirty="0">
                <a:solidFill>
                  <a:schemeClr val="tx2"/>
                </a:solidFill>
                <a:latin typeface="Neue Haas Grotesk Text Pro" panose="020B0504020202020204" pitchFamily="34" charset="77"/>
              </a:rPr>
              <a:t>Hitachi </a:t>
            </a:r>
            <a:r>
              <a:rPr lang="en-US" sz="1050" dirty="0" err="1">
                <a:solidFill>
                  <a:schemeClr val="tx2"/>
                </a:solidFill>
                <a:latin typeface="Neue Haas Grotesk Text Pro" panose="020B0504020202020204" pitchFamily="34" charset="77"/>
              </a:rPr>
              <a:t>iQ</a:t>
            </a:r>
            <a:r>
              <a:rPr lang="en-US" sz="1050" dirty="0">
                <a:solidFill>
                  <a:schemeClr val="tx2"/>
                </a:solidFill>
                <a:latin typeface="Neue Haas Grotesk Text Pro" panose="020B0504020202020204" pitchFamily="34" charset="77"/>
              </a:rPr>
              <a:t> with NVIDIA HGX™ </a:t>
            </a:r>
          </a:p>
          <a:p>
            <a:pPr marL="252000" indent="-108000">
              <a:lnSpc>
                <a:spcPct val="90000"/>
              </a:lnSpc>
              <a:spcBef>
                <a:spcPts val="500"/>
              </a:spcBef>
              <a:spcAft>
                <a:spcPts val="200"/>
              </a:spcAft>
              <a:buClr>
                <a:schemeClr val="tx2"/>
              </a:buClr>
              <a:buFont typeface="Arial" panose="020B0604020202020204" pitchFamily="34" charset="0"/>
              <a:buChar char="•"/>
            </a:pPr>
            <a:r>
              <a:rPr lang="en-US" sz="1050" dirty="0">
                <a:solidFill>
                  <a:schemeClr val="tx2"/>
                </a:solidFill>
                <a:latin typeface="Neue Haas Grotesk Text Pro" panose="020B0504020202020204" pitchFamily="34" charset="77"/>
              </a:rPr>
              <a:t>NVIDIA DGX </a:t>
            </a:r>
            <a:r>
              <a:rPr lang="en-US" sz="1050" dirty="0" err="1">
                <a:solidFill>
                  <a:schemeClr val="tx2"/>
                </a:solidFill>
                <a:latin typeface="Neue Haas Grotesk Text Pro" panose="020B0504020202020204" pitchFamily="34" charset="77"/>
              </a:rPr>
              <a:t>BasePOD</a:t>
            </a:r>
            <a:r>
              <a:rPr lang="en-US" sz="1050" dirty="0">
                <a:solidFill>
                  <a:schemeClr val="tx2"/>
                </a:solidFill>
                <a:latin typeface="Neue Haas Grotesk Text Pro" panose="020B0504020202020204" pitchFamily="34" charset="77"/>
              </a:rPr>
              <a:t>™ certified solution meets the criteria of the "Best" category.</a:t>
            </a:r>
          </a:p>
          <a:p>
            <a:pPr marL="252000" indent="-108000">
              <a:lnSpc>
                <a:spcPct val="95000"/>
              </a:lnSpc>
              <a:spcBef>
                <a:spcPts val="500"/>
              </a:spcBef>
              <a:spcAft>
                <a:spcPts val="200"/>
              </a:spcAft>
              <a:buClr>
                <a:schemeClr val="tx2"/>
              </a:buClr>
              <a:buFont typeface="Arial" panose="020B0604020202020204" pitchFamily="34" charset="0"/>
              <a:buChar char="•"/>
            </a:pPr>
            <a:r>
              <a:rPr lang="en-US" sz="1050" dirty="0">
                <a:solidFill>
                  <a:schemeClr val="tx2"/>
                </a:solidFill>
                <a:latin typeface="Neue Haas Grotesk Text Pro" panose="020B0504020202020204" pitchFamily="34" charset="77"/>
              </a:rPr>
              <a:t>Scale compute and storage independently </a:t>
            </a:r>
          </a:p>
          <a:p>
            <a:pPr marL="252000" indent="-108000">
              <a:spcBef>
                <a:spcPts val="500"/>
              </a:spcBef>
              <a:spcAft>
                <a:spcPts val="200"/>
              </a:spcAft>
              <a:buClr>
                <a:schemeClr val="tx2"/>
              </a:buClr>
              <a:buFont typeface="Arial" panose="020B0604020202020204" pitchFamily="34" charset="0"/>
              <a:buChar char="•"/>
            </a:pPr>
            <a:r>
              <a:rPr lang="en-US" sz="1050" dirty="0">
                <a:solidFill>
                  <a:schemeClr val="tx2"/>
                </a:solidFill>
                <a:latin typeface="Neue Haas Grotesk Text Pro" panose="020B0504020202020204" pitchFamily="34" charset="77"/>
              </a:rPr>
              <a:t>Improve economics and sustainability </a:t>
            </a:r>
          </a:p>
        </p:txBody>
      </p:sp>
      <p:pic>
        <p:nvPicPr>
          <p:cNvPr id="56" name="Picture 55" descr="A screenshot of a computer&#10;&#10;Description automatically generated">
            <a:extLst>
              <a:ext uri="{FF2B5EF4-FFF2-40B4-BE49-F238E27FC236}">
                <a16:creationId xmlns:a16="http://schemas.microsoft.com/office/drawing/2014/main" id="{865A9943-59E4-6224-206A-3E17D772B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32" y="1643845"/>
            <a:ext cx="1653170" cy="3095775"/>
          </a:xfrm>
          <a:prstGeom prst="rect">
            <a:avLst/>
          </a:prstGeom>
        </p:spPr>
      </p:pic>
      <p:pic>
        <p:nvPicPr>
          <p:cNvPr id="58" name="Picture 57" descr="A screenshot of a computer&#10;&#10;Description automatically generated">
            <a:extLst>
              <a:ext uri="{FF2B5EF4-FFF2-40B4-BE49-F238E27FC236}">
                <a16:creationId xmlns:a16="http://schemas.microsoft.com/office/drawing/2014/main" id="{304CD9D1-356B-627B-EDA7-CA6F01650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6784" y="1450539"/>
            <a:ext cx="1694180" cy="3272430"/>
          </a:xfrm>
          <a:prstGeom prst="rect">
            <a:avLst/>
          </a:prstGeom>
        </p:spPr>
      </p:pic>
      <p:cxnSp>
        <p:nvCxnSpPr>
          <p:cNvPr id="60" name="Straight Connector 59">
            <a:extLst>
              <a:ext uri="{FF2B5EF4-FFF2-40B4-BE49-F238E27FC236}">
                <a16:creationId xmlns:a16="http://schemas.microsoft.com/office/drawing/2014/main" id="{0BE3A2A6-AABD-D605-3949-8BDC0B6659E1}"/>
              </a:ext>
            </a:extLst>
          </p:cNvPr>
          <p:cNvCxnSpPr/>
          <p:nvPr/>
        </p:nvCxnSpPr>
        <p:spPr>
          <a:xfrm>
            <a:off x="4572000" y="671512"/>
            <a:ext cx="0" cy="414337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81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screenshot of a computer&#10;&#10;Description automatically generated">
            <a:extLst>
              <a:ext uri="{FF2B5EF4-FFF2-40B4-BE49-F238E27FC236}">
                <a16:creationId xmlns:a16="http://schemas.microsoft.com/office/drawing/2014/main" id="{67210C33-93BF-6B0D-EB97-BA8F76CB8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75" y="784959"/>
            <a:ext cx="2180327" cy="4082942"/>
          </a:xfrm>
          <a:prstGeom prst="rect">
            <a:avLst/>
          </a:prstGeom>
        </p:spPr>
      </p:pic>
      <p:sp>
        <p:nvSpPr>
          <p:cNvPr id="3" name="Title 2">
            <a:extLst>
              <a:ext uri="{FF2B5EF4-FFF2-40B4-BE49-F238E27FC236}">
                <a16:creationId xmlns:a16="http://schemas.microsoft.com/office/drawing/2014/main" id="{5DBF2CCA-2CF6-021F-40FC-6AB18B44DA97}"/>
              </a:ext>
            </a:extLst>
          </p:cNvPr>
          <p:cNvSpPr>
            <a:spLocks noGrp="1"/>
          </p:cNvSpPr>
          <p:nvPr>
            <p:ph type="title"/>
          </p:nvPr>
        </p:nvSpPr>
        <p:spPr>
          <a:xfrm>
            <a:off x="264159" y="53113"/>
            <a:ext cx="8248976" cy="732441"/>
          </a:xfrm>
        </p:spPr>
        <p:txBody>
          <a:bodyPr/>
          <a:lstStyle/>
          <a:p>
            <a:r>
              <a:rPr lang="en-US" dirty="0"/>
              <a:t>Hitachi </a:t>
            </a:r>
            <a:r>
              <a:rPr lang="en-US" dirty="0" err="1"/>
              <a:t>iQ</a:t>
            </a:r>
            <a:r>
              <a:rPr lang="en-US" dirty="0"/>
              <a:t> AI-Ready Infrastructure with NVIDIA DGX or HGX</a:t>
            </a:r>
          </a:p>
        </p:txBody>
      </p:sp>
      <p:sp>
        <p:nvSpPr>
          <p:cNvPr id="12" name="Content Placeholder 16">
            <a:extLst>
              <a:ext uri="{FF2B5EF4-FFF2-40B4-BE49-F238E27FC236}">
                <a16:creationId xmlns:a16="http://schemas.microsoft.com/office/drawing/2014/main" id="{3A987031-00C4-CEC8-7164-03C0341D8C3C}"/>
              </a:ext>
            </a:extLst>
          </p:cNvPr>
          <p:cNvSpPr txBox="1">
            <a:spLocks/>
          </p:cNvSpPr>
          <p:nvPr/>
        </p:nvSpPr>
        <p:spPr>
          <a:xfrm>
            <a:off x="4074424" y="2414804"/>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Switching</a:t>
            </a:r>
          </a:p>
        </p:txBody>
      </p:sp>
      <p:sp>
        <p:nvSpPr>
          <p:cNvPr id="13" name="TextBox 12">
            <a:extLst>
              <a:ext uri="{FF2B5EF4-FFF2-40B4-BE49-F238E27FC236}">
                <a16:creationId xmlns:a16="http://schemas.microsoft.com/office/drawing/2014/main" id="{E5DCC905-A584-D641-5DF3-609A523A7765}"/>
              </a:ext>
            </a:extLst>
          </p:cNvPr>
          <p:cNvSpPr txBox="1"/>
          <p:nvPr/>
        </p:nvSpPr>
        <p:spPr>
          <a:xfrm>
            <a:off x="4481569" y="2627908"/>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defTabSz="914378">
              <a:buFont typeface="Arial" panose="020B0604020202020204" pitchFamily="34" charset="0"/>
              <a:buChar char="•"/>
            </a:pPr>
            <a:r>
              <a:rPr lang="en-GB" sz="900">
                <a:solidFill>
                  <a:schemeClr val="tx1"/>
                </a:solidFill>
              </a:rPr>
              <a:t>400Gb Ethernet &amp; NDR InfiniBand Connectivity</a:t>
            </a:r>
          </a:p>
          <a:p>
            <a:pPr marL="171450" indent="-171450" algn="l" defTabSz="914378">
              <a:buFont typeface="Arial" panose="020B0604020202020204" pitchFamily="34" charset="0"/>
              <a:buChar char="•"/>
            </a:pPr>
            <a:r>
              <a:rPr lang="en-GB" sz="900">
                <a:solidFill>
                  <a:schemeClr val="tx1"/>
                </a:solidFill>
              </a:rPr>
              <a:t>Highly scalable &amp; self-healing network capabilities</a:t>
            </a:r>
          </a:p>
          <a:p>
            <a:pPr marL="171450" indent="-171450" algn="l" defTabSz="914378">
              <a:buFont typeface="Arial" panose="020B0604020202020204" pitchFamily="34" charset="0"/>
              <a:buChar char="•"/>
            </a:pPr>
            <a:r>
              <a:rPr lang="en-GB" sz="900">
                <a:solidFill>
                  <a:schemeClr val="tx1"/>
                </a:solidFill>
              </a:rPr>
              <a:t>High-speed, extremely low-latency, and scalable networking</a:t>
            </a:r>
          </a:p>
        </p:txBody>
      </p:sp>
      <p:sp>
        <p:nvSpPr>
          <p:cNvPr id="30" name="Content Placeholder 16">
            <a:extLst>
              <a:ext uri="{FF2B5EF4-FFF2-40B4-BE49-F238E27FC236}">
                <a16:creationId xmlns:a16="http://schemas.microsoft.com/office/drawing/2014/main" id="{DBE89B46-0ECD-6845-07F2-B0AC886EF348}"/>
              </a:ext>
            </a:extLst>
          </p:cNvPr>
          <p:cNvSpPr txBox="1">
            <a:spLocks/>
          </p:cNvSpPr>
          <p:nvPr/>
        </p:nvSpPr>
        <p:spPr>
          <a:xfrm>
            <a:off x="4074424" y="3275447"/>
            <a:ext cx="4775899" cy="182880"/>
          </a:xfrm>
          <a:prstGeom prst="rect">
            <a:avLst/>
          </a:prstGeom>
          <a:solidFill>
            <a:schemeClr val="accent2"/>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High-Performance Parallel Filesystem</a:t>
            </a:r>
          </a:p>
        </p:txBody>
      </p:sp>
      <p:sp>
        <p:nvSpPr>
          <p:cNvPr id="31" name="TextBox 30">
            <a:extLst>
              <a:ext uri="{FF2B5EF4-FFF2-40B4-BE49-F238E27FC236}">
                <a16:creationId xmlns:a16="http://schemas.microsoft.com/office/drawing/2014/main" id="{7595DEAF-D3BF-5524-3A12-CDA22B4F392F}"/>
              </a:ext>
            </a:extLst>
          </p:cNvPr>
          <p:cNvSpPr txBox="1"/>
          <p:nvPr/>
        </p:nvSpPr>
        <p:spPr>
          <a:xfrm>
            <a:off x="4481569" y="3466368"/>
            <a:ext cx="4572000" cy="4948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10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Accelerated filesystem to match the mixed AI workload</a:t>
            </a:r>
          </a:p>
          <a:p>
            <a:pPr marL="171450" indent="-171450" defTabSz="914378">
              <a:buFont typeface="Arial" panose="020B0604020202020204" pitchFamily="34" charset="0"/>
              <a:buChar char="•"/>
            </a:pPr>
            <a:r>
              <a:rPr lang="en-GB" sz="900">
                <a:solidFill>
                  <a:schemeClr val="tx1"/>
                </a:solidFill>
              </a:rPr>
              <a:t>Modern consumption improving AI workloads (NVIDIA GPUDirect</a:t>
            </a:r>
            <a:r>
              <a:rPr lang="en-US" sz="1200" b="0" i="0">
                <a:solidFill>
                  <a:srgbClr val="1F1F1F"/>
                </a:solidFill>
                <a:effectLst/>
                <a:highlight>
                  <a:srgbClr val="FFFFFF"/>
                </a:highlight>
                <a:latin typeface="Google Sans"/>
              </a:rPr>
              <a:t>®</a:t>
            </a:r>
            <a:r>
              <a:rPr lang="en-GB" sz="900">
                <a:solidFill>
                  <a:schemeClr val="tx1"/>
                </a:solidFill>
              </a:rPr>
              <a:t>, POSIX, S3)</a:t>
            </a:r>
          </a:p>
          <a:p>
            <a:pPr marL="171450" indent="-171450" defTabSz="914378">
              <a:buFont typeface="Arial" panose="020B0604020202020204" pitchFamily="34" charset="0"/>
              <a:buChar char="•"/>
            </a:pPr>
            <a:r>
              <a:rPr lang="en-GB" sz="900">
                <a:solidFill>
                  <a:schemeClr val="tx1"/>
                </a:solidFill>
              </a:rPr>
              <a:t>Latest generation platform to support the highest concentrated workloads</a:t>
            </a:r>
          </a:p>
          <a:p>
            <a:pPr marL="171450" indent="-171450" defTabSz="914378">
              <a:buFont typeface="Arial" panose="020B0604020202020204" pitchFamily="34" charset="0"/>
              <a:buChar char="•"/>
            </a:pPr>
            <a:r>
              <a:rPr lang="en-GB" sz="900">
                <a:solidFill>
                  <a:schemeClr val="tx1"/>
                </a:solidFill>
              </a:rPr>
              <a:t>Native data offloading capabilities to support better economics at scale</a:t>
            </a:r>
          </a:p>
        </p:txBody>
      </p:sp>
      <p:sp>
        <p:nvSpPr>
          <p:cNvPr id="36" name="Content Placeholder 16">
            <a:extLst>
              <a:ext uri="{FF2B5EF4-FFF2-40B4-BE49-F238E27FC236}">
                <a16:creationId xmlns:a16="http://schemas.microsoft.com/office/drawing/2014/main" id="{87093265-7507-5DDD-8FA4-DFD2152489E3}"/>
              </a:ext>
            </a:extLst>
          </p:cNvPr>
          <p:cNvSpPr txBox="1">
            <a:spLocks/>
          </p:cNvSpPr>
          <p:nvPr/>
        </p:nvSpPr>
        <p:spPr>
          <a:xfrm>
            <a:off x="4074424" y="4113906"/>
            <a:ext cx="4775899" cy="182880"/>
          </a:xfrm>
          <a:prstGeom prst="rect">
            <a:avLst/>
          </a:prstGeom>
          <a:solidFill>
            <a:schemeClr val="accent2"/>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Scale-out Object Storage Tier</a:t>
            </a:r>
          </a:p>
        </p:txBody>
      </p:sp>
      <p:sp>
        <p:nvSpPr>
          <p:cNvPr id="37" name="TextBox 36">
            <a:extLst>
              <a:ext uri="{FF2B5EF4-FFF2-40B4-BE49-F238E27FC236}">
                <a16:creationId xmlns:a16="http://schemas.microsoft.com/office/drawing/2014/main" id="{65BBD229-0892-02AA-23E1-0645506632FE}"/>
              </a:ext>
            </a:extLst>
          </p:cNvPr>
          <p:cNvSpPr txBox="1"/>
          <p:nvPr/>
        </p:nvSpPr>
        <p:spPr>
          <a:xfrm>
            <a:off x="4481569" y="4327010"/>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Object storage density to provide best storage economics at density</a:t>
            </a:r>
          </a:p>
          <a:p>
            <a:pPr marL="171450" indent="-171450" defTabSz="914378">
              <a:buFont typeface="Arial" panose="020B0604020202020204" pitchFamily="34" charset="0"/>
              <a:buChar char="•"/>
            </a:pPr>
            <a:r>
              <a:rPr lang="en-GB" sz="900">
                <a:solidFill>
                  <a:schemeClr val="tx1"/>
                </a:solidFill>
              </a:rPr>
              <a:t>Erasure coding protection designed for large scale volumes of data</a:t>
            </a:r>
          </a:p>
          <a:p>
            <a:pPr marL="171450" indent="-171450" defTabSz="914378">
              <a:buFont typeface="Arial" panose="020B0604020202020204" pitchFamily="34" charset="0"/>
              <a:buChar char="•"/>
            </a:pPr>
            <a:r>
              <a:rPr lang="en-GB" sz="900">
                <a:solidFill>
                  <a:schemeClr val="tx1"/>
                </a:solidFill>
              </a:rPr>
              <a:t>Data reduction &amp; compression for ultimate capacity efficiency</a:t>
            </a:r>
          </a:p>
        </p:txBody>
      </p:sp>
      <p:sp>
        <p:nvSpPr>
          <p:cNvPr id="40" name="Content Placeholder 16">
            <a:extLst>
              <a:ext uri="{FF2B5EF4-FFF2-40B4-BE49-F238E27FC236}">
                <a16:creationId xmlns:a16="http://schemas.microsoft.com/office/drawing/2014/main" id="{C408DA01-6A81-FF6E-84EB-B0F53C39ECE5}"/>
              </a:ext>
            </a:extLst>
          </p:cNvPr>
          <p:cNvSpPr txBox="1">
            <a:spLocks/>
          </p:cNvSpPr>
          <p:nvPr/>
        </p:nvSpPr>
        <p:spPr>
          <a:xfrm>
            <a:off x="4074424" y="1554162"/>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Accelerated Compute</a:t>
            </a:r>
          </a:p>
        </p:txBody>
      </p:sp>
      <p:sp>
        <p:nvSpPr>
          <p:cNvPr id="41" name="TextBox 40">
            <a:extLst>
              <a:ext uri="{FF2B5EF4-FFF2-40B4-BE49-F238E27FC236}">
                <a16:creationId xmlns:a16="http://schemas.microsoft.com/office/drawing/2014/main" id="{A06E77F3-9BA0-3781-76B2-879C85744864}"/>
              </a:ext>
            </a:extLst>
          </p:cNvPr>
          <p:cNvSpPr txBox="1"/>
          <p:nvPr/>
        </p:nvSpPr>
        <p:spPr>
          <a:xfrm>
            <a:off x="4481569" y="1767266"/>
            <a:ext cx="4572000" cy="6337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a:solidFill>
                  <a:schemeClr val="tx1"/>
                </a:solidFill>
              </a:rPr>
              <a:t>Fully integrated hardware and software solution on which to build your AI </a:t>
            </a:r>
            <a:r>
              <a:rPr lang="en-US" sz="900">
                <a:solidFill>
                  <a:schemeClr val="tx1"/>
                </a:solidFill>
              </a:rPr>
              <a:t>Center</a:t>
            </a:r>
            <a:r>
              <a:rPr lang="en-GB" sz="900">
                <a:solidFill>
                  <a:schemeClr val="tx1"/>
                </a:solidFill>
              </a:rPr>
              <a:t> of Excellence</a:t>
            </a:r>
          </a:p>
          <a:p>
            <a:pPr marL="171450" indent="-171450" defTabSz="914378">
              <a:buFont typeface="Arial" panose="020B0604020202020204" pitchFamily="34" charset="0"/>
              <a:buChar char="•"/>
            </a:pPr>
            <a:r>
              <a:rPr lang="en-GB" sz="900">
                <a:solidFill>
                  <a:schemeClr val="tx1"/>
                </a:solidFill>
              </a:rPr>
              <a:t>Proven reference architectures for AI infrastructure delivered with Hitachi's leading storage technology</a:t>
            </a:r>
          </a:p>
        </p:txBody>
      </p:sp>
      <p:sp>
        <p:nvSpPr>
          <p:cNvPr id="52" name="Content Placeholder 16">
            <a:extLst>
              <a:ext uri="{FF2B5EF4-FFF2-40B4-BE49-F238E27FC236}">
                <a16:creationId xmlns:a16="http://schemas.microsoft.com/office/drawing/2014/main" id="{8FA4636F-4118-F124-BF3F-1A8F1FF1D4F1}"/>
              </a:ext>
            </a:extLst>
          </p:cNvPr>
          <p:cNvSpPr txBox="1">
            <a:spLocks/>
          </p:cNvSpPr>
          <p:nvPr/>
        </p:nvSpPr>
        <p:spPr>
          <a:xfrm>
            <a:off x="4074424" y="693520"/>
            <a:ext cx="4775899" cy="182880"/>
          </a:xfrm>
          <a:prstGeom prst="rect">
            <a:avLst/>
          </a:prstGeom>
          <a:solidFill>
            <a:srgbClr val="39B4B6"/>
          </a:solidFill>
        </p:spPr>
        <p:txBody>
          <a:bodyPr vert="horz" wrap="square" lIns="0" tIns="0" rIns="0" bIns="0" rtlCol="0" anchor="ctr">
            <a:no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3993" indent="0" defTabSz="914378">
              <a:buClr>
                <a:srgbClr val="CC0000"/>
              </a:buClr>
              <a:buNone/>
            </a:pPr>
            <a:r>
              <a:rPr lang="en-GB" sz="1050" b="1">
                <a:solidFill>
                  <a:schemeClr val="bg1"/>
                </a:solidFill>
              </a:rPr>
              <a:t>AI Software Stack</a:t>
            </a:r>
          </a:p>
        </p:txBody>
      </p:sp>
      <p:sp>
        <p:nvSpPr>
          <p:cNvPr id="53" name="TextBox 52">
            <a:extLst>
              <a:ext uri="{FF2B5EF4-FFF2-40B4-BE49-F238E27FC236}">
                <a16:creationId xmlns:a16="http://schemas.microsoft.com/office/drawing/2014/main" id="{9E5DCCAC-C77E-E467-E3F8-1F043F184C46}"/>
              </a:ext>
            </a:extLst>
          </p:cNvPr>
          <p:cNvSpPr txBox="1"/>
          <p:nvPr/>
        </p:nvSpPr>
        <p:spPr>
          <a:xfrm>
            <a:off x="4481569" y="906624"/>
            <a:ext cx="4572000" cy="4269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1050">
                <a:solidFill>
                  <a:schemeClr val="bg1">
                    <a:lumMod val="95000"/>
                  </a:schemeClr>
                </a:solidFill>
                <a:latin typeface="Neue Haas Grotesk Text Pro" panose="020B0504020202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defTabSz="914378">
              <a:buFont typeface="Arial" panose="020B0604020202020204" pitchFamily="34" charset="0"/>
              <a:buChar char="•"/>
            </a:pPr>
            <a:r>
              <a:rPr lang="en-GB" sz="900" dirty="0">
                <a:solidFill>
                  <a:schemeClr val="tx1"/>
                </a:solidFill>
              </a:rPr>
              <a:t>NVIDIA AI Enterprise</a:t>
            </a:r>
          </a:p>
          <a:p>
            <a:pPr marL="171450" indent="-171450" defTabSz="914378">
              <a:buFont typeface="Arial" panose="020B0604020202020204" pitchFamily="34" charset="0"/>
              <a:buChar char="•"/>
            </a:pPr>
            <a:r>
              <a:rPr lang="en-GB" sz="900" dirty="0">
                <a:solidFill>
                  <a:schemeClr val="tx1"/>
                </a:solidFill>
              </a:rPr>
              <a:t>Enterprise-class platform for AI training</a:t>
            </a:r>
          </a:p>
          <a:p>
            <a:pPr marL="171450" indent="-171450" defTabSz="914378">
              <a:buFont typeface="Arial" panose="020B0604020202020204" pitchFamily="34" charset="0"/>
              <a:buChar char="•"/>
            </a:pPr>
            <a:r>
              <a:rPr lang="en-GB" sz="900" dirty="0">
                <a:solidFill>
                  <a:schemeClr val="tx1"/>
                </a:solidFill>
              </a:rPr>
              <a:t>End-to-End software for accelerated AI pipelines</a:t>
            </a:r>
          </a:p>
          <a:p>
            <a:pPr marL="171450" indent="-171450" defTabSz="914378">
              <a:buFont typeface="Arial" panose="020B0604020202020204" pitchFamily="34" charset="0"/>
              <a:buChar char="•"/>
            </a:pPr>
            <a:r>
              <a:rPr lang="en-GB" sz="900" dirty="0">
                <a:solidFill>
                  <a:schemeClr val="tx1"/>
                </a:solidFill>
              </a:rPr>
              <a:t>Production grade pretrained AI models</a:t>
            </a:r>
          </a:p>
        </p:txBody>
      </p:sp>
      <p:cxnSp>
        <p:nvCxnSpPr>
          <p:cNvPr id="42" name="ds elbow">
            <a:extLst>
              <a:ext uri="{FF2B5EF4-FFF2-40B4-BE49-F238E27FC236}">
                <a16:creationId xmlns:a16="http://schemas.microsoft.com/office/drawing/2014/main" id="{F40BCEAD-7C93-D68F-5EF3-09E7B9410CDD}"/>
              </a:ext>
            </a:extLst>
          </p:cNvPr>
          <p:cNvCxnSpPr>
            <a:cxnSpLocks/>
            <a:stCxn id="40" idx="1"/>
          </p:cNvCxnSpPr>
          <p:nvPr/>
        </p:nvCxnSpPr>
        <p:spPr>
          <a:xfrm rot="10800000" flipV="1">
            <a:off x="1942266" y="1645601"/>
            <a:ext cx="2132159" cy="590477"/>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ds elbow">
            <a:extLst>
              <a:ext uri="{FF2B5EF4-FFF2-40B4-BE49-F238E27FC236}">
                <a16:creationId xmlns:a16="http://schemas.microsoft.com/office/drawing/2014/main" id="{996C2417-9D08-F477-FE7B-1E6FA098402D}"/>
              </a:ext>
            </a:extLst>
          </p:cNvPr>
          <p:cNvCxnSpPr>
            <a:cxnSpLocks/>
            <a:stCxn id="52" idx="1"/>
          </p:cNvCxnSpPr>
          <p:nvPr/>
        </p:nvCxnSpPr>
        <p:spPr>
          <a:xfrm rot="10800000" flipV="1">
            <a:off x="1942266" y="784960"/>
            <a:ext cx="2132159" cy="1024280"/>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ds elbow">
            <a:extLst>
              <a:ext uri="{FF2B5EF4-FFF2-40B4-BE49-F238E27FC236}">
                <a16:creationId xmlns:a16="http://schemas.microsoft.com/office/drawing/2014/main" id="{784DB1BD-BD4A-93CE-F420-BC5F0FD2535F}"/>
              </a:ext>
            </a:extLst>
          </p:cNvPr>
          <p:cNvCxnSpPr>
            <a:cxnSpLocks/>
            <a:stCxn id="12" idx="1"/>
          </p:cNvCxnSpPr>
          <p:nvPr/>
        </p:nvCxnSpPr>
        <p:spPr>
          <a:xfrm rot="10800000" flipV="1">
            <a:off x="1942266" y="2506244"/>
            <a:ext cx="2132159" cy="362976"/>
          </a:xfrm>
          <a:prstGeom prst="bentConnector3">
            <a:avLst>
              <a:gd name="adj1" fmla="val 50000"/>
            </a:avLst>
          </a:prstGeom>
          <a:ln w="12700">
            <a:solidFill>
              <a:srgbClr val="39B4B6"/>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 name="ds elbow">
            <a:extLst>
              <a:ext uri="{FF2B5EF4-FFF2-40B4-BE49-F238E27FC236}">
                <a16:creationId xmlns:a16="http://schemas.microsoft.com/office/drawing/2014/main" id="{E0DABF9B-2C38-0F90-2485-E5CB448D47B3}"/>
              </a:ext>
            </a:extLst>
          </p:cNvPr>
          <p:cNvCxnSpPr>
            <a:cxnSpLocks/>
            <a:stCxn id="36" idx="1"/>
          </p:cNvCxnSpPr>
          <p:nvPr/>
        </p:nvCxnSpPr>
        <p:spPr>
          <a:xfrm rot="10800000">
            <a:off x="2109128" y="3851164"/>
            <a:ext cx="1965297" cy="354183"/>
          </a:xfrm>
          <a:prstGeom prst="bentConnector3">
            <a:avLst>
              <a:gd name="adj1" fmla="val 50000"/>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ds elbow">
            <a:extLst>
              <a:ext uri="{FF2B5EF4-FFF2-40B4-BE49-F238E27FC236}">
                <a16:creationId xmlns:a16="http://schemas.microsoft.com/office/drawing/2014/main" id="{72C99705-4C10-DAA5-13EE-F1FD6D569044}"/>
              </a:ext>
            </a:extLst>
          </p:cNvPr>
          <p:cNvCxnSpPr>
            <a:cxnSpLocks/>
            <a:stCxn id="30" idx="1"/>
          </p:cNvCxnSpPr>
          <p:nvPr/>
        </p:nvCxnSpPr>
        <p:spPr>
          <a:xfrm rot="10800000">
            <a:off x="2109126" y="3245223"/>
            <a:ext cx="1965298" cy="121664"/>
          </a:xfrm>
          <a:prstGeom prst="bentConnector3">
            <a:avLst>
              <a:gd name="adj1" fmla="val 50000"/>
            </a:avLst>
          </a:prstGeom>
          <a:ln w="12700">
            <a:solidFill>
              <a:schemeClr val="accent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7180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F2CCA-2CF6-021F-40FC-6AB18B44DA97}"/>
              </a:ext>
            </a:extLst>
          </p:cNvPr>
          <p:cNvSpPr>
            <a:spLocks noGrp="1"/>
          </p:cNvSpPr>
          <p:nvPr>
            <p:ph type="title"/>
          </p:nvPr>
        </p:nvSpPr>
        <p:spPr>
          <a:xfrm>
            <a:off x="264159" y="53113"/>
            <a:ext cx="7921195" cy="732441"/>
          </a:xfrm>
        </p:spPr>
        <p:txBody>
          <a:bodyPr/>
          <a:lstStyle/>
          <a:p>
            <a:r>
              <a:rPr lang="en-US" dirty="0"/>
              <a:t>NVIDIA H100 and AI Enterprise</a:t>
            </a:r>
          </a:p>
        </p:txBody>
      </p:sp>
      <p:pic>
        <p:nvPicPr>
          <p:cNvPr id="4" name="Picture 3">
            <a:extLst>
              <a:ext uri="{FF2B5EF4-FFF2-40B4-BE49-F238E27FC236}">
                <a16:creationId xmlns:a16="http://schemas.microsoft.com/office/drawing/2014/main" id="{691970B9-E8E7-84C0-5F8C-6F958D83928F}"/>
              </a:ext>
            </a:extLst>
          </p:cNvPr>
          <p:cNvPicPr>
            <a:picLocks noChangeAspect="1"/>
          </p:cNvPicPr>
          <p:nvPr/>
        </p:nvPicPr>
        <p:blipFill>
          <a:blip r:embed="rId4">
            <a:duotone>
              <a:schemeClr val="accent2">
                <a:shade val="45000"/>
                <a:satMod val="135000"/>
              </a:schemeClr>
              <a:prstClr val="white"/>
            </a:duotone>
          </a:blip>
          <a:srcRect l="27287" t="28665" r="9612" b="18415"/>
          <a:stretch/>
        </p:blipFill>
        <p:spPr>
          <a:xfrm>
            <a:off x="948127" y="1143701"/>
            <a:ext cx="7237227" cy="3414123"/>
          </a:xfrm>
          <a:prstGeom prst="rect">
            <a:avLst/>
          </a:prstGeom>
        </p:spPr>
      </p:pic>
    </p:spTree>
    <p:custDataLst>
      <p:tags r:id="rId1"/>
    </p:custDataLst>
    <p:extLst>
      <p:ext uri="{BB962C8B-B14F-4D97-AF65-F5344CB8AC3E}">
        <p14:creationId xmlns:p14="http://schemas.microsoft.com/office/powerpoint/2010/main" val="22747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F2CCA-2CF6-021F-40FC-6AB18B44DA97}"/>
              </a:ext>
            </a:extLst>
          </p:cNvPr>
          <p:cNvSpPr>
            <a:spLocks noGrp="1"/>
          </p:cNvSpPr>
          <p:nvPr>
            <p:ph type="title"/>
          </p:nvPr>
        </p:nvSpPr>
        <p:spPr>
          <a:xfrm>
            <a:off x="264159" y="53113"/>
            <a:ext cx="7921195" cy="732441"/>
          </a:xfrm>
        </p:spPr>
        <p:txBody>
          <a:bodyPr/>
          <a:lstStyle/>
          <a:p>
            <a:r>
              <a:rPr lang="en-US" dirty="0"/>
              <a:t>NVIDIA AI Platform</a:t>
            </a:r>
          </a:p>
        </p:txBody>
      </p:sp>
      <p:pic>
        <p:nvPicPr>
          <p:cNvPr id="7" name="Picture 6">
            <a:extLst>
              <a:ext uri="{FF2B5EF4-FFF2-40B4-BE49-F238E27FC236}">
                <a16:creationId xmlns:a16="http://schemas.microsoft.com/office/drawing/2014/main" id="{0022314B-4FC5-0608-D285-58C04E5F88DC}"/>
              </a:ext>
            </a:extLst>
          </p:cNvPr>
          <p:cNvPicPr>
            <a:picLocks noChangeAspect="1"/>
          </p:cNvPicPr>
          <p:nvPr/>
        </p:nvPicPr>
        <p:blipFill>
          <a:blip r:embed="rId4"/>
          <a:srcRect l="35639" t="33277" r="17523" b="55054"/>
          <a:stretch/>
        </p:blipFill>
        <p:spPr>
          <a:xfrm>
            <a:off x="1866619" y="1082164"/>
            <a:ext cx="6982672" cy="978578"/>
          </a:xfrm>
          <a:prstGeom prst="rect">
            <a:avLst/>
          </a:prstGeom>
        </p:spPr>
      </p:pic>
      <p:pic>
        <p:nvPicPr>
          <p:cNvPr id="2" name="Picture 1">
            <a:extLst>
              <a:ext uri="{FF2B5EF4-FFF2-40B4-BE49-F238E27FC236}">
                <a16:creationId xmlns:a16="http://schemas.microsoft.com/office/drawing/2014/main" id="{C8417112-D682-54FD-C557-2A73854C6955}"/>
              </a:ext>
            </a:extLst>
          </p:cNvPr>
          <p:cNvPicPr>
            <a:picLocks noChangeAspect="1"/>
          </p:cNvPicPr>
          <p:nvPr/>
        </p:nvPicPr>
        <p:blipFill>
          <a:blip r:embed="rId5">
            <a:duotone>
              <a:schemeClr val="accent2">
                <a:shade val="45000"/>
                <a:satMod val="135000"/>
              </a:schemeClr>
              <a:prstClr val="white"/>
            </a:duotone>
          </a:blip>
          <a:srcRect l="35639" t="45278" r="17523" b="27218"/>
          <a:stretch/>
        </p:blipFill>
        <p:spPr>
          <a:xfrm>
            <a:off x="1866619" y="2311400"/>
            <a:ext cx="6982672" cy="2306426"/>
          </a:xfrm>
          <a:prstGeom prst="rect">
            <a:avLst/>
          </a:prstGeom>
        </p:spPr>
      </p:pic>
      <p:sp>
        <p:nvSpPr>
          <p:cNvPr id="4" name="TextBox 3">
            <a:extLst>
              <a:ext uri="{FF2B5EF4-FFF2-40B4-BE49-F238E27FC236}">
                <a16:creationId xmlns:a16="http://schemas.microsoft.com/office/drawing/2014/main" id="{2D51C5DB-8BD5-11C5-3E77-3A8E4584848A}"/>
              </a:ext>
            </a:extLst>
          </p:cNvPr>
          <p:cNvSpPr txBox="1"/>
          <p:nvPr/>
        </p:nvSpPr>
        <p:spPr>
          <a:xfrm>
            <a:off x="252504" y="1349854"/>
            <a:ext cx="1614115" cy="443198"/>
          </a:xfrm>
          <a:prstGeom prst="rect">
            <a:avLst/>
          </a:prstGeom>
          <a:noFill/>
        </p:spPr>
        <p:txBody>
          <a:bodyPr wrap="square" lIns="0" tIns="0" rIns="0" bIns="0" rtlCol="0">
            <a:spAutoFit/>
          </a:bodyPr>
          <a:lstStyle/>
          <a:p>
            <a:pPr algn="ctr">
              <a:lnSpc>
                <a:spcPct val="90000"/>
              </a:lnSpc>
              <a:spcBef>
                <a:spcPts val="600"/>
              </a:spcBef>
            </a:pPr>
            <a:r>
              <a:rPr lang="en-US" sz="1600" baseline="0" dirty="0">
                <a:solidFill>
                  <a:sysClr val="windowText" lastClr="000000"/>
                </a:solidFill>
                <a:latin typeface="Neue Haas Grotesk Text Pro" panose="020B0504020202020204" pitchFamily="34" charset="77"/>
              </a:rPr>
              <a:t>Domain-Specific Frameworks </a:t>
            </a:r>
          </a:p>
        </p:txBody>
      </p:sp>
      <p:sp>
        <p:nvSpPr>
          <p:cNvPr id="5" name="TextBox 4">
            <a:extLst>
              <a:ext uri="{FF2B5EF4-FFF2-40B4-BE49-F238E27FC236}">
                <a16:creationId xmlns:a16="http://schemas.microsoft.com/office/drawing/2014/main" id="{7642A448-7A52-59F1-7495-DCAFB67A5E62}"/>
              </a:ext>
            </a:extLst>
          </p:cNvPr>
          <p:cNvSpPr txBox="1"/>
          <p:nvPr/>
        </p:nvSpPr>
        <p:spPr>
          <a:xfrm>
            <a:off x="252504" y="3132214"/>
            <a:ext cx="1614115" cy="664797"/>
          </a:xfrm>
          <a:prstGeom prst="rect">
            <a:avLst/>
          </a:prstGeom>
          <a:noFill/>
        </p:spPr>
        <p:txBody>
          <a:bodyPr wrap="square" lIns="0" tIns="0" rIns="0" bIns="0" rtlCol="0">
            <a:spAutoFit/>
          </a:bodyPr>
          <a:lstStyle/>
          <a:p>
            <a:pPr algn="ctr">
              <a:lnSpc>
                <a:spcPct val="90000"/>
              </a:lnSpc>
              <a:spcBef>
                <a:spcPts val="600"/>
              </a:spcBef>
            </a:pPr>
            <a:r>
              <a:rPr lang="en-US" sz="1600" baseline="0" dirty="0">
                <a:solidFill>
                  <a:sysClr val="windowText" lastClr="000000"/>
                </a:solidFill>
                <a:latin typeface="Neue Haas Grotesk Text Pro" panose="020B0504020202020204" pitchFamily="34" charset="77"/>
              </a:rPr>
              <a:t>Development and Deployment Software</a:t>
            </a:r>
          </a:p>
        </p:txBody>
      </p:sp>
    </p:spTree>
    <p:custDataLst>
      <p:tags r:id="rId1"/>
    </p:custDataLst>
    <p:extLst>
      <p:ext uri="{BB962C8B-B14F-4D97-AF65-F5344CB8AC3E}">
        <p14:creationId xmlns:p14="http://schemas.microsoft.com/office/powerpoint/2010/main" val="274965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 Placeholder 2">
            <a:extLst>
              <a:ext uri="{FF2B5EF4-FFF2-40B4-BE49-F238E27FC236}">
                <a16:creationId xmlns:a16="http://schemas.microsoft.com/office/drawing/2014/main" id="{78B90807-4E13-662D-8A4B-1F37D2B03FA5}"/>
              </a:ext>
            </a:extLst>
          </p:cNvPr>
          <p:cNvSpPr txBox="1">
            <a:spLocks/>
          </p:cNvSpPr>
          <p:nvPr/>
        </p:nvSpPr>
        <p:spPr>
          <a:xfrm>
            <a:off x="628650" y="621792"/>
            <a:ext cx="7886700" cy="352044"/>
          </a:xfrm>
          <a:prstGeom prst="rect">
            <a:avLst/>
          </a:prstGeom>
        </p:spPr>
        <p:txBody>
          <a:bodyPr/>
          <a:lstStyle>
            <a:defPPr>
              <a:defRPr lang="en-US"/>
            </a:defPPr>
            <a:lvl1pPr marL="144000" indent="0">
              <a:lnSpc>
                <a:spcPct val="100000"/>
              </a:lnSpc>
              <a:spcBef>
                <a:spcPts val="0"/>
              </a:spcBef>
              <a:spcAft>
                <a:spcPts val="200"/>
              </a:spcAft>
              <a:buClr>
                <a:schemeClr val="tx2"/>
              </a:buClr>
              <a:buFont typeface="Arial" panose="020B0604020202020204" pitchFamily="34" charset="0"/>
              <a:buNone/>
              <a:defRPr sz="1600" b="0" i="0">
                <a:solidFill>
                  <a:schemeClr val="tx2"/>
                </a:solidFill>
                <a:latin typeface="Neue Haas Grotesk Text Pro" panose="020B0504020202020204" pitchFamily="34" charset="0"/>
              </a:defRPr>
            </a:lvl1pPr>
            <a:lvl2pPr marL="360000" indent="-108000">
              <a:lnSpc>
                <a:spcPct val="95000"/>
              </a:lnSpc>
              <a:spcBef>
                <a:spcPts val="0"/>
              </a:spcBef>
              <a:spcAft>
                <a:spcPts val="400"/>
              </a:spcAft>
              <a:buClr>
                <a:schemeClr val="tx2"/>
              </a:buClr>
              <a:buFont typeface="Arial" panose="020B0604020202020204" pitchFamily="34" charset="0"/>
              <a:buChar char="•"/>
              <a:defRPr sz="1300" b="0" i="0">
                <a:solidFill>
                  <a:schemeClr val="tx2"/>
                </a:solidFill>
                <a:latin typeface="Neue Haas Grotesk Text Pro" panose="020B0504020202020204" pitchFamily="34" charset="77"/>
              </a:defRPr>
            </a:lvl2pPr>
            <a:lvl3pPr marL="468000" indent="-108000">
              <a:lnSpc>
                <a:spcPct val="95000"/>
              </a:lnSpc>
              <a:spcBef>
                <a:spcPts val="0"/>
              </a:spcBef>
              <a:spcAft>
                <a:spcPts val="500"/>
              </a:spcAft>
              <a:buClr>
                <a:schemeClr val="tx2"/>
              </a:buClr>
              <a:buFont typeface="Arial" panose="020B0604020202020204" pitchFamily="34" charset="0"/>
              <a:buChar char="•"/>
              <a:defRPr sz="900" b="0" i="0">
                <a:solidFill>
                  <a:schemeClr val="tx2"/>
                </a:solidFill>
                <a:latin typeface="Neue Haas Grotesk Text Pro" panose="020B0504020202020204" pitchFamily="34" charset="77"/>
              </a:defRPr>
            </a:lvl3pPr>
            <a:lvl4pPr marL="576000" indent="-108000">
              <a:lnSpc>
                <a:spcPct val="95000"/>
              </a:lnSpc>
              <a:spcBef>
                <a:spcPts val="0"/>
              </a:spcBef>
              <a:spcAft>
                <a:spcPts val="500"/>
              </a:spcAft>
              <a:buClr>
                <a:schemeClr val="tx2"/>
              </a:buClr>
              <a:buFont typeface="Arial" panose="020B0604020202020204" pitchFamily="34" charset="0"/>
              <a:buChar char="•"/>
              <a:defRPr sz="800" b="0" i="0">
                <a:solidFill>
                  <a:schemeClr val="tx2"/>
                </a:solidFill>
                <a:latin typeface="Neue Haas Grotesk Text Pro" panose="020B0504020202020204" pitchFamily="34" charset="77"/>
              </a:defRPr>
            </a:lvl4pPr>
            <a:lvl5pPr marL="684000" indent="-108000">
              <a:lnSpc>
                <a:spcPct val="95000"/>
              </a:lnSpc>
              <a:spcBef>
                <a:spcPts val="0"/>
              </a:spcBef>
              <a:spcAft>
                <a:spcPts val="500"/>
              </a:spcAft>
              <a:buClr>
                <a:schemeClr val="tx2"/>
              </a:buClr>
              <a:buFont typeface="Arial" panose="020B0604020202020204" pitchFamily="34" charset="0"/>
              <a:buChar char="•"/>
              <a:defRPr sz="800" b="0" i="0">
                <a:solidFill>
                  <a:schemeClr val="tx2"/>
                </a:solidFill>
                <a:latin typeface="Neue Haas Grotesk Text Pro" panose="020B0504020202020204" pitchFamily="34" charset="77"/>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it-IT" dirty="0"/>
              <a:t>Ease of Use with Control and Optimized Performance </a:t>
            </a:r>
            <a:endParaRPr lang="en-US" dirty="0"/>
          </a:p>
        </p:txBody>
      </p:sp>
      <p:sp>
        <p:nvSpPr>
          <p:cNvPr id="85" name="TextBox 84">
            <a:extLst>
              <a:ext uri="{FF2B5EF4-FFF2-40B4-BE49-F238E27FC236}">
                <a16:creationId xmlns:a16="http://schemas.microsoft.com/office/drawing/2014/main" id="{7757EC5F-47F4-8BFE-781A-C039AD89DBEE}"/>
              </a:ext>
            </a:extLst>
          </p:cNvPr>
          <p:cNvSpPr txBox="1"/>
          <p:nvPr/>
        </p:nvSpPr>
        <p:spPr>
          <a:xfrm>
            <a:off x="3870688" y="1250443"/>
            <a:ext cx="1386858" cy="334707"/>
          </a:xfrm>
          <a:prstGeom prst="rect">
            <a:avLst/>
          </a:prstGeom>
          <a:noFill/>
        </p:spPr>
        <p:txBody>
          <a:bodyPr wrap="square" lIns="22860" tIns="11430" rIns="22860" bIns="11430" rtlCol="0" anchor="t">
            <a:spAutoFit/>
          </a:bodyPr>
          <a:lstStyle/>
          <a:p>
            <a:pPr algn="ctr" defTabSz="114300">
              <a:lnSpc>
                <a:spcPct val="90000"/>
              </a:lnSpc>
              <a:defRPr/>
            </a:pPr>
            <a:r>
              <a:rPr lang="en-US" sz="1350" b="1" dirty="0">
                <a:solidFill>
                  <a:srgbClr val="76B900"/>
                </a:solidFill>
                <a:latin typeface="Neue Haas Grotesk Text Pro" panose="020B0504020202020204" pitchFamily="34" charset="0"/>
                <a:cs typeface="NVIDIA Sans"/>
              </a:rPr>
              <a:t>NVIDIA NIM</a:t>
            </a:r>
          </a:p>
          <a:p>
            <a:pPr algn="ctr" defTabSz="114300">
              <a:lnSpc>
                <a:spcPct val="90000"/>
              </a:lnSpc>
              <a:defRPr/>
            </a:pPr>
            <a:r>
              <a:rPr lang="en-US" sz="900" dirty="0">
                <a:solidFill>
                  <a:srgbClr val="76B900"/>
                </a:solidFill>
                <a:latin typeface="Neue Haas Grotesk Text Pro" panose="020B0504020202020204" pitchFamily="34" charset="0"/>
                <a:cs typeface="NVIDIA Sans"/>
              </a:rPr>
              <a:t>Inference microservices </a:t>
            </a:r>
            <a:endParaRPr lang="en-US" sz="900" dirty="0">
              <a:solidFill>
                <a:srgbClr val="76B900"/>
              </a:solidFill>
              <a:latin typeface="Neue Haas Grotesk Text Pro" panose="020B0504020202020204" pitchFamily="34" charset="0"/>
              <a:cs typeface="NVIDIA Sans" panose="020B0503020203020204" pitchFamily="34" charset="0"/>
            </a:endParaRPr>
          </a:p>
        </p:txBody>
      </p:sp>
      <p:sp>
        <p:nvSpPr>
          <p:cNvPr id="86" name="Arrow: Pentagon 85">
            <a:extLst>
              <a:ext uri="{FF2B5EF4-FFF2-40B4-BE49-F238E27FC236}">
                <a16:creationId xmlns:a16="http://schemas.microsoft.com/office/drawing/2014/main" id="{920C9870-7664-480F-401E-B57115225160}"/>
              </a:ext>
            </a:extLst>
          </p:cNvPr>
          <p:cNvSpPr/>
          <p:nvPr/>
        </p:nvSpPr>
        <p:spPr>
          <a:xfrm>
            <a:off x="450252" y="1536181"/>
            <a:ext cx="3241925" cy="1636745"/>
          </a:xfrm>
          <a:prstGeom prst="homePlate">
            <a:avLst>
              <a:gd name="adj" fmla="val 26464"/>
            </a:avLst>
          </a:prstGeom>
          <a:solidFill>
            <a:schemeClr val="accent2"/>
          </a:solidFill>
          <a:ln w="25400" cap="flat" cmpd="sng" algn="ctr">
            <a:noFill/>
            <a:prstDash val="solid"/>
          </a:ln>
          <a:effectLst/>
        </p:spPr>
        <p:txBody>
          <a:bodyPr lIns="114300" rtlCol="0" anchor="ctr"/>
          <a:lstStyle/>
          <a:p>
            <a:pPr marL="0" marR="0" lvl="0" indent="0" defTabSz="685800" eaLnBrk="1" fontAlgn="auto" latinLnBrk="0" hangingPunct="1">
              <a:lnSpc>
                <a:spcPct val="100000"/>
              </a:lnSpc>
              <a:spcBef>
                <a:spcPts val="30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Neue Haas Grotesk Text Pro" panose="020B0504020202020204" pitchFamily="34" charset="0"/>
                <a:cs typeface="NVIDIA Sans"/>
              </a:rPr>
              <a:t>Speed time to market </a:t>
            </a:r>
            <a:r>
              <a:rPr kumimoji="0" lang="en-US" sz="1000" b="0" i="0" u="none" strike="noStrike" kern="0" cap="none" spc="0" normalizeH="0" baseline="0" noProof="0">
                <a:ln>
                  <a:noFill/>
                </a:ln>
                <a:solidFill>
                  <a:srgbClr val="000000"/>
                </a:solidFill>
                <a:effectLst/>
                <a:uLnTx/>
                <a:uFillTx/>
                <a:latin typeface="Neue Haas Grotesk Text Pro" panose="020B0504020202020204" pitchFamily="34" charset="0"/>
                <a:cs typeface="NVIDIA Sans"/>
              </a:rPr>
              <a:t>with prebuilt, continuously maintained microservices</a:t>
            </a:r>
          </a:p>
          <a:p>
            <a:pPr marL="0" marR="0" lvl="0" indent="0"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eue Haas Grotesk Text Pro" panose="020B0504020202020204" pitchFamily="34" charset="0"/>
              <a:cs typeface="NVIDIA Sans" panose="020B0503020203020204" pitchFamily="34" charset="0"/>
            </a:endParaRPr>
          </a:p>
          <a:p>
            <a:pPr marL="0" marR="0" lvl="0" indent="0" defTabSz="114300" eaLnBrk="1" fontAlgn="auto" latinLnBrk="0" hangingPunct="1">
              <a:lnSpc>
                <a:spcPct val="100000"/>
              </a:lnSpc>
              <a:spcBef>
                <a:spcPts val="30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Neue Haas Grotesk Text Pro" panose="020B0504020202020204" pitchFamily="34" charset="0"/>
                <a:cs typeface="NVIDIA Sans"/>
              </a:rPr>
              <a:t>Boost accuracy </a:t>
            </a:r>
            <a:r>
              <a:rPr kumimoji="0" lang="en-US" sz="1000" b="0" i="0" u="none" strike="noStrike" kern="0" cap="none" spc="0" normalizeH="0" baseline="0" noProof="0">
                <a:ln>
                  <a:noFill/>
                </a:ln>
                <a:solidFill>
                  <a:srgbClr val="000000"/>
                </a:solidFill>
                <a:effectLst/>
                <a:uLnTx/>
                <a:uFillTx/>
                <a:latin typeface="Neue Haas Grotesk Text Pro" panose="020B0504020202020204" pitchFamily="34" charset="0"/>
                <a:cs typeface="NVIDIA Sans"/>
              </a:rPr>
              <a:t>by tuning custom models from proprietary data sources​</a:t>
            </a:r>
          </a:p>
          <a:p>
            <a:pPr marL="0" marR="0" lvl="0" indent="0"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Neue Haas Grotesk Text Pro" panose="020B0504020202020204" pitchFamily="34" charset="0"/>
              <a:cs typeface="NVIDIA Sans" panose="020B0503020203020204" pitchFamily="34" charset="0"/>
            </a:endParaRPr>
          </a:p>
          <a:p>
            <a:pPr marL="0" marR="0" lvl="0" indent="0" defTabSz="1143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Neue Haas Grotesk Text Pro" panose="020B0504020202020204" pitchFamily="34" charset="0"/>
                <a:cs typeface="NVIDIA Sans"/>
              </a:rPr>
              <a:t>Deploy anywhere with security and control </a:t>
            </a:r>
            <a:br>
              <a:rPr kumimoji="0" lang="en-US" sz="1000" b="1" i="0" u="none" strike="noStrike" kern="0" cap="none" spc="0" normalizeH="0" baseline="0" noProof="0">
                <a:ln>
                  <a:noFill/>
                </a:ln>
                <a:solidFill>
                  <a:srgbClr val="FFFFFF"/>
                </a:solidFill>
                <a:effectLst/>
                <a:uLnTx/>
                <a:uFillTx/>
                <a:latin typeface="Neue Haas Grotesk Text Pro" panose="020B0504020202020204" pitchFamily="34" charset="0"/>
                <a:cs typeface="NVIDIA Sans"/>
              </a:rPr>
            </a:br>
            <a:r>
              <a:rPr kumimoji="0" lang="en-US" sz="1000" b="0" i="0" u="none" strike="noStrike" kern="0" cap="none" spc="0" normalizeH="0" baseline="0" noProof="0">
                <a:ln>
                  <a:noFill/>
                </a:ln>
                <a:solidFill>
                  <a:srgbClr val="000000"/>
                </a:solidFill>
                <a:effectLst/>
                <a:uLnTx/>
                <a:uFillTx/>
                <a:latin typeface="Neue Haas Grotesk Text Pro" panose="020B0504020202020204" pitchFamily="34" charset="0"/>
                <a:cs typeface="NVIDIA Sans"/>
              </a:rPr>
              <a:t>of AI applications and data</a:t>
            </a:r>
          </a:p>
        </p:txBody>
      </p:sp>
      <p:sp>
        <p:nvSpPr>
          <p:cNvPr id="87" name="Arrow: Pentagon 86">
            <a:extLst>
              <a:ext uri="{FF2B5EF4-FFF2-40B4-BE49-F238E27FC236}">
                <a16:creationId xmlns:a16="http://schemas.microsoft.com/office/drawing/2014/main" id="{C35F4DDA-B531-02AE-9EFE-24EA57F05452}"/>
              </a:ext>
            </a:extLst>
          </p:cNvPr>
          <p:cNvSpPr/>
          <p:nvPr/>
        </p:nvSpPr>
        <p:spPr>
          <a:xfrm flipH="1">
            <a:off x="5451822" y="1536181"/>
            <a:ext cx="3241926" cy="1636745"/>
          </a:xfrm>
          <a:prstGeom prst="homePlate">
            <a:avLst>
              <a:gd name="adj" fmla="val 26464"/>
            </a:avLst>
          </a:prstGeom>
          <a:solidFill>
            <a:schemeClr val="accent2"/>
          </a:solidFill>
          <a:ln w="25400" cap="flat" cmpd="sng" algn="ctr">
            <a:noFill/>
            <a:prstDash val="solid"/>
          </a:ln>
          <a:effectLst/>
        </p:spPr>
        <p:txBody>
          <a:bodyPr rIns="114300" rtlCol="0" anchor="ctr"/>
          <a:lstStyle/>
          <a:p>
            <a:pPr marL="0" marR="0" lvl="0" indent="0" algn="r" defTabSz="685800" eaLnBrk="1" fontAlgn="auto" latinLnBrk="0" hangingPunct="1">
              <a:lnSpc>
                <a:spcPct val="100000"/>
              </a:lnSpc>
              <a:spcBef>
                <a:spcPts val="300"/>
              </a:spcBef>
              <a:spcAft>
                <a:spcPts val="0"/>
              </a:spcAft>
              <a:buClr>
                <a:srgbClr val="76B900"/>
              </a:buClr>
              <a:buSzTx/>
              <a:buFontTx/>
              <a:buNone/>
              <a:tabLst/>
              <a:defRPr/>
            </a:pPr>
            <a:r>
              <a:rPr kumimoji="0" lang="en-US" sz="1000" b="1" i="0" u="none" strike="noStrike" kern="0" cap="none" spc="0" normalizeH="0" baseline="0" noProof="0" dirty="0">
                <a:ln>
                  <a:noFill/>
                </a:ln>
                <a:solidFill>
                  <a:srgbClr val="FFFFFF"/>
                </a:solidFill>
                <a:effectLst/>
                <a:uLnTx/>
                <a:uFillTx/>
                <a:latin typeface="Neue Haas Grotesk Text Pro" panose="020B0504020202020204" pitchFamily="34" charset="0"/>
                <a:cs typeface="NVIDIA Sans"/>
              </a:rPr>
              <a:t>Empower developers </a:t>
            </a:r>
            <a: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t>with the latest </a:t>
            </a:r>
            <a:b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br>
            <a: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t>AI models, standard APIs and enterprise tools</a:t>
            </a:r>
            <a:endPar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endParaRPr>
          </a:p>
          <a:p>
            <a:pPr marL="0" marR="0" lvl="0" indent="0" algn="r" defTabSz="114300" eaLnBrk="1" fontAlgn="auto" latinLnBrk="0" hangingPunct="1">
              <a:lnSpc>
                <a:spcPct val="9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Neue Haas Grotesk Text Pro" panose="020B0504020202020204" pitchFamily="34" charset="0"/>
              <a:cs typeface="NVIDIA Sans" panose="020B0503020203020204" pitchFamily="34" charset="0"/>
            </a:endParaRPr>
          </a:p>
          <a:p>
            <a:pPr marL="0" marR="0" lvl="0" indent="0" algn="r" defTabSz="685800" eaLnBrk="1" fontAlgn="auto" latinLnBrk="0" hangingPunct="1">
              <a:lnSpc>
                <a:spcPct val="100000"/>
              </a:lnSpc>
              <a:spcBef>
                <a:spcPts val="30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Neue Haas Grotesk Text Pro" panose="020B0504020202020204" pitchFamily="34" charset="0"/>
                <a:cs typeface="NVIDIA Sans"/>
              </a:rPr>
              <a:t>Deploy in production </a:t>
            </a:r>
            <a: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t>with API stability, </a:t>
            </a:r>
            <a:b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br>
            <a: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t>security patching, and enterprise support​</a:t>
            </a:r>
          </a:p>
          <a:p>
            <a:pPr marL="0" marR="0" lvl="0" indent="0" defTabSz="685800" eaLnBrk="1" fontAlgn="auto" latinLnBrk="0" hangingPunct="1">
              <a:lnSpc>
                <a:spcPct val="100000"/>
              </a:lnSpc>
              <a:spcBef>
                <a:spcPts val="30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endParaRPr>
          </a:p>
          <a:p>
            <a:pPr marL="0" marR="0" lvl="0" indent="0" algn="r" defTabSz="114300" eaLnBrk="1" fontAlgn="auto" latinLnBrk="0" hangingPunct="1">
              <a:lnSpc>
                <a:spcPct val="100000"/>
              </a:lnSpc>
              <a:spcBef>
                <a:spcPts val="300"/>
              </a:spcBef>
              <a:spcAft>
                <a:spcPts val="0"/>
              </a:spcAft>
              <a:buClr>
                <a:srgbClr val="76B900"/>
              </a:buClr>
              <a:buSzTx/>
              <a:buFontTx/>
              <a:buNone/>
              <a:tabLst/>
              <a:defRPr/>
            </a:pPr>
            <a:r>
              <a:rPr kumimoji="0" lang="en-US" sz="1000" b="1" i="0" u="none" strike="noStrike" kern="0" cap="none" spc="0" normalizeH="0" baseline="0" noProof="0" dirty="0">
                <a:ln>
                  <a:noFill/>
                </a:ln>
                <a:solidFill>
                  <a:srgbClr val="FFFFFF"/>
                </a:solidFill>
                <a:effectLst/>
                <a:uLnTx/>
                <a:uFillTx/>
                <a:latin typeface="Neue Haas Grotesk Text Pro" panose="020B0504020202020204" pitchFamily="34" charset="0"/>
                <a:cs typeface="NVIDIA Sans"/>
              </a:rPr>
              <a:t>Optimized for greatest throughput</a:t>
            </a:r>
            <a:br>
              <a:rPr kumimoji="0" lang="en-US" sz="1000" b="1" i="0" u="none" strike="noStrike" kern="0" cap="none" spc="0" normalizeH="0" baseline="0" noProof="0" dirty="0">
                <a:ln>
                  <a:noFill/>
                </a:ln>
                <a:solidFill>
                  <a:srgbClr val="FFFFFF"/>
                </a:solidFill>
                <a:effectLst/>
                <a:uLnTx/>
                <a:uFillTx/>
                <a:latin typeface="Neue Haas Grotesk Text Pro" panose="020B0504020202020204" pitchFamily="34" charset="0"/>
                <a:cs typeface="NVIDIA Sans"/>
              </a:rPr>
            </a:br>
            <a:r>
              <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cs typeface="NVIDIA Sans"/>
              </a:rPr>
              <a:t>to maximize TCO</a:t>
            </a:r>
            <a:endParaRPr kumimoji="0" lang="en-US" sz="1000" b="0" i="0" u="none" strike="noStrike" kern="0" cap="none" spc="0" normalizeH="0" baseline="0" noProof="0" dirty="0">
              <a:ln>
                <a:noFill/>
              </a:ln>
              <a:solidFill>
                <a:srgbClr val="000000"/>
              </a:solidFill>
              <a:effectLst/>
              <a:uLnTx/>
              <a:uFillTx/>
              <a:latin typeface="Neue Haas Grotesk Text Pro" panose="020B0504020202020204" pitchFamily="34" charset="0"/>
            </a:endParaRPr>
          </a:p>
        </p:txBody>
      </p:sp>
      <p:grpSp>
        <p:nvGrpSpPr>
          <p:cNvPr id="88" name="Group 87">
            <a:extLst>
              <a:ext uri="{FF2B5EF4-FFF2-40B4-BE49-F238E27FC236}">
                <a16:creationId xmlns:a16="http://schemas.microsoft.com/office/drawing/2014/main" id="{9F62C55B-B14A-4959-B93B-39A19D2D227C}"/>
              </a:ext>
            </a:extLst>
          </p:cNvPr>
          <p:cNvGrpSpPr/>
          <p:nvPr/>
        </p:nvGrpSpPr>
        <p:grpSpPr>
          <a:xfrm>
            <a:off x="2055220" y="3919713"/>
            <a:ext cx="5017795" cy="852422"/>
            <a:chOff x="8977745" y="16646953"/>
            <a:chExt cx="20071180" cy="3409689"/>
          </a:xfrm>
        </p:grpSpPr>
        <p:sp>
          <p:nvSpPr>
            <p:cNvPr id="89" name="TextBox 88">
              <a:extLst>
                <a:ext uri="{FF2B5EF4-FFF2-40B4-BE49-F238E27FC236}">
                  <a16:creationId xmlns:a16="http://schemas.microsoft.com/office/drawing/2014/main" id="{44F08235-36DC-9BDD-D4D2-AB1278592490}"/>
                </a:ext>
              </a:extLst>
            </p:cNvPr>
            <p:cNvSpPr txBox="1"/>
            <p:nvPr/>
          </p:nvSpPr>
          <p:spPr>
            <a:xfrm>
              <a:off x="8977745" y="19188714"/>
              <a:ext cx="20071180" cy="867928"/>
            </a:xfrm>
            <a:prstGeom prst="rect">
              <a:avLst/>
            </a:prstGeom>
            <a:noFill/>
          </p:spPr>
          <p:txBody>
            <a:bodyPr wrap="square">
              <a:spAutoFit/>
            </a:bodyPr>
            <a:lstStyle/>
            <a:p>
              <a:pPr algn="ctr" defTabSz="114300">
                <a:lnSpc>
                  <a:spcPct val="90000"/>
                </a:lnSpc>
                <a:defRPr/>
              </a:pPr>
              <a:r>
                <a:rPr lang="en-US" sz="900">
                  <a:solidFill>
                    <a:srgbClr val="000000"/>
                  </a:solidFill>
                  <a:latin typeface="Neue Haas Grotesk Text Pro" panose="020B0504020202020204" pitchFamily="34" charset="0"/>
                </a:rPr>
                <a:t> Cloud                  Data Center               Edge                   Workstation</a:t>
              </a:r>
            </a:p>
          </p:txBody>
        </p:sp>
        <p:grpSp>
          <p:nvGrpSpPr>
            <p:cNvPr id="90" name="Group 89">
              <a:extLst>
                <a:ext uri="{FF2B5EF4-FFF2-40B4-BE49-F238E27FC236}">
                  <a16:creationId xmlns:a16="http://schemas.microsoft.com/office/drawing/2014/main" id="{7F238AB4-B788-77CB-C42E-6A63B1DA011F}"/>
                </a:ext>
              </a:extLst>
            </p:cNvPr>
            <p:cNvGrpSpPr/>
            <p:nvPr/>
          </p:nvGrpSpPr>
          <p:grpSpPr>
            <a:xfrm>
              <a:off x="11523299" y="16646953"/>
              <a:ext cx="14529742" cy="2720649"/>
              <a:chOff x="11523299" y="16646953"/>
              <a:chExt cx="14529742" cy="2720649"/>
            </a:xfrm>
          </p:grpSpPr>
          <p:pic>
            <p:nvPicPr>
              <p:cNvPr id="91" name="Picture 90" descr="A black background with a black square&#10;&#10;Description automatically generated with medium confidence">
                <a:extLst>
                  <a:ext uri="{FF2B5EF4-FFF2-40B4-BE49-F238E27FC236}">
                    <a16:creationId xmlns:a16="http://schemas.microsoft.com/office/drawing/2014/main" id="{19F81333-8547-9FA3-361A-5084297EBB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76144" y="16682971"/>
                <a:ext cx="2680376" cy="2680376"/>
              </a:xfrm>
              <a:prstGeom prst="rect">
                <a:avLst/>
              </a:prstGeom>
            </p:spPr>
          </p:pic>
          <p:pic>
            <p:nvPicPr>
              <p:cNvPr id="92" name="Picture 91" descr="A black background with a black square&#10;&#10;Description automatically generated with medium confidence">
                <a:extLst>
                  <a:ext uri="{FF2B5EF4-FFF2-40B4-BE49-F238E27FC236}">
                    <a16:creationId xmlns:a16="http://schemas.microsoft.com/office/drawing/2014/main" id="{80C07AF6-C6AD-F52A-CD47-85AFAD4256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45940" y="16706544"/>
                <a:ext cx="2507101" cy="2507101"/>
              </a:xfrm>
              <a:prstGeom prst="rect">
                <a:avLst/>
              </a:prstGeom>
            </p:spPr>
          </p:pic>
          <p:pic>
            <p:nvPicPr>
              <p:cNvPr id="93" name="Picture 92" descr="A black background with a black square&#10;&#10;Description automatically generated with medium confidence">
                <a:extLst>
                  <a:ext uri="{FF2B5EF4-FFF2-40B4-BE49-F238E27FC236}">
                    <a16:creationId xmlns:a16="http://schemas.microsoft.com/office/drawing/2014/main" id="{CCB227A3-A461-DED9-8495-105131FBE1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11523299" y="16939330"/>
                <a:ext cx="2428272" cy="2428272"/>
              </a:xfrm>
              <a:prstGeom prst="rect">
                <a:avLst/>
              </a:prstGeom>
            </p:spPr>
          </p:pic>
          <p:pic>
            <p:nvPicPr>
              <p:cNvPr id="94" name="Picture 93" descr="A black background with a black square&#10;&#10;Description automatically generated with medium confidence">
                <a:extLst>
                  <a:ext uri="{FF2B5EF4-FFF2-40B4-BE49-F238E27FC236}">
                    <a16:creationId xmlns:a16="http://schemas.microsoft.com/office/drawing/2014/main" id="{2F376093-7B12-D7C2-08DD-BD71B085E2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556307" y="16646953"/>
                <a:ext cx="2455856" cy="2455856"/>
              </a:xfrm>
              <a:prstGeom prst="rect">
                <a:avLst/>
              </a:prstGeom>
            </p:spPr>
          </p:pic>
        </p:grpSp>
      </p:grpSp>
      <p:sp>
        <p:nvSpPr>
          <p:cNvPr id="95" name="Triangle 12">
            <a:extLst>
              <a:ext uri="{FF2B5EF4-FFF2-40B4-BE49-F238E27FC236}">
                <a16:creationId xmlns:a16="http://schemas.microsoft.com/office/drawing/2014/main" id="{622F1986-2B02-CAC0-5181-A8A4F055C55B}"/>
              </a:ext>
            </a:extLst>
          </p:cNvPr>
          <p:cNvSpPr/>
          <p:nvPr/>
        </p:nvSpPr>
        <p:spPr>
          <a:xfrm>
            <a:off x="2747900" y="3198526"/>
            <a:ext cx="3632435" cy="670094"/>
          </a:xfrm>
          <a:prstGeom prst="triangle">
            <a:avLst>
              <a:gd name="adj" fmla="val 49763"/>
            </a:avLst>
          </a:prstGeom>
          <a:gradFill>
            <a:gsLst>
              <a:gs pos="0">
                <a:srgbClr val="8C8C8C">
                  <a:lumMod val="20000"/>
                  <a:lumOff val="80000"/>
                </a:srgbClr>
              </a:gs>
              <a:gs pos="94000">
                <a:srgbClr val="8C8C8C">
                  <a:lumMod val="60000"/>
                  <a:lumOff val="40000"/>
                </a:srgbClr>
              </a:gs>
              <a:gs pos="100000">
                <a:srgbClr val="8C8C8C">
                  <a:lumMod val="60000"/>
                  <a:lumOff val="40000"/>
                </a:srgbClr>
              </a:gs>
            </a:gsLst>
            <a:lin ang="5400000" scaled="1"/>
          </a:gradFill>
          <a:ln w="25400" cap="flat" cmpd="sng" algn="ctr">
            <a:noFill/>
            <a:prstDash val="solid"/>
          </a:ln>
          <a:effectLst/>
        </p:spPr>
        <p:txBody>
          <a:bodyPr rtlCol="0" anchor="ctr"/>
          <a:lstStyle/>
          <a:p>
            <a:pPr marL="0" marR="0" lvl="0" indent="0" algn="ctr" defTabSz="114300" eaLnBrk="1" fontAlgn="auto" latinLnBrk="0" hangingPunct="1">
              <a:lnSpc>
                <a:spcPct val="90000"/>
              </a:lnSpc>
              <a:spcBef>
                <a:spcPts val="0"/>
              </a:spcBef>
              <a:spcAft>
                <a:spcPts val="0"/>
              </a:spcAft>
              <a:buClrTx/>
              <a:buSzTx/>
              <a:buFontTx/>
              <a:buNone/>
              <a:tabLst/>
              <a:defRPr/>
            </a:pPr>
            <a:endParaRPr kumimoji="0" lang="en-US" sz="1000" b="0" i="0" u="none" strike="noStrike" kern="0" cap="none" spc="0" normalizeH="0" baseline="0" noProof="0" err="1">
              <a:ln>
                <a:noFill/>
              </a:ln>
              <a:solidFill>
                <a:srgbClr val="FFFFFF"/>
              </a:solidFill>
              <a:effectLst/>
              <a:uLnTx/>
              <a:uFillTx/>
              <a:latin typeface="Neue Haas Grotesk Text Pro" panose="020B0504020202020204" pitchFamily="34" charset="0"/>
            </a:endParaRPr>
          </a:p>
        </p:txBody>
      </p:sp>
      <p:grpSp>
        <p:nvGrpSpPr>
          <p:cNvPr id="96" name="Group 95">
            <a:extLst>
              <a:ext uri="{FF2B5EF4-FFF2-40B4-BE49-F238E27FC236}">
                <a16:creationId xmlns:a16="http://schemas.microsoft.com/office/drawing/2014/main" id="{655E9E2C-FABC-12CF-183B-C3434FF3D3B6}"/>
              </a:ext>
            </a:extLst>
          </p:cNvPr>
          <p:cNvGrpSpPr/>
          <p:nvPr/>
        </p:nvGrpSpPr>
        <p:grpSpPr>
          <a:xfrm>
            <a:off x="4046317" y="1699705"/>
            <a:ext cx="1035601" cy="1335961"/>
            <a:chOff x="16185268" y="6798819"/>
            <a:chExt cx="4142403" cy="5343844"/>
          </a:xfrm>
        </p:grpSpPr>
        <p:pic>
          <p:nvPicPr>
            <p:cNvPr id="97" name="Picture 96" descr="A black cube with green base&#10;&#10;Description automatically generated">
              <a:extLst>
                <a:ext uri="{FF2B5EF4-FFF2-40B4-BE49-F238E27FC236}">
                  <a16:creationId xmlns:a16="http://schemas.microsoft.com/office/drawing/2014/main" id="{ADF99EEF-BBB1-A8FD-E17C-9981BEF9D196}"/>
                </a:ext>
              </a:extLst>
            </p:cNvPr>
            <p:cNvPicPr>
              <a:picLocks noChangeAspect="1"/>
            </p:cNvPicPr>
            <p:nvPr/>
          </p:nvPicPr>
          <p:blipFill>
            <a:blip r:embed="rId7"/>
            <a:stretch>
              <a:fillRect/>
            </a:stretch>
          </p:blipFill>
          <p:spPr>
            <a:xfrm>
              <a:off x="16185268" y="6798819"/>
              <a:ext cx="4142403" cy="5343844"/>
            </a:xfrm>
            <a:prstGeom prst="rect">
              <a:avLst/>
            </a:prstGeom>
          </p:spPr>
        </p:pic>
        <p:grpSp>
          <p:nvGrpSpPr>
            <p:cNvPr id="98" name="Group 97">
              <a:extLst>
                <a:ext uri="{FF2B5EF4-FFF2-40B4-BE49-F238E27FC236}">
                  <a16:creationId xmlns:a16="http://schemas.microsoft.com/office/drawing/2014/main" id="{860D5ACF-99A6-5D46-5803-E50430301E94}"/>
                </a:ext>
              </a:extLst>
            </p:cNvPr>
            <p:cNvGrpSpPr/>
            <p:nvPr/>
          </p:nvGrpSpPr>
          <p:grpSpPr>
            <a:xfrm>
              <a:off x="16221545" y="6928239"/>
              <a:ext cx="4069848" cy="4477940"/>
              <a:chOff x="14706359" y="12605215"/>
              <a:chExt cx="805812" cy="927905"/>
            </a:xfrm>
          </p:grpSpPr>
          <p:pic>
            <p:nvPicPr>
              <p:cNvPr id="99" name="Graphic 98">
                <a:extLst>
                  <a:ext uri="{FF2B5EF4-FFF2-40B4-BE49-F238E27FC236}">
                    <a16:creationId xmlns:a16="http://schemas.microsoft.com/office/drawing/2014/main" id="{4AE8DC18-1D44-EC5E-FE37-0576BEEDDA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6359" y="12605215"/>
                <a:ext cx="805812" cy="927905"/>
              </a:xfrm>
              <a:prstGeom prst="rect">
                <a:avLst/>
              </a:prstGeom>
            </p:spPr>
          </p:pic>
          <p:pic>
            <p:nvPicPr>
              <p:cNvPr id="100" name="Graphic 99">
                <a:extLst>
                  <a:ext uri="{FF2B5EF4-FFF2-40B4-BE49-F238E27FC236}">
                    <a16:creationId xmlns:a16="http://schemas.microsoft.com/office/drawing/2014/main" id="{CBDCB549-3ED6-FC9B-E0D7-7C0349961D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53979" y="12777112"/>
                <a:ext cx="510571" cy="554966"/>
              </a:xfrm>
              <a:prstGeom prst="rect">
                <a:avLst/>
              </a:prstGeom>
            </p:spPr>
          </p:pic>
        </p:grpSp>
      </p:grpSp>
      <p:sp>
        <p:nvSpPr>
          <p:cNvPr id="101" name="Title 2">
            <a:extLst>
              <a:ext uri="{FF2B5EF4-FFF2-40B4-BE49-F238E27FC236}">
                <a16:creationId xmlns:a16="http://schemas.microsoft.com/office/drawing/2014/main" id="{FA03A666-C13C-145D-50F2-D9C2B37693F0}"/>
              </a:ext>
            </a:extLst>
          </p:cNvPr>
          <p:cNvSpPr txBox="1">
            <a:spLocks/>
          </p:cNvSpPr>
          <p:nvPr/>
        </p:nvSpPr>
        <p:spPr>
          <a:xfrm>
            <a:off x="264159" y="53113"/>
            <a:ext cx="7921195" cy="732441"/>
          </a:xfrm>
          <a:prstGeom prst="rect">
            <a:avLst/>
          </a:prstGeom>
        </p:spPr>
        <p:txBody>
          <a:bodyPr vert="horz" lIns="72000" tIns="0" rIns="91440" bIns="0" rtlCol="0" anchor="ctr">
            <a:normAutofit/>
          </a:bodyPr>
          <a:lst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222222"/>
                </a:solidFill>
                <a:effectLst/>
                <a:uLnTx/>
                <a:uFillTx/>
                <a:latin typeface="Neue Haas Grotesk Text Pro" panose="020B0504020202020204" pitchFamily="34" charset="77"/>
                <a:ea typeface="+mj-ea"/>
                <a:cs typeface="+mj-cs"/>
              </a:rPr>
              <a:t>NVIDIA AI Enterprise - NIM for Enterprise AI </a:t>
            </a:r>
          </a:p>
        </p:txBody>
      </p:sp>
    </p:spTree>
    <p:extLst>
      <p:ext uri="{BB962C8B-B14F-4D97-AF65-F5344CB8AC3E}">
        <p14:creationId xmlns:p14="http://schemas.microsoft.com/office/powerpoint/2010/main" val="1733253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1F23DB-C3C8-D470-7079-A475684A4D07}"/>
              </a:ext>
            </a:extLst>
          </p:cNvPr>
          <p:cNvSpPr/>
          <p:nvPr/>
        </p:nvSpPr>
        <p:spPr>
          <a:xfrm>
            <a:off x="0" y="8092"/>
            <a:ext cx="9162288" cy="5143500"/>
          </a:xfrm>
          <a:prstGeom prst="rect">
            <a:avLst/>
          </a:prstGeom>
          <a:solidFill>
            <a:srgbClr val="C8C6CB"/>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2" name="Subtitle 1">
            <a:extLst>
              <a:ext uri="{FF2B5EF4-FFF2-40B4-BE49-F238E27FC236}">
                <a16:creationId xmlns:a16="http://schemas.microsoft.com/office/drawing/2014/main" id="{BBE73E6D-2101-6479-27B0-AE46528F3A8E}"/>
              </a:ext>
            </a:extLst>
          </p:cNvPr>
          <p:cNvSpPr txBox="1">
            <a:spLocks/>
          </p:cNvSpPr>
          <p:nvPr/>
        </p:nvSpPr>
        <p:spPr>
          <a:xfrm>
            <a:off x="637413" y="1598552"/>
            <a:ext cx="3467862" cy="307777"/>
          </a:xfrm>
          <a:prstGeom prst="rect">
            <a:avLst/>
          </a:prstGeom>
          <a:effectLst/>
        </p:spPr>
        <p:txBody>
          <a:bodyPr vert="horz" wrap="square" lIns="0" tIns="0" rIns="0" bIns="0" rtlCol="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lang="en-US" sz="2000" b="0" i="1" kern="1200" cap="none" baseline="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5000"/>
              </a:lnSpc>
              <a:spcBef>
                <a:spcPts val="0"/>
              </a:spcBef>
              <a:spcAft>
                <a:spcPts val="400"/>
              </a:spcAft>
              <a:buClr>
                <a:schemeClr val="tx2"/>
              </a:buClr>
              <a:buFont typeface="Arial" panose="020B0604020202020204" pitchFamily="34" charset="0"/>
              <a:buNone/>
              <a:defRPr lang="en-US" sz="1300" b="0" i="0" kern="1200">
                <a:solidFill>
                  <a:schemeClr val="tx1">
                    <a:tint val="75000"/>
                  </a:schemeClr>
                </a:solidFill>
                <a:latin typeface="Neue Haas Grotesk Text Pro" panose="020B0504020202020204" pitchFamily="34" charset="77"/>
                <a:ea typeface="+mn-ea"/>
                <a:cs typeface="+mn-cs"/>
              </a:defRPr>
            </a:lvl2pPr>
            <a:lvl3pPr marL="9144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900" b="0" i="0" kern="1200">
                <a:solidFill>
                  <a:schemeClr val="tx1">
                    <a:tint val="75000"/>
                  </a:schemeClr>
                </a:solidFill>
                <a:latin typeface="Neue Haas Grotesk Text Pro" panose="020B0504020202020204" pitchFamily="34" charset="77"/>
                <a:ea typeface="+mn-ea"/>
                <a:cs typeface="+mn-cs"/>
              </a:defRPr>
            </a:lvl3pPr>
            <a:lvl4pPr marL="13716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800" b="0" i="0" kern="1200">
                <a:solidFill>
                  <a:schemeClr val="tx1">
                    <a:tint val="75000"/>
                  </a:schemeClr>
                </a:solidFill>
                <a:latin typeface="Neue Haas Grotesk Text Pro" panose="020B0504020202020204" pitchFamily="34" charset="77"/>
                <a:ea typeface="+mn-ea"/>
                <a:cs typeface="+mn-cs"/>
              </a:defRPr>
            </a:lvl4pPr>
            <a:lvl5pPr marL="18288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800" b="0" i="0" kern="1200">
                <a:solidFill>
                  <a:schemeClr val="tx1">
                    <a:tint val="75000"/>
                  </a:schemeClr>
                </a:solidFill>
                <a:latin typeface="Neue Haas Grotesk Text Pro" panose="020B0504020202020204" pitchFamily="34" charset="77"/>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a:t>AI Your Way</a:t>
            </a:r>
            <a:endParaRPr lang="en-US"/>
          </a:p>
        </p:txBody>
      </p:sp>
      <p:sp>
        <p:nvSpPr>
          <p:cNvPr id="13" name="Title 2">
            <a:extLst>
              <a:ext uri="{FF2B5EF4-FFF2-40B4-BE49-F238E27FC236}">
                <a16:creationId xmlns:a16="http://schemas.microsoft.com/office/drawing/2014/main" id="{7CBD32F6-D3FF-AEFF-190C-1EE6614758D0}"/>
              </a:ext>
            </a:extLst>
          </p:cNvPr>
          <p:cNvSpPr txBox="1">
            <a:spLocks/>
          </p:cNvSpPr>
          <p:nvPr/>
        </p:nvSpPr>
        <p:spPr>
          <a:xfrm>
            <a:off x="607715" y="2063338"/>
            <a:ext cx="4182770" cy="1545710"/>
          </a:xfrm>
          <a:prstGeom prst="rect">
            <a:avLst/>
          </a:prstGeom>
          <a:effectLst/>
        </p:spPr>
        <p:txBody>
          <a:bodyPr vert="horz" lIns="0" tIns="0" rIns="0" bIns="0" rtlCol="0" anchor="t" anchorCtr="0">
            <a:normAutofit/>
          </a:bodyPr>
          <a:lstStyle>
            <a:lvl1pPr algn="l" defTabSz="914400" rtl="0" eaLnBrk="1" latinLnBrk="0" hangingPunct="1">
              <a:lnSpc>
                <a:spcPct val="88000"/>
              </a:lnSpc>
              <a:spcBef>
                <a:spcPct val="0"/>
              </a:spcBef>
              <a:buNone/>
              <a:defRPr lang="en-US" sz="4500" b="1" i="0" kern="1200" cap="none" spc="-50" baseline="0">
                <a:solidFill>
                  <a:schemeClr val="tx1"/>
                </a:solidFill>
                <a:latin typeface="Neue Haas Grotesk Text Pro" panose="020B0504020202020204" pitchFamily="34" charset="77"/>
                <a:ea typeface="+mj-ea"/>
                <a:cs typeface="+mj-cs"/>
              </a:defRPr>
            </a:lvl1pPr>
          </a:lstStyle>
          <a:p>
            <a:r>
              <a:rPr lang="en-US"/>
              <a:t>Extracting Value From AI</a:t>
            </a:r>
          </a:p>
        </p:txBody>
      </p:sp>
      <p:pic>
        <p:nvPicPr>
          <p:cNvPr id="14" name="Picture 13" descr="A brain with many different colored objects&#10;&#10;Description automatically generated">
            <a:extLst>
              <a:ext uri="{FF2B5EF4-FFF2-40B4-BE49-F238E27FC236}">
                <a16:creationId xmlns:a16="http://schemas.microsoft.com/office/drawing/2014/main" id="{BFFC0035-4E3B-623A-3811-CEA61B607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003411"/>
            <a:ext cx="4340469" cy="3768253"/>
          </a:xfrm>
          <a:prstGeom prst="rect">
            <a:avLst/>
          </a:prstGeom>
        </p:spPr>
      </p:pic>
      <p:pic>
        <p:nvPicPr>
          <p:cNvPr id="15" name="Graphic 14">
            <a:extLst>
              <a:ext uri="{FF2B5EF4-FFF2-40B4-BE49-F238E27FC236}">
                <a16:creationId xmlns:a16="http://schemas.microsoft.com/office/drawing/2014/main" id="{A7333361-D505-D35E-4F02-90416C97FF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16906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643E5-7C7A-1B3B-EE7B-66C980A624CD}"/>
              </a:ext>
            </a:extLst>
          </p:cNvPr>
          <p:cNvSpPr>
            <a:spLocks noGrp="1"/>
          </p:cNvSpPr>
          <p:nvPr>
            <p:ph type="title"/>
          </p:nvPr>
        </p:nvSpPr>
        <p:spPr/>
        <p:txBody>
          <a:bodyPr/>
          <a:lstStyle/>
          <a:p>
            <a:r>
              <a:rPr lang="en-US"/>
              <a:t>Popular Business Uses for AI</a:t>
            </a:r>
          </a:p>
        </p:txBody>
      </p:sp>
      <p:grpSp>
        <p:nvGrpSpPr>
          <p:cNvPr id="5" name="Group 4">
            <a:extLst>
              <a:ext uri="{FF2B5EF4-FFF2-40B4-BE49-F238E27FC236}">
                <a16:creationId xmlns:a16="http://schemas.microsoft.com/office/drawing/2014/main" id="{C53FE005-81B6-CA1B-2D02-5A74EFA559F1}"/>
              </a:ext>
            </a:extLst>
          </p:cNvPr>
          <p:cNvGrpSpPr/>
          <p:nvPr/>
        </p:nvGrpSpPr>
        <p:grpSpPr>
          <a:xfrm>
            <a:off x="6495766" y="987138"/>
            <a:ext cx="2041977" cy="1794588"/>
            <a:chOff x="3283151" y="634941"/>
            <a:chExt cx="2041977" cy="1794588"/>
          </a:xfrm>
        </p:grpSpPr>
        <p:graphicFrame>
          <p:nvGraphicFramePr>
            <p:cNvPr id="6" name="Chart 4">
              <a:extLst>
                <a:ext uri="{FF2B5EF4-FFF2-40B4-BE49-F238E27FC236}">
                  <a16:creationId xmlns:a16="http://schemas.microsoft.com/office/drawing/2014/main" id="{5175CBC1-2B24-5173-5AB8-4812F08AD59B}"/>
                </a:ext>
              </a:extLst>
            </p:cNvPr>
            <p:cNvGraphicFramePr/>
            <p:nvPr>
              <p:extLst>
                <p:ext uri="{D42A27DB-BD31-4B8C-83A1-F6EECF244321}">
                  <p14:modId xmlns:p14="http://schemas.microsoft.com/office/powerpoint/2010/main" val="4068683444"/>
                </p:ext>
              </p:extLst>
            </p:nvPr>
          </p:nvGraphicFramePr>
          <p:xfrm>
            <a:off x="3283151" y="634941"/>
            <a:ext cx="2041977" cy="1614488"/>
          </p:xfrm>
          <a:graphic>
            <a:graphicData uri="http://schemas.openxmlformats.org/drawingml/2006/chart">
              <c:chart xmlns:c="http://schemas.openxmlformats.org/drawingml/2006/chart" xmlns:r="http://schemas.openxmlformats.org/officeDocument/2006/relationships" r:id="rId3"/>
            </a:graphicData>
          </a:graphic>
        </p:graphicFrame>
        <p:sp>
          <p:nvSpPr>
            <p:cNvPr id="7" name="Текст 7">
              <a:extLst>
                <a:ext uri="{FF2B5EF4-FFF2-40B4-BE49-F238E27FC236}">
                  <a16:creationId xmlns:a16="http://schemas.microsoft.com/office/drawing/2014/main" id="{9EFA52BA-FF4B-52AB-4E87-5C477B61BCB6}"/>
                </a:ext>
              </a:extLst>
            </p:cNvPr>
            <p:cNvSpPr txBox="1">
              <a:spLocks/>
            </p:cNvSpPr>
            <p:nvPr/>
          </p:nvSpPr>
          <p:spPr>
            <a:xfrm>
              <a:off x="3867299" y="1294126"/>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31%</a:t>
              </a:r>
            </a:p>
          </p:txBody>
        </p:sp>
        <p:sp>
          <p:nvSpPr>
            <p:cNvPr id="9" name="TextBox 8">
              <a:extLst>
                <a:ext uri="{FF2B5EF4-FFF2-40B4-BE49-F238E27FC236}">
                  <a16:creationId xmlns:a16="http://schemas.microsoft.com/office/drawing/2014/main" id="{08D41C23-9C3F-03B4-576F-4E350F9016EF}"/>
                </a:ext>
              </a:extLst>
            </p:cNvPr>
            <p:cNvSpPr txBox="1"/>
            <p:nvPr/>
          </p:nvSpPr>
          <p:spPr>
            <a:xfrm>
              <a:off x="3369940" y="2152530"/>
              <a:ext cx="1868399" cy="276999"/>
            </a:xfrm>
            <a:prstGeom prst="rect">
              <a:avLst/>
            </a:prstGeom>
            <a:noFill/>
          </p:spPr>
          <p:txBody>
            <a:bodyPr wrap="square" rtlCol="0" anchor="b">
              <a:spAutoFit/>
            </a:bodyPr>
            <a:lstStyle/>
            <a:p>
              <a:pPr algn="ctr"/>
              <a:r>
                <a:rPr lang="en-US" sz="1200" b="1">
                  <a:solidFill>
                    <a:schemeClr val="accent2"/>
                  </a:solidFill>
                  <a:latin typeface="Neue Haas Grotesk Text Pro" panose="020B0504020202020204" pitchFamily="34" charset="77"/>
                  <a:cs typeface="Poppins SemiBold" panose="00000700000000000000" pitchFamily="2" charset="0"/>
                </a:rPr>
                <a:t>Anomaly Detection</a:t>
              </a:r>
            </a:p>
          </p:txBody>
        </p:sp>
      </p:grpSp>
      <p:grpSp>
        <p:nvGrpSpPr>
          <p:cNvPr id="10" name="Group 9">
            <a:extLst>
              <a:ext uri="{FF2B5EF4-FFF2-40B4-BE49-F238E27FC236}">
                <a16:creationId xmlns:a16="http://schemas.microsoft.com/office/drawing/2014/main" id="{B87F22B7-32F2-69CA-4610-CB14695FA75A}"/>
              </a:ext>
            </a:extLst>
          </p:cNvPr>
          <p:cNvGrpSpPr/>
          <p:nvPr/>
        </p:nvGrpSpPr>
        <p:grpSpPr>
          <a:xfrm>
            <a:off x="479590" y="2744173"/>
            <a:ext cx="2041977" cy="1936769"/>
            <a:chOff x="1268007" y="2379096"/>
            <a:chExt cx="2041977" cy="1936769"/>
          </a:xfrm>
        </p:grpSpPr>
        <p:graphicFrame>
          <p:nvGraphicFramePr>
            <p:cNvPr id="11" name="Chart 10">
              <a:extLst>
                <a:ext uri="{FF2B5EF4-FFF2-40B4-BE49-F238E27FC236}">
                  <a16:creationId xmlns:a16="http://schemas.microsoft.com/office/drawing/2014/main" id="{4A30F576-1947-23C0-1F7D-9281514C68CE}"/>
                </a:ext>
              </a:extLst>
            </p:cNvPr>
            <p:cNvGraphicFramePr/>
            <p:nvPr>
              <p:extLst>
                <p:ext uri="{D42A27DB-BD31-4B8C-83A1-F6EECF244321}">
                  <p14:modId xmlns:p14="http://schemas.microsoft.com/office/powerpoint/2010/main" val="90078223"/>
                </p:ext>
              </p:extLst>
            </p:nvPr>
          </p:nvGraphicFramePr>
          <p:xfrm>
            <a:off x="1268007" y="2379096"/>
            <a:ext cx="2041977" cy="1614488"/>
          </p:xfrm>
          <a:graphic>
            <a:graphicData uri="http://schemas.openxmlformats.org/drawingml/2006/chart">
              <c:chart xmlns:c="http://schemas.openxmlformats.org/drawingml/2006/chart" xmlns:r="http://schemas.openxmlformats.org/officeDocument/2006/relationships" r:id="rId4"/>
            </a:graphicData>
          </a:graphic>
        </p:graphicFrame>
        <p:sp>
          <p:nvSpPr>
            <p:cNvPr id="12" name="Текст 7">
              <a:extLst>
                <a:ext uri="{FF2B5EF4-FFF2-40B4-BE49-F238E27FC236}">
                  <a16:creationId xmlns:a16="http://schemas.microsoft.com/office/drawing/2014/main" id="{776FD575-A5AB-CEF1-ACFF-C0BA0E85BF86}"/>
                </a:ext>
              </a:extLst>
            </p:cNvPr>
            <p:cNvSpPr txBox="1">
              <a:spLocks/>
            </p:cNvSpPr>
            <p:nvPr/>
          </p:nvSpPr>
          <p:spPr>
            <a:xfrm>
              <a:off x="1852155" y="3003224"/>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27%</a:t>
              </a:r>
            </a:p>
          </p:txBody>
        </p:sp>
        <p:sp>
          <p:nvSpPr>
            <p:cNvPr id="14" name="TextBox 13">
              <a:extLst>
                <a:ext uri="{FF2B5EF4-FFF2-40B4-BE49-F238E27FC236}">
                  <a16:creationId xmlns:a16="http://schemas.microsoft.com/office/drawing/2014/main" id="{E787196F-7403-7BAE-B123-A999D82AE4B8}"/>
                </a:ext>
              </a:extLst>
            </p:cNvPr>
            <p:cNvSpPr txBox="1"/>
            <p:nvPr/>
          </p:nvSpPr>
          <p:spPr>
            <a:xfrm>
              <a:off x="1354797" y="3854200"/>
              <a:ext cx="1868397" cy="461665"/>
            </a:xfrm>
            <a:prstGeom prst="rect">
              <a:avLst/>
            </a:prstGeom>
            <a:noFill/>
          </p:spPr>
          <p:txBody>
            <a:bodyPr wrap="square" rtlCol="0" anchor="b">
              <a:spAutoFit/>
            </a:bodyPr>
            <a:lstStyle/>
            <a:p>
              <a:pPr algn="ctr"/>
              <a:r>
                <a:rPr lang="en-US" sz="1200" b="1">
                  <a:solidFill>
                    <a:srgbClr val="0070C0"/>
                  </a:solidFill>
                  <a:latin typeface="Neue Haas Grotesk Text Pro" panose="020B0504020202020204" pitchFamily="34" charset="77"/>
                  <a:cs typeface="Poppins SemiBold" panose="00000700000000000000" pitchFamily="2" charset="0"/>
                </a:rPr>
                <a:t>Product Design &amp; Customization</a:t>
              </a:r>
            </a:p>
          </p:txBody>
        </p:sp>
      </p:grpSp>
      <p:grpSp>
        <p:nvGrpSpPr>
          <p:cNvPr id="15" name="Group 14">
            <a:extLst>
              <a:ext uri="{FF2B5EF4-FFF2-40B4-BE49-F238E27FC236}">
                <a16:creationId xmlns:a16="http://schemas.microsoft.com/office/drawing/2014/main" id="{DAC0993D-2211-986F-6902-14560D4521DD}"/>
              </a:ext>
            </a:extLst>
          </p:cNvPr>
          <p:cNvGrpSpPr/>
          <p:nvPr/>
        </p:nvGrpSpPr>
        <p:grpSpPr>
          <a:xfrm>
            <a:off x="3390230" y="2744173"/>
            <a:ext cx="2236872" cy="1944625"/>
            <a:chOff x="4723012" y="2443817"/>
            <a:chExt cx="2236872" cy="1944625"/>
          </a:xfrm>
        </p:grpSpPr>
        <p:graphicFrame>
          <p:nvGraphicFramePr>
            <p:cNvPr id="16" name="Chart 4">
              <a:extLst>
                <a:ext uri="{FF2B5EF4-FFF2-40B4-BE49-F238E27FC236}">
                  <a16:creationId xmlns:a16="http://schemas.microsoft.com/office/drawing/2014/main" id="{7718D6AA-C6BF-F668-ACBC-978845960A03}"/>
                </a:ext>
              </a:extLst>
            </p:cNvPr>
            <p:cNvGraphicFramePr/>
            <p:nvPr>
              <p:extLst>
                <p:ext uri="{D42A27DB-BD31-4B8C-83A1-F6EECF244321}">
                  <p14:modId xmlns:p14="http://schemas.microsoft.com/office/powerpoint/2010/main" val="253686728"/>
                </p:ext>
              </p:extLst>
            </p:nvPr>
          </p:nvGraphicFramePr>
          <p:xfrm>
            <a:off x="4833420" y="2443817"/>
            <a:ext cx="2041977" cy="1614488"/>
          </p:xfrm>
          <a:graphic>
            <a:graphicData uri="http://schemas.openxmlformats.org/drawingml/2006/chart">
              <c:chart xmlns:c="http://schemas.openxmlformats.org/drawingml/2006/chart" xmlns:r="http://schemas.openxmlformats.org/officeDocument/2006/relationships" r:id="rId5"/>
            </a:graphicData>
          </a:graphic>
        </p:graphicFrame>
        <p:sp>
          <p:nvSpPr>
            <p:cNvPr id="17" name="Текст 7">
              <a:extLst>
                <a:ext uri="{FF2B5EF4-FFF2-40B4-BE49-F238E27FC236}">
                  <a16:creationId xmlns:a16="http://schemas.microsoft.com/office/drawing/2014/main" id="{AEB6A920-483B-EC3A-FC9B-512A18893A34}"/>
                </a:ext>
              </a:extLst>
            </p:cNvPr>
            <p:cNvSpPr txBox="1">
              <a:spLocks/>
            </p:cNvSpPr>
            <p:nvPr/>
          </p:nvSpPr>
          <p:spPr>
            <a:xfrm>
              <a:off x="5417568" y="3103002"/>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25%</a:t>
              </a:r>
            </a:p>
          </p:txBody>
        </p:sp>
        <p:sp>
          <p:nvSpPr>
            <p:cNvPr id="19" name="TextBox 18">
              <a:extLst>
                <a:ext uri="{FF2B5EF4-FFF2-40B4-BE49-F238E27FC236}">
                  <a16:creationId xmlns:a16="http://schemas.microsoft.com/office/drawing/2014/main" id="{012869E7-6460-C447-DC7C-167653D913B9}"/>
                </a:ext>
              </a:extLst>
            </p:cNvPr>
            <p:cNvSpPr txBox="1"/>
            <p:nvPr/>
          </p:nvSpPr>
          <p:spPr>
            <a:xfrm>
              <a:off x="4723012" y="3926777"/>
              <a:ext cx="2236872" cy="461665"/>
            </a:xfrm>
            <a:prstGeom prst="rect">
              <a:avLst/>
            </a:prstGeom>
            <a:noFill/>
          </p:spPr>
          <p:txBody>
            <a:bodyPr wrap="square" rtlCol="0" anchor="b">
              <a:spAutoFit/>
            </a:bodyPr>
            <a:lstStyle/>
            <a:p>
              <a:pPr algn="ctr"/>
              <a:r>
                <a:rPr lang="en-US" sz="1200" b="1">
                  <a:solidFill>
                    <a:srgbClr val="83C3ED"/>
                  </a:solidFill>
                  <a:latin typeface="Neue Haas Grotesk Text Pro" panose="020B0504020202020204" pitchFamily="34" charset="77"/>
                  <a:cs typeface="Poppins SemiBold" panose="00000700000000000000" pitchFamily="2" charset="0"/>
                </a:rPr>
                <a:t>Personalized Recommendation Systems</a:t>
              </a:r>
            </a:p>
          </p:txBody>
        </p:sp>
      </p:grpSp>
      <p:grpSp>
        <p:nvGrpSpPr>
          <p:cNvPr id="20" name="Group 19">
            <a:extLst>
              <a:ext uri="{FF2B5EF4-FFF2-40B4-BE49-F238E27FC236}">
                <a16:creationId xmlns:a16="http://schemas.microsoft.com/office/drawing/2014/main" id="{11EABB45-A1C3-5F54-5276-0BEC163C70BA}"/>
              </a:ext>
            </a:extLst>
          </p:cNvPr>
          <p:cNvGrpSpPr/>
          <p:nvPr/>
        </p:nvGrpSpPr>
        <p:grpSpPr>
          <a:xfrm>
            <a:off x="472884" y="987138"/>
            <a:ext cx="2041977" cy="1875209"/>
            <a:chOff x="90387" y="626311"/>
            <a:chExt cx="2041977" cy="1875209"/>
          </a:xfrm>
        </p:grpSpPr>
        <p:graphicFrame>
          <p:nvGraphicFramePr>
            <p:cNvPr id="21" name="Chart 4">
              <a:extLst>
                <a:ext uri="{FF2B5EF4-FFF2-40B4-BE49-F238E27FC236}">
                  <a16:creationId xmlns:a16="http://schemas.microsoft.com/office/drawing/2014/main" id="{4C06291A-2AD6-6CD6-275F-0393167D28C1}"/>
                </a:ext>
              </a:extLst>
            </p:cNvPr>
            <p:cNvGraphicFramePr/>
            <p:nvPr>
              <p:extLst>
                <p:ext uri="{D42A27DB-BD31-4B8C-83A1-F6EECF244321}">
                  <p14:modId xmlns:p14="http://schemas.microsoft.com/office/powerpoint/2010/main" val="1806766851"/>
                </p:ext>
              </p:extLst>
            </p:nvPr>
          </p:nvGraphicFramePr>
          <p:xfrm>
            <a:off x="90387" y="626311"/>
            <a:ext cx="2041977" cy="1614488"/>
          </p:xfrm>
          <a:graphic>
            <a:graphicData uri="http://schemas.openxmlformats.org/drawingml/2006/chart">
              <c:chart xmlns:c="http://schemas.openxmlformats.org/drawingml/2006/chart" xmlns:r="http://schemas.openxmlformats.org/officeDocument/2006/relationships" r:id="rId6"/>
            </a:graphicData>
          </a:graphic>
        </p:graphicFrame>
        <p:sp>
          <p:nvSpPr>
            <p:cNvPr id="25" name="Текст 7">
              <a:extLst>
                <a:ext uri="{FF2B5EF4-FFF2-40B4-BE49-F238E27FC236}">
                  <a16:creationId xmlns:a16="http://schemas.microsoft.com/office/drawing/2014/main" id="{17F91A8E-9C1C-14C7-14B4-FBB2D6B5E699}"/>
                </a:ext>
              </a:extLst>
            </p:cNvPr>
            <p:cNvSpPr txBox="1">
              <a:spLocks/>
            </p:cNvSpPr>
            <p:nvPr/>
          </p:nvSpPr>
          <p:spPr>
            <a:xfrm>
              <a:off x="674535" y="1285496"/>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37%</a:t>
              </a:r>
            </a:p>
          </p:txBody>
        </p:sp>
        <p:sp>
          <p:nvSpPr>
            <p:cNvPr id="27" name="TextBox 26">
              <a:extLst>
                <a:ext uri="{FF2B5EF4-FFF2-40B4-BE49-F238E27FC236}">
                  <a16:creationId xmlns:a16="http://schemas.microsoft.com/office/drawing/2014/main" id="{FA060547-E8CE-099F-56C7-B3C62479B9C6}"/>
                </a:ext>
              </a:extLst>
            </p:cNvPr>
            <p:cNvSpPr txBox="1"/>
            <p:nvPr/>
          </p:nvSpPr>
          <p:spPr>
            <a:xfrm>
              <a:off x="177176" y="2039855"/>
              <a:ext cx="1868398" cy="461665"/>
            </a:xfrm>
            <a:prstGeom prst="rect">
              <a:avLst/>
            </a:prstGeom>
            <a:noFill/>
          </p:spPr>
          <p:txBody>
            <a:bodyPr wrap="square" rtlCol="0" anchor="b">
              <a:spAutoFit/>
            </a:bodyPr>
            <a:lstStyle/>
            <a:p>
              <a:pPr algn="ctr"/>
              <a:r>
                <a:rPr lang="en-US" sz="1200" b="1">
                  <a:solidFill>
                    <a:srgbClr val="93419A"/>
                  </a:solidFill>
                  <a:latin typeface="Neue Haas Grotesk Text Pro" panose="020B0504020202020204" pitchFamily="34" charset="77"/>
                  <a:cs typeface="Poppins SemiBold" panose="00000700000000000000" pitchFamily="2" charset="0"/>
                </a:rPr>
                <a:t>Process Automation &amp; Optimization</a:t>
              </a:r>
            </a:p>
          </p:txBody>
        </p:sp>
      </p:grpSp>
      <p:grpSp>
        <p:nvGrpSpPr>
          <p:cNvPr id="28" name="Group 27">
            <a:extLst>
              <a:ext uri="{FF2B5EF4-FFF2-40B4-BE49-F238E27FC236}">
                <a16:creationId xmlns:a16="http://schemas.microsoft.com/office/drawing/2014/main" id="{9C3FEDBF-2D1D-3E79-4A1D-84FFDB428B0A}"/>
              </a:ext>
            </a:extLst>
          </p:cNvPr>
          <p:cNvGrpSpPr/>
          <p:nvPr/>
        </p:nvGrpSpPr>
        <p:grpSpPr>
          <a:xfrm>
            <a:off x="3107240" y="987138"/>
            <a:ext cx="2796146" cy="1797989"/>
            <a:chOff x="6405153" y="383803"/>
            <a:chExt cx="2796146" cy="1797989"/>
          </a:xfrm>
        </p:grpSpPr>
        <p:graphicFrame>
          <p:nvGraphicFramePr>
            <p:cNvPr id="29" name="Chart 4">
              <a:extLst>
                <a:ext uri="{FF2B5EF4-FFF2-40B4-BE49-F238E27FC236}">
                  <a16:creationId xmlns:a16="http://schemas.microsoft.com/office/drawing/2014/main" id="{A4512A33-2A38-3DC5-4927-0E0CE6F8F817}"/>
                </a:ext>
              </a:extLst>
            </p:cNvPr>
            <p:cNvGraphicFramePr/>
            <p:nvPr>
              <p:extLst>
                <p:ext uri="{D42A27DB-BD31-4B8C-83A1-F6EECF244321}">
                  <p14:modId xmlns:p14="http://schemas.microsoft.com/office/powerpoint/2010/main" val="2171702232"/>
                </p:ext>
              </p:extLst>
            </p:nvPr>
          </p:nvGraphicFramePr>
          <p:xfrm>
            <a:off x="6786431" y="383803"/>
            <a:ext cx="2041977" cy="1614488"/>
          </p:xfrm>
          <a:graphic>
            <a:graphicData uri="http://schemas.openxmlformats.org/drawingml/2006/chart">
              <c:chart xmlns:c="http://schemas.openxmlformats.org/drawingml/2006/chart" xmlns:r="http://schemas.openxmlformats.org/officeDocument/2006/relationships" r:id="rId7"/>
            </a:graphicData>
          </a:graphic>
        </p:graphicFrame>
        <p:sp>
          <p:nvSpPr>
            <p:cNvPr id="30" name="Текст 7">
              <a:extLst>
                <a:ext uri="{FF2B5EF4-FFF2-40B4-BE49-F238E27FC236}">
                  <a16:creationId xmlns:a16="http://schemas.microsoft.com/office/drawing/2014/main" id="{5A694E76-47A6-D51C-4231-96EE0E469E48}"/>
                </a:ext>
              </a:extLst>
            </p:cNvPr>
            <p:cNvSpPr txBox="1">
              <a:spLocks/>
            </p:cNvSpPr>
            <p:nvPr/>
          </p:nvSpPr>
          <p:spPr>
            <a:xfrm>
              <a:off x="7370579" y="1042988"/>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36%</a:t>
              </a:r>
            </a:p>
          </p:txBody>
        </p:sp>
        <p:sp>
          <p:nvSpPr>
            <p:cNvPr id="32" name="TextBox 31">
              <a:extLst>
                <a:ext uri="{FF2B5EF4-FFF2-40B4-BE49-F238E27FC236}">
                  <a16:creationId xmlns:a16="http://schemas.microsoft.com/office/drawing/2014/main" id="{14DE0869-0FB0-5F54-1DD5-6454C7BF5FE4}"/>
                </a:ext>
              </a:extLst>
            </p:cNvPr>
            <p:cNvSpPr txBox="1"/>
            <p:nvPr/>
          </p:nvSpPr>
          <p:spPr>
            <a:xfrm>
              <a:off x="6405153" y="1904793"/>
              <a:ext cx="2796146" cy="276999"/>
            </a:xfrm>
            <a:prstGeom prst="rect">
              <a:avLst/>
            </a:prstGeom>
            <a:noFill/>
          </p:spPr>
          <p:txBody>
            <a:bodyPr wrap="square" rtlCol="0" anchor="b">
              <a:spAutoFit/>
            </a:bodyPr>
            <a:lstStyle/>
            <a:p>
              <a:pPr algn="ctr"/>
              <a:r>
                <a:rPr lang="en-US" sz="1200" b="1">
                  <a:solidFill>
                    <a:srgbClr val="00B050"/>
                  </a:solidFill>
                  <a:latin typeface="Neue Haas Grotesk Text Pro" panose="020B0504020202020204" pitchFamily="34" charset="77"/>
                  <a:cs typeface="Poppins SemiBold" panose="00000700000000000000" pitchFamily="2" charset="0"/>
                </a:rPr>
                <a:t>Predictive Analytics</a:t>
              </a:r>
            </a:p>
          </p:txBody>
        </p:sp>
      </p:grpSp>
      <p:grpSp>
        <p:nvGrpSpPr>
          <p:cNvPr id="33" name="Group 32">
            <a:extLst>
              <a:ext uri="{FF2B5EF4-FFF2-40B4-BE49-F238E27FC236}">
                <a16:creationId xmlns:a16="http://schemas.microsoft.com/office/drawing/2014/main" id="{53E58E03-D104-9FE2-9FCF-B6653D7E6EDB}"/>
              </a:ext>
            </a:extLst>
          </p:cNvPr>
          <p:cNvGrpSpPr/>
          <p:nvPr/>
        </p:nvGrpSpPr>
        <p:grpSpPr>
          <a:xfrm>
            <a:off x="6495766" y="2744173"/>
            <a:ext cx="2187068" cy="1795424"/>
            <a:chOff x="4833420" y="2443817"/>
            <a:chExt cx="2187068" cy="1795424"/>
          </a:xfrm>
        </p:grpSpPr>
        <p:graphicFrame>
          <p:nvGraphicFramePr>
            <p:cNvPr id="34" name="Chart 4">
              <a:extLst>
                <a:ext uri="{FF2B5EF4-FFF2-40B4-BE49-F238E27FC236}">
                  <a16:creationId xmlns:a16="http://schemas.microsoft.com/office/drawing/2014/main" id="{BD0D4872-7973-555A-1150-8FE9B8D9F58E}"/>
                </a:ext>
              </a:extLst>
            </p:cNvPr>
            <p:cNvGraphicFramePr/>
            <p:nvPr>
              <p:extLst>
                <p:ext uri="{D42A27DB-BD31-4B8C-83A1-F6EECF244321}">
                  <p14:modId xmlns:p14="http://schemas.microsoft.com/office/powerpoint/2010/main" val="3952695171"/>
                </p:ext>
              </p:extLst>
            </p:nvPr>
          </p:nvGraphicFramePr>
          <p:xfrm>
            <a:off x="4833420" y="2443817"/>
            <a:ext cx="2041977" cy="1614488"/>
          </p:xfrm>
          <a:graphic>
            <a:graphicData uri="http://schemas.openxmlformats.org/drawingml/2006/chart">
              <c:chart xmlns:c="http://schemas.openxmlformats.org/drawingml/2006/chart" xmlns:r="http://schemas.openxmlformats.org/officeDocument/2006/relationships" r:id="rId8"/>
            </a:graphicData>
          </a:graphic>
        </p:graphicFrame>
        <p:sp>
          <p:nvSpPr>
            <p:cNvPr id="35" name="Текст 7">
              <a:extLst>
                <a:ext uri="{FF2B5EF4-FFF2-40B4-BE49-F238E27FC236}">
                  <a16:creationId xmlns:a16="http://schemas.microsoft.com/office/drawing/2014/main" id="{59C8F5CC-ECE9-038C-E973-F889673745BB}"/>
                </a:ext>
              </a:extLst>
            </p:cNvPr>
            <p:cNvSpPr txBox="1">
              <a:spLocks/>
            </p:cNvSpPr>
            <p:nvPr/>
          </p:nvSpPr>
          <p:spPr>
            <a:xfrm>
              <a:off x="5417568" y="3103002"/>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15%</a:t>
              </a:r>
            </a:p>
          </p:txBody>
        </p:sp>
        <p:sp>
          <p:nvSpPr>
            <p:cNvPr id="36" name="TextBox 35">
              <a:extLst>
                <a:ext uri="{FF2B5EF4-FFF2-40B4-BE49-F238E27FC236}">
                  <a16:creationId xmlns:a16="http://schemas.microsoft.com/office/drawing/2014/main" id="{445573BE-8166-5FC8-8F45-AF4540379A94}"/>
                </a:ext>
              </a:extLst>
            </p:cNvPr>
            <p:cNvSpPr txBox="1"/>
            <p:nvPr/>
          </p:nvSpPr>
          <p:spPr>
            <a:xfrm>
              <a:off x="4895968" y="3962242"/>
              <a:ext cx="2124520" cy="276999"/>
            </a:xfrm>
            <a:prstGeom prst="rect">
              <a:avLst/>
            </a:prstGeom>
            <a:noFill/>
          </p:spPr>
          <p:txBody>
            <a:bodyPr wrap="square" rtlCol="0" anchor="b">
              <a:spAutoFit/>
            </a:bodyPr>
            <a:lstStyle/>
            <a:p>
              <a:pPr algn="ctr"/>
              <a:r>
                <a:rPr lang="en-US" sz="1200" b="1">
                  <a:solidFill>
                    <a:schemeClr val="accent1"/>
                  </a:solidFill>
                  <a:latin typeface="Neue Haas Grotesk Text Pro" panose="020B0504020202020204" pitchFamily="34" charset="77"/>
                  <a:cs typeface="Poppins SemiBold" panose="00000700000000000000" pitchFamily="2" charset="0"/>
                </a:rPr>
                <a:t>Co-Pilot/Agent Assist</a:t>
              </a:r>
            </a:p>
          </p:txBody>
        </p:sp>
      </p:grpSp>
      <p:sp>
        <p:nvSpPr>
          <p:cNvPr id="37" name="Text Placeholder 20">
            <a:extLst>
              <a:ext uri="{FF2B5EF4-FFF2-40B4-BE49-F238E27FC236}">
                <a16:creationId xmlns:a16="http://schemas.microsoft.com/office/drawing/2014/main" id="{5AFA89E6-E050-8572-AF8D-E806E339A261}"/>
              </a:ext>
            </a:extLst>
          </p:cNvPr>
          <p:cNvSpPr txBox="1">
            <a:spLocks/>
          </p:cNvSpPr>
          <p:nvPr/>
        </p:nvSpPr>
        <p:spPr>
          <a:xfrm>
            <a:off x="959042" y="620801"/>
            <a:ext cx="7225916" cy="328076"/>
          </a:xfrm>
          <a:prstGeom prst="rect">
            <a:avLst/>
          </a:prstGeom>
        </p:spPr>
        <p:txBody>
          <a:bodyPr/>
          <a:lstStyle>
            <a:lvl1pPr marL="228600" indent="-228600" algn="l" defTabSz="914400" rtl="0" eaLnBrk="1" latinLnBrk="0" hangingPunct="1">
              <a:lnSpc>
                <a:spcPct val="90000"/>
              </a:lnSpc>
              <a:spcBef>
                <a:spcPts val="1000"/>
              </a:spcBef>
              <a:spcAft>
                <a:spcPts val="600"/>
              </a:spcAft>
              <a:buClr>
                <a:srgbClr val="1395BA"/>
              </a:buClr>
              <a:buFont typeface="Arial"/>
              <a:buChar char="•"/>
              <a:defRPr sz="2800" kern="1200" spc="-20" baseline="0">
                <a:solidFill>
                  <a:srgbClr val="5C5C5C"/>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600"/>
              </a:spcAft>
              <a:buClr>
                <a:srgbClr val="1395BA"/>
              </a:buClr>
              <a:buFont typeface="AppleSymbols" charset="0"/>
              <a:buChar char="⎻"/>
              <a:defRPr sz="2400" kern="1200" spc="-20" baseline="0">
                <a:solidFill>
                  <a:srgbClr val="5C5C5C"/>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600"/>
              </a:spcAft>
              <a:buClr>
                <a:srgbClr val="1395BA"/>
              </a:buClr>
              <a:buFont typeface="Wingdings" charset="2"/>
              <a:buChar char="§"/>
              <a:defRPr sz="2000" kern="1200" spc="-20" baseline="0">
                <a:solidFill>
                  <a:srgbClr val="5C5C5C"/>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Clr>
                <a:schemeClr val="accent3"/>
              </a:buClr>
              <a:buFont typeface="Arial"/>
              <a:buChar char="•"/>
              <a:defRPr sz="1800" kern="1200" spc="-50" baseline="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8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000"/>
              <a:t>Question text: What are the potential enterprise use cases driving your organization’s investment in generative AI solutions? (Percent of respondents, N=800, multiple responses accepted) </a:t>
            </a:r>
          </a:p>
        </p:txBody>
      </p:sp>
      <p:sp>
        <p:nvSpPr>
          <p:cNvPr id="4" name="Content Placeholder 1">
            <a:extLst>
              <a:ext uri="{FF2B5EF4-FFF2-40B4-BE49-F238E27FC236}">
                <a16:creationId xmlns:a16="http://schemas.microsoft.com/office/drawing/2014/main" id="{ECCA7DD7-34E0-145D-8A1D-E4403A4B3FAD}"/>
              </a:ext>
            </a:extLst>
          </p:cNvPr>
          <p:cNvSpPr txBox="1">
            <a:spLocks/>
          </p:cNvSpPr>
          <p:nvPr/>
        </p:nvSpPr>
        <p:spPr>
          <a:xfrm>
            <a:off x="5146159" y="4638275"/>
            <a:ext cx="3997842" cy="230832"/>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r">
              <a:buFont typeface="Arial" panose="020B0604020202020204" pitchFamily="34" charset="0"/>
              <a:buNone/>
            </a:pPr>
            <a:r>
              <a:rPr lang="en-US" sz="900">
                <a:hlinkClick r:id="rId9"/>
              </a:rPr>
              <a:t>Enterprise Infrastructure for Generative AI: (hitachivantara.com)</a:t>
            </a:r>
            <a:endParaRPr lang="en-US" sz="900"/>
          </a:p>
        </p:txBody>
      </p:sp>
    </p:spTree>
    <p:extLst>
      <p:ext uri="{BB962C8B-B14F-4D97-AF65-F5344CB8AC3E}">
        <p14:creationId xmlns:p14="http://schemas.microsoft.com/office/powerpoint/2010/main" val="20877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CEF5EE68-16BC-B671-5D60-E890E195901D}"/>
              </a:ext>
            </a:extLst>
          </p:cNvPr>
          <p:cNvSpPr/>
          <p:nvPr/>
        </p:nvSpPr>
        <p:spPr>
          <a:xfrm>
            <a:off x="558866" y="2011985"/>
            <a:ext cx="3797875" cy="1209197"/>
          </a:xfrm>
          <a:prstGeom prst="roundRect">
            <a:avLst>
              <a:gd name="adj" fmla="val 25526"/>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Rounded Rectangle 9">
            <a:extLst>
              <a:ext uri="{FF2B5EF4-FFF2-40B4-BE49-F238E27FC236}">
                <a16:creationId xmlns:a16="http://schemas.microsoft.com/office/drawing/2014/main" id="{A42585B5-6135-D11B-C1B5-4DEAE35F0CD0}"/>
              </a:ext>
            </a:extLst>
          </p:cNvPr>
          <p:cNvSpPr/>
          <p:nvPr/>
        </p:nvSpPr>
        <p:spPr>
          <a:xfrm>
            <a:off x="558866" y="3321240"/>
            <a:ext cx="3797875" cy="1209197"/>
          </a:xfrm>
          <a:prstGeom prst="roundRect">
            <a:avLst>
              <a:gd name="adj" fmla="val 25526"/>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3" name="Rounded Rectangle 2">
            <a:extLst>
              <a:ext uri="{FF2B5EF4-FFF2-40B4-BE49-F238E27FC236}">
                <a16:creationId xmlns:a16="http://schemas.microsoft.com/office/drawing/2014/main" id="{B83D7EAE-1FDD-6DFC-BD6B-B8F9AFEF27B2}"/>
              </a:ext>
            </a:extLst>
          </p:cNvPr>
          <p:cNvSpPr/>
          <p:nvPr/>
        </p:nvSpPr>
        <p:spPr>
          <a:xfrm>
            <a:off x="558866" y="716585"/>
            <a:ext cx="3797875" cy="1209197"/>
          </a:xfrm>
          <a:prstGeom prst="roundRect">
            <a:avLst>
              <a:gd name="adj" fmla="val 25526"/>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 name="Rounded Rectangle 1">
            <a:extLst>
              <a:ext uri="{FF2B5EF4-FFF2-40B4-BE49-F238E27FC236}">
                <a16:creationId xmlns:a16="http://schemas.microsoft.com/office/drawing/2014/main" id="{3A92B831-4476-6A15-7204-C4AD1F80FD43}"/>
              </a:ext>
            </a:extLst>
          </p:cNvPr>
          <p:cNvSpPr/>
          <p:nvPr/>
        </p:nvSpPr>
        <p:spPr>
          <a:xfrm>
            <a:off x="4759434" y="716585"/>
            <a:ext cx="3774966" cy="3813852"/>
          </a:xfrm>
          <a:prstGeom prst="roundRect">
            <a:avLst>
              <a:gd name="adj" fmla="val 12923"/>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pic>
        <p:nvPicPr>
          <p:cNvPr id="1028" name="Picture 4" descr="Download Clear OpenAI ChatGPT Logo - Different ChatGPT Dimensions With  Variations - Chat GPT AI Hub">
            <a:extLst>
              <a:ext uri="{FF2B5EF4-FFF2-40B4-BE49-F238E27FC236}">
                <a16:creationId xmlns:a16="http://schemas.microsoft.com/office/drawing/2014/main" id="{84E33F23-C5BC-F8AF-5AD6-8B0FCF1DD2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0946" y="956085"/>
            <a:ext cx="2491942" cy="7324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Copilot and AI | Stoneridge Software">
            <a:extLst>
              <a:ext uri="{FF2B5EF4-FFF2-40B4-BE49-F238E27FC236}">
                <a16:creationId xmlns:a16="http://schemas.microsoft.com/office/drawing/2014/main" id="{9A8CDCFE-AD30-3B9D-5A8D-6DDDB312CD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373" y="2285183"/>
            <a:ext cx="2171089" cy="676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65EBFB-3B40-640C-144A-52BDB5A575E9}"/>
              </a:ext>
            </a:extLst>
          </p:cNvPr>
          <p:cNvSpPr txBox="1"/>
          <p:nvPr/>
        </p:nvSpPr>
        <p:spPr>
          <a:xfrm>
            <a:off x="1206122" y="823101"/>
            <a:ext cx="3553312" cy="369332"/>
          </a:xfrm>
          <a:prstGeom prst="rect">
            <a:avLst/>
          </a:prstGeom>
          <a:noFill/>
        </p:spPr>
        <p:txBody>
          <a:bodyPr wrap="square" rtlCol="0">
            <a:spAutoFit/>
          </a:bodyPr>
          <a:lstStyle/>
          <a:p>
            <a:pPr defTabSz="822932"/>
            <a:r>
              <a:rPr lang="en-IN" i="1">
                <a:latin typeface="Times New Roman" panose="02020603050405020304" pitchFamily="18" charset="0"/>
                <a:cs typeface="Times New Roman" panose="02020603050405020304" pitchFamily="18" charset="0"/>
              </a:rPr>
              <a:t>Democratization of AI</a:t>
            </a:r>
          </a:p>
        </p:txBody>
      </p:sp>
      <p:grpSp>
        <p:nvGrpSpPr>
          <p:cNvPr id="6" name="Group 5" descr="Arrow icon bullet point ">
            <a:extLst>
              <a:ext uri="{FF2B5EF4-FFF2-40B4-BE49-F238E27FC236}">
                <a16:creationId xmlns:a16="http://schemas.microsoft.com/office/drawing/2014/main" id="{BC245FFC-258E-D295-3B8E-A8C551CC894E}"/>
              </a:ext>
            </a:extLst>
          </p:cNvPr>
          <p:cNvGrpSpPr/>
          <p:nvPr/>
        </p:nvGrpSpPr>
        <p:grpSpPr>
          <a:xfrm>
            <a:off x="864244" y="857068"/>
            <a:ext cx="282389" cy="282389"/>
            <a:chOff x="726141" y="2387600"/>
            <a:chExt cx="313765" cy="313765"/>
          </a:xfrm>
        </p:grpSpPr>
        <p:sp>
          <p:nvSpPr>
            <p:cNvPr id="7" name="Oval 6">
              <a:extLst>
                <a:ext uri="{FF2B5EF4-FFF2-40B4-BE49-F238E27FC236}">
                  <a16:creationId xmlns:a16="http://schemas.microsoft.com/office/drawing/2014/main" id="{96597B7A-BCA6-7D8C-AAC1-839FDC6FC1C2}"/>
                </a:ext>
              </a:extLst>
            </p:cNvPr>
            <p:cNvSpPr/>
            <p:nvPr/>
          </p:nvSpPr>
          <p:spPr>
            <a:xfrm>
              <a:off x="726141" y="2387600"/>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32"/>
              <a:endParaRPr lang="en-US" sz="2160">
                <a:solidFill>
                  <a:srgbClr val="FFFFFF"/>
                </a:solidFill>
                <a:latin typeface="Arial"/>
              </a:endParaRPr>
            </a:p>
          </p:txBody>
        </p:sp>
        <p:pic>
          <p:nvPicPr>
            <p:cNvPr id="8" name="Picture Placeholder 38">
              <a:extLst>
                <a:ext uri="{FF2B5EF4-FFF2-40B4-BE49-F238E27FC236}">
                  <a16:creationId xmlns:a16="http://schemas.microsoft.com/office/drawing/2014/main" id="{B2365EA1-8269-4AD4-25F9-A207B2B1509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5556" r="5556"/>
            <a:stretch>
              <a:fillRect/>
            </a:stretch>
          </p:blipFill>
          <p:spPr>
            <a:xfrm>
              <a:off x="765704" y="2412498"/>
              <a:ext cx="234638" cy="263967"/>
            </a:xfrm>
            <a:prstGeom prst="rect">
              <a:avLst/>
            </a:prstGeom>
          </p:spPr>
        </p:pic>
      </p:grpSp>
      <p:sp>
        <p:nvSpPr>
          <p:cNvPr id="13" name="TextBox 12">
            <a:extLst>
              <a:ext uri="{FF2B5EF4-FFF2-40B4-BE49-F238E27FC236}">
                <a16:creationId xmlns:a16="http://schemas.microsoft.com/office/drawing/2014/main" id="{81099C0E-DDD3-3EB9-1A2C-C578770CC07B}"/>
              </a:ext>
            </a:extLst>
          </p:cNvPr>
          <p:cNvSpPr txBox="1"/>
          <p:nvPr/>
        </p:nvSpPr>
        <p:spPr>
          <a:xfrm>
            <a:off x="1206122" y="2126016"/>
            <a:ext cx="3553312" cy="369332"/>
          </a:xfrm>
          <a:prstGeom prst="rect">
            <a:avLst/>
          </a:prstGeom>
          <a:noFill/>
        </p:spPr>
        <p:txBody>
          <a:bodyPr wrap="square" rtlCol="0">
            <a:spAutoFit/>
          </a:bodyPr>
          <a:lstStyle/>
          <a:p>
            <a:pPr defTabSz="822932"/>
            <a:r>
              <a:rPr lang="en-IN" i="1" dirty="0">
                <a:latin typeface="Times New Roman" panose="02020603050405020304" pitchFamily="18" charset="0"/>
                <a:cs typeface="Times New Roman" panose="02020603050405020304" pitchFamily="18" charset="0"/>
              </a:rPr>
              <a:t>AI Saturation</a:t>
            </a:r>
          </a:p>
        </p:txBody>
      </p:sp>
      <p:grpSp>
        <p:nvGrpSpPr>
          <p:cNvPr id="14" name="Group 13" descr="Arrow icon bullet point ">
            <a:extLst>
              <a:ext uri="{FF2B5EF4-FFF2-40B4-BE49-F238E27FC236}">
                <a16:creationId xmlns:a16="http://schemas.microsoft.com/office/drawing/2014/main" id="{AB487B6A-29FD-F279-D814-917C65169BD2}"/>
              </a:ext>
            </a:extLst>
          </p:cNvPr>
          <p:cNvGrpSpPr/>
          <p:nvPr/>
        </p:nvGrpSpPr>
        <p:grpSpPr>
          <a:xfrm>
            <a:off x="864244" y="2159983"/>
            <a:ext cx="282389" cy="282389"/>
            <a:chOff x="726141" y="2387600"/>
            <a:chExt cx="313765" cy="313765"/>
          </a:xfrm>
        </p:grpSpPr>
        <p:sp>
          <p:nvSpPr>
            <p:cNvPr id="15" name="Oval 14">
              <a:extLst>
                <a:ext uri="{FF2B5EF4-FFF2-40B4-BE49-F238E27FC236}">
                  <a16:creationId xmlns:a16="http://schemas.microsoft.com/office/drawing/2014/main" id="{CFE1EE2B-A561-B3AB-7624-4167BC02F24D}"/>
                </a:ext>
              </a:extLst>
            </p:cNvPr>
            <p:cNvSpPr/>
            <p:nvPr/>
          </p:nvSpPr>
          <p:spPr>
            <a:xfrm>
              <a:off x="726141" y="2387600"/>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32"/>
              <a:endParaRPr lang="en-US" sz="2160">
                <a:solidFill>
                  <a:srgbClr val="FFFFFF"/>
                </a:solidFill>
                <a:latin typeface="Arial"/>
              </a:endParaRPr>
            </a:p>
          </p:txBody>
        </p:sp>
        <p:pic>
          <p:nvPicPr>
            <p:cNvPr id="16" name="Picture Placeholder 38">
              <a:extLst>
                <a:ext uri="{FF2B5EF4-FFF2-40B4-BE49-F238E27FC236}">
                  <a16:creationId xmlns:a16="http://schemas.microsoft.com/office/drawing/2014/main" id="{F9D231B9-E3C9-1AE5-7D20-2A2C737D812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5556" r="5556"/>
            <a:stretch>
              <a:fillRect/>
            </a:stretch>
          </p:blipFill>
          <p:spPr>
            <a:xfrm>
              <a:off x="765704" y="2412498"/>
              <a:ext cx="234638" cy="263967"/>
            </a:xfrm>
            <a:prstGeom prst="rect">
              <a:avLst/>
            </a:prstGeom>
          </p:spPr>
        </p:pic>
      </p:grpSp>
      <p:sp>
        <p:nvSpPr>
          <p:cNvPr id="17" name="TextBox 16">
            <a:extLst>
              <a:ext uri="{FF2B5EF4-FFF2-40B4-BE49-F238E27FC236}">
                <a16:creationId xmlns:a16="http://schemas.microsoft.com/office/drawing/2014/main" id="{415878D2-5B9A-8B4C-EA97-8FBBF2F85AFD}"/>
              </a:ext>
            </a:extLst>
          </p:cNvPr>
          <p:cNvSpPr txBox="1"/>
          <p:nvPr/>
        </p:nvSpPr>
        <p:spPr>
          <a:xfrm>
            <a:off x="1206122" y="3453740"/>
            <a:ext cx="3553312" cy="369332"/>
          </a:xfrm>
          <a:prstGeom prst="rect">
            <a:avLst/>
          </a:prstGeom>
          <a:noFill/>
        </p:spPr>
        <p:txBody>
          <a:bodyPr wrap="square" rtlCol="0">
            <a:spAutoFit/>
          </a:bodyPr>
          <a:lstStyle/>
          <a:p>
            <a:pPr defTabSz="822932"/>
            <a:r>
              <a:rPr lang="en-IN" i="1">
                <a:latin typeface="Times New Roman" panose="02020603050405020304" pitchFamily="18" charset="0"/>
                <a:cs typeface="Times New Roman" panose="02020603050405020304" pitchFamily="18" charset="0"/>
              </a:rPr>
              <a:t>Enterprise Readiness</a:t>
            </a:r>
          </a:p>
        </p:txBody>
      </p:sp>
      <p:grpSp>
        <p:nvGrpSpPr>
          <p:cNvPr id="18" name="Group 17" descr="Arrow icon bullet point ">
            <a:extLst>
              <a:ext uri="{FF2B5EF4-FFF2-40B4-BE49-F238E27FC236}">
                <a16:creationId xmlns:a16="http://schemas.microsoft.com/office/drawing/2014/main" id="{4A029142-F878-AA30-1C97-438A570CEC99}"/>
              </a:ext>
            </a:extLst>
          </p:cNvPr>
          <p:cNvGrpSpPr/>
          <p:nvPr/>
        </p:nvGrpSpPr>
        <p:grpSpPr>
          <a:xfrm>
            <a:off x="864244" y="3487707"/>
            <a:ext cx="282389" cy="282389"/>
            <a:chOff x="726141" y="2387600"/>
            <a:chExt cx="313765" cy="313765"/>
          </a:xfrm>
        </p:grpSpPr>
        <p:sp>
          <p:nvSpPr>
            <p:cNvPr id="19" name="Oval 18">
              <a:extLst>
                <a:ext uri="{FF2B5EF4-FFF2-40B4-BE49-F238E27FC236}">
                  <a16:creationId xmlns:a16="http://schemas.microsoft.com/office/drawing/2014/main" id="{E507F4CB-B107-16C4-C627-3FE00D40D863}"/>
                </a:ext>
              </a:extLst>
            </p:cNvPr>
            <p:cNvSpPr/>
            <p:nvPr/>
          </p:nvSpPr>
          <p:spPr>
            <a:xfrm>
              <a:off x="726141" y="2387600"/>
              <a:ext cx="313765" cy="3137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32"/>
              <a:endParaRPr lang="en-US" sz="2160">
                <a:solidFill>
                  <a:srgbClr val="FFFFFF"/>
                </a:solidFill>
                <a:latin typeface="Arial"/>
              </a:endParaRPr>
            </a:p>
          </p:txBody>
        </p:sp>
        <p:pic>
          <p:nvPicPr>
            <p:cNvPr id="20" name="Picture Placeholder 38">
              <a:extLst>
                <a:ext uri="{FF2B5EF4-FFF2-40B4-BE49-F238E27FC236}">
                  <a16:creationId xmlns:a16="http://schemas.microsoft.com/office/drawing/2014/main" id="{ED983AA0-3722-54C5-22EE-C0C4CEC446A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5556" r="5556"/>
            <a:stretch>
              <a:fillRect/>
            </a:stretch>
          </p:blipFill>
          <p:spPr>
            <a:xfrm>
              <a:off x="765704" y="2412498"/>
              <a:ext cx="234638" cy="263967"/>
            </a:xfrm>
            <a:prstGeom prst="rect">
              <a:avLst/>
            </a:prstGeom>
          </p:spPr>
        </p:pic>
      </p:grpSp>
      <p:sp>
        <p:nvSpPr>
          <p:cNvPr id="21" name="TextBox 20">
            <a:extLst>
              <a:ext uri="{FF2B5EF4-FFF2-40B4-BE49-F238E27FC236}">
                <a16:creationId xmlns:a16="http://schemas.microsoft.com/office/drawing/2014/main" id="{6981FFC1-1ABD-7C7A-6D77-5B88AA82E333}"/>
              </a:ext>
            </a:extLst>
          </p:cNvPr>
          <p:cNvSpPr txBox="1"/>
          <p:nvPr/>
        </p:nvSpPr>
        <p:spPr>
          <a:xfrm>
            <a:off x="1072870" y="1151054"/>
            <a:ext cx="3919641" cy="646331"/>
          </a:xfrm>
          <a:prstGeom prst="rect">
            <a:avLst/>
          </a:prstGeom>
          <a:noFill/>
        </p:spPr>
        <p:txBody>
          <a:bodyPr wrap="square">
            <a:spAutoFit/>
          </a:bodyPr>
          <a:lstStyle>
            <a:defPPr>
              <a:defRPr lang="en-US"/>
            </a:defPPr>
            <a:lvl1pPr marL="287338" indent="-287338" defTabSz="1219170">
              <a:buFont typeface="System Font Regular"/>
              <a:buChar char="-"/>
              <a:defRPr sz="2000">
                <a:solidFill>
                  <a:srgbClr val="414141"/>
                </a:solidFill>
                <a:latin typeface="Neue Haas Grotesk Text Pro" panose="020B0504020202020204" pitchFamily="34" charset="77"/>
                <a:cs typeface="Arial" panose="020B0604020202020204" pitchFamily="34" charset="0"/>
              </a:defRPr>
            </a:lvl1pPr>
          </a:lstStyle>
          <a:p>
            <a:r>
              <a:rPr lang="en-IN" sz="1200">
                <a:solidFill>
                  <a:schemeClr val="tx1"/>
                </a:solidFill>
              </a:rPr>
              <a:t>Increased accessibility</a:t>
            </a:r>
          </a:p>
          <a:p>
            <a:r>
              <a:rPr lang="en-IN" sz="1200">
                <a:solidFill>
                  <a:schemeClr val="tx1"/>
                </a:solidFill>
              </a:rPr>
              <a:t>Open-Source advancements</a:t>
            </a:r>
          </a:p>
          <a:p>
            <a:r>
              <a:rPr lang="en-IN" sz="1200">
                <a:solidFill>
                  <a:schemeClr val="tx1"/>
                </a:solidFill>
              </a:rPr>
              <a:t>Unlimited potential</a:t>
            </a:r>
          </a:p>
        </p:txBody>
      </p:sp>
      <p:sp>
        <p:nvSpPr>
          <p:cNvPr id="22" name="TextBox 21">
            <a:extLst>
              <a:ext uri="{FF2B5EF4-FFF2-40B4-BE49-F238E27FC236}">
                <a16:creationId xmlns:a16="http://schemas.microsoft.com/office/drawing/2014/main" id="{9B6D83FC-35F5-A07F-1679-25B221C75286}"/>
              </a:ext>
            </a:extLst>
          </p:cNvPr>
          <p:cNvSpPr txBox="1"/>
          <p:nvPr/>
        </p:nvSpPr>
        <p:spPr>
          <a:xfrm>
            <a:off x="1111026" y="2441909"/>
            <a:ext cx="3919641" cy="646331"/>
          </a:xfrm>
          <a:prstGeom prst="rect">
            <a:avLst/>
          </a:prstGeom>
          <a:noFill/>
        </p:spPr>
        <p:txBody>
          <a:bodyPr wrap="square">
            <a:spAutoFit/>
          </a:bodyPr>
          <a:lstStyle>
            <a:defPPr>
              <a:defRPr lang="en-US"/>
            </a:defPPr>
            <a:lvl1pPr marL="287338" indent="-287338" defTabSz="1219170">
              <a:buFont typeface="System Font Regular"/>
              <a:buChar char="-"/>
              <a:defRPr sz="2000">
                <a:solidFill>
                  <a:srgbClr val="414141"/>
                </a:solidFill>
                <a:latin typeface="Neue Haas Grotesk Text Pro" panose="020B0504020202020204" pitchFamily="34" charset="77"/>
                <a:cs typeface="Arial" panose="020B0604020202020204" pitchFamily="34" charset="0"/>
              </a:defRPr>
            </a:lvl1pPr>
          </a:lstStyle>
          <a:p>
            <a:r>
              <a:rPr lang="en-IN" sz="1200" dirty="0">
                <a:solidFill>
                  <a:schemeClr val="tx1"/>
                </a:solidFill>
              </a:rPr>
              <a:t>Increased focus on ethics</a:t>
            </a:r>
          </a:p>
          <a:p>
            <a:r>
              <a:rPr lang="en-IN" sz="1200" dirty="0">
                <a:solidFill>
                  <a:schemeClr val="tx1"/>
                </a:solidFill>
              </a:rPr>
              <a:t>Platform lock-in</a:t>
            </a:r>
          </a:p>
          <a:p>
            <a:r>
              <a:rPr lang="en-IN" sz="1200" dirty="0">
                <a:solidFill>
                  <a:schemeClr val="tx1"/>
                </a:solidFill>
              </a:rPr>
              <a:t>Confusing offerings &amp; shadow AI</a:t>
            </a:r>
          </a:p>
        </p:txBody>
      </p:sp>
      <p:sp>
        <p:nvSpPr>
          <p:cNvPr id="23" name="TextBox 22">
            <a:extLst>
              <a:ext uri="{FF2B5EF4-FFF2-40B4-BE49-F238E27FC236}">
                <a16:creationId xmlns:a16="http://schemas.microsoft.com/office/drawing/2014/main" id="{96FADE12-1866-8A60-3E8F-2CBC446230D8}"/>
              </a:ext>
            </a:extLst>
          </p:cNvPr>
          <p:cNvSpPr txBox="1"/>
          <p:nvPr/>
        </p:nvSpPr>
        <p:spPr>
          <a:xfrm>
            <a:off x="1111025" y="3807643"/>
            <a:ext cx="3919641" cy="646331"/>
          </a:xfrm>
          <a:prstGeom prst="rect">
            <a:avLst/>
          </a:prstGeom>
          <a:noFill/>
        </p:spPr>
        <p:txBody>
          <a:bodyPr wrap="square">
            <a:spAutoFit/>
          </a:bodyPr>
          <a:lstStyle>
            <a:defPPr>
              <a:defRPr lang="en-US"/>
            </a:defPPr>
            <a:lvl1pPr marL="287338" indent="-287338" defTabSz="1219170">
              <a:buFont typeface="System Font Regular"/>
              <a:buChar char="-"/>
              <a:defRPr sz="2000">
                <a:solidFill>
                  <a:srgbClr val="414141"/>
                </a:solidFill>
                <a:latin typeface="Neue Haas Grotesk Text Pro" panose="020B0504020202020204" pitchFamily="34" charset="77"/>
                <a:cs typeface="Arial" panose="020B0604020202020204" pitchFamily="34" charset="0"/>
              </a:defRPr>
            </a:lvl1pPr>
          </a:lstStyle>
          <a:p>
            <a:r>
              <a:rPr lang="en-IN" sz="1200" dirty="0">
                <a:solidFill>
                  <a:schemeClr val="tx1"/>
                </a:solidFill>
              </a:rPr>
              <a:t>Responsible AI</a:t>
            </a:r>
          </a:p>
          <a:p>
            <a:r>
              <a:rPr lang="en-IN" sz="1200" dirty="0">
                <a:solidFill>
                  <a:schemeClr val="tx1"/>
                </a:solidFill>
              </a:rPr>
              <a:t>Robust Security &amp; Compliance</a:t>
            </a:r>
          </a:p>
          <a:p>
            <a:r>
              <a:rPr lang="en-IN" sz="1200" dirty="0">
                <a:solidFill>
                  <a:schemeClr val="tx1"/>
                </a:solidFill>
              </a:rPr>
              <a:t>Ecosystem Integration </a:t>
            </a:r>
          </a:p>
        </p:txBody>
      </p:sp>
      <p:sp>
        <p:nvSpPr>
          <p:cNvPr id="24" name="Title 23">
            <a:extLst>
              <a:ext uri="{FF2B5EF4-FFF2-40B4-BE49-F238E27FC236}">
                <a16:creationId xmlns:a16="http://schemas.microsoft.com/office/drawing/2014/main" id="{309BD1C4-4419-CB57-12C1-9E17F0EFFA6B}"/>
              </a:ext>
            </a:extLst>
          </p:cNvPr>
          <p:cNvSpPr>
            <a:spLocks noGrp="1"/>
          </p:cNvSpPr>
          <p:nvPr>
            <p:ph type="title"/>
          </p:nvPr>
        </p:nvSpPr>
        <p:spPr/>
        <p:txBody>
          <a:bodyPr/>
          <a:lstStyle/>
          <a:p>
            <a:r>
              <a:rPr lang="en-US"/>
              <a:t>Current Market</a:t>
            </a:r>
          </a:p>
        </p:txBody>
      </p:sp>
      <p:pic>
        <p:nvPicPr>
          <p:cNvPr id="4" name="Picture 3" descr="A blue and purple text on a black background&#10;&#10;Description automatically generated">
            <a:extLst>
              <a:ext uri="{FF2B5EF4-FFF2-40B4-BE49-F238E27FC236}">
                <a16:creationId xmlns:a16="http://schemas.microsoft.com/office/drawing/2014/main" id="{06548344-A639-7DFD-DB6C-06E852A91E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707669" y="3453740"/>
            <a:ext cx="1878496" cy="676656"/>
          </a:xfrm>
          <a:prstGeom prst="rect">
            <a:avLst/>
          </a:prstGeom>
        </p:spPr>
      </p:pic>
    </p:spTree>
    <p:extLst>
      <p:ext uri="{BB962C8B-B14F-4D97-AF65-F5344CB8AC3E}">
        <p14:creationId xmlns:p14="http://schemas.microsoft.com/office/powerpoint/2010/main" val="18660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FEC8E-B7A0-B2DA-7883-CD20542B2955}"/>
              </a:ext>
            </a:extLst>
          </p:cNvPr>
          <p:cNvSpPr/>
          <p:nvPr/>
        </p:nvSpPr>
        <p:spPr>
          <a:xfrm>
            <a:off x="0" y="785554"/>
            <a:ext cx="3168650" cy="43702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1" name="TextBox 20">
            <a:extLst>
              <a:ext uri="{FF2B5EF4-FFF2-40B4-BE49-F238E27FC236}">
                <a16:creationId xmlns:a16="http://schemas.microsoft.com/office/drawing/2014/main" id="{D1D363E4-3591-867D-DD49-9579F400E879}"/>
              </a:ext>
            </a:extLst>
          </p:cNvPr>
          <p:cNvSpPr txBox="1"/>
          <p:nvPr/>
        </p:nvSpPr>
        <p:spPr>
          <a:xfrm>
            <a:off x="4339156" y="1311826"/>
            <a:ext cx="4670837" cy="36933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00000"/>
              </a:lnSpc>
            </a:pPr>
            <a:r>
              <a:rPr lang="en-US" sz="900">
                <a:solidFill>
                  <a:schemeClr val="tx2"/>
                </a:solidFill>
                <a:latin typeface="Neue Haas Grotesk Text Pro" panose="020B0504020202020204" pitchFamily="34" charset="77"/>
              </a:rPr>
              <a:t>Immersion in company priorities, inventory of internal data sources, risk identification, and opportunity prioritization.</a:t>
            </a:r>
          </a:p>
        </p:txBody>
      </p:sp>
      <p:sp>
        <p:nvSpPr>
          <p:cNvPr id="22" name="TextBox 21">
            <a:extLst>
              <a:ext uri="{FF2B5EF4-FFF2-40B4-BE49-F238E27FC236}">
                <a16:creationId xmlns:a16="http://schemas.microsoft.com/office/drawing/2014/main" id="{BAC1F6CC-9C64-B132-26B2-0C517F4EAA2A}"/>
              </a:ext>
            </a:extLst>
          </p:cNvPr>
          <p:cNvSpPr txBox="1"/>
          <p:nvPr/>
        </p:nvSpPr>
        <p:spPr>
          <a:xfrm>
            <a:off x="4338022" y="1025613"/>
            <a:ext cx="4249695" cy="369332"/>
          </a:xfrm>
          <a:prstGeom prst="rect">
            <a:avLst/>
          </a:prstGeom>
          <a:noFill/>
        </p:spPr>
        <p:txBody>
          <a:bodyPr wrap="square" rtlCol="0" anchor="b">
            <a:spAutoFit/>
          </a:bodyPr>
          <a:lstStyle/>
          <a:p>
            <a:r>
              <a:rPr lang="en-US" b="1">
                <a:solidFill>
                  <a:schemeClr val="tx2"/>
                </a:solidFill>
                <a:latin typeface="Neue Haas Grotesk Text Pro" panose="020B0504020202020204" pitchFamily="34" charset="77"/>
                <a:cs typeface="Poppins SemiBold" panose="00000700000000000000" pitchFamily="2" charset="0"/>
              </a:rPr>
              <a:t>Opportunity Analysis</a:t>
            </a:r>
          </a:p>
        </p:txBody>
      </p:sp>
      <p:sp>
        <p:nvSpPr>
          <p:cNvPr id="27" name="Oval 26">
            <a:extLst>
              <a:ext uri="{FF2B5EF4-FFF2-40B4-BE49-F238E27FC236}">
                <a16:creationId xmlns:a16="http://schemas.microsoft.com/office/drawing/2014/main" id="{80DD6868-72CC-D688-1D10-0F20A3910C79}"/>
              </a:ext>
            </a:extLst>
          </p:cNvPr>
          <p:cNvSpPr/>
          <p:nvPr/>
        </p:nvSpPr>
        <p:spPr>
          <a:xfrm>
            <a:off x="3503776" y="1025613"/>
            <a:ext cx="678164" cy="6781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8" name="TextBox 27">
            <a:extLst>
              <a:ext uri="{FF2B5EF4-FFF2-40B4-BE49-F238E27FC236}">
                <a16:creationId xmlns:a16="http://schemas.microsoft.com/office/drawing/2014/main" id="{82AB89D4-0050-B2C8-5733-F95C22A1632A}"/>
              </a:ext>
            </a:extLst>
          </p:cNvPr>
          <p:cNvSpPr txBox="1"/>
          <p:nvPr/>
        </p:nvSpPr>
        <p:spPr>
          <a:xfrm>
            <a:off x="3540662" y="1233890"/>
            <a:ext cx="604391" cy="261610"/>
          </a:xfrm>
          <a:prstGeom prst="rect">
            <a:avLst/>
          </a:prstGeom>
          <a:noFill/>
        </p:spPr>
        <p:txBody>
          <a:bodyPr wrap="square" rtlCol="0" anchor="b">
            <a:spAutoFit/>
          </a:bodyPr>
          <a:lstStyle/>
          <a:p>
            <a:pPr algn="ctr"/>
            <a:r>
              <a:rPr lang="en-US" sz="1050" b="1" i="1" dirty="0">
                <a:solidFill>
                  <a:schemeClr val="bg1"/>
                </a:solidFill>
                <a:latin typeface="Times New Roman" panose="02020603050405020304" pitchFamily="18" charset="0"/>
                <a:cs typeface="Times New Roman" panose="02020603050405020304" pitchFamily="18" charset="0"/>
              </a:rPr>
              <a:t>Week 1</a:t>
            </a:r>
            <a:endParaRPr lang="en-ID" sz="1050" b="1" i="1" dirty="0">
              <a:solidFill>
                <a:schemeClr val="bg1"/>
              </a:solidFill>
              <a:latin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BEF14532-CB1B-1B60-7E8E-03469FD39F92}"/>
              </a:ext>
            </a:extLst>
          </p:cNvPr>
          <p:cNvSpPr>
            <a:spLocks noGrp="1"/>
          </p:cNvSpPr>
          <p:nvPr>
            <p:ph type="title"/>
          </p:nvPr>
        </p:nvSpPr>
        <p:spPr/>
        <p:txBody>
          <a:bodyPr/>
          <a:lstStyle/>
          <a:p>
            <a:r>
              <a:rPr lang="en-US"/>
              <a:t>Getting Started with AI</a:t>
            </a:r>
            <a:endParaRPr lang="en-US">
              <a:solidFill>
                <a:schemeClr val="tx2"/>
              </a:solidFill>
            </a:endParaRPr>
          </a:p>
        </p:txBody>
      </p:sp>
      <p:sp>
        <p:nvSpPr>
          <p:cNvPr id="13" name="TextBox 12">
            <a:extLst>
              <a:ext uri="{FF2B5EF4-FFF2-40B4-BE49-F238E27FC236}">
                <a16:creationId xmlns:a16="http://schemas.microsoft.com/office/drawing/2014/main" id="{F6EC9717-0A80-0C66-6A4D-8ECB1434CE2B}"/>
              </a:ext>
            </a:extLst>
          </p:cNvPr>
          <p:cNvSpPr txBox="1"/>
          <p:nvPr/>
        </p:nvSpPr>
        <p:spPr>
          <a:xfrm>
            <a:off x="4339156" y="2158691"/>
            <a:ext cx="4670837" cy="36933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00000"/>
              </a:lnSpc>
            </a:pPr>
            <a:r>
              <a:rPr lang="en-US" sz="900">
                <a:solidFill>
                  <a:schemeClr val="tx2"/>
                </a:solidFill>
                <a:latin typeface="Neue Haas Grotesk Text Pro" panose="020B0504020202020204" pitchFamily="34" charset="77"/>
              </a:rPr>
              <a:t>Identify priority use cases to optimize the business and identify a candidate for initial pilot based on value creation opportunity, risk, and data availability.</a:t>
            </a:r>
          </a:p>
        </p:txBody>
      </p:sp>
      <p:sp>
        <p:nvSpPr>
          <p:cNvPr id="14" name="TextBox 13">
            <a:extLst>
              <a:ext uri="{FF2B5EF4-FFF2-40B4-BE49-F238E27FC236}">
                <a16:creationId xmlns:a16="http://schemas.microsoft.com/office/drawing/2014/main" id="{2015E728-C086-0AFB-FB40-F17D752353D9}"/>
              </a:ext>
            </a:extLst>
          </p:cNvPr>
          <p:cNvSpPr txBox="1"/>
          <p:nvPr/>
        </p:nvSpPr>
        <p:spPr>
          <a:xfrm>
            <a:off x="4338022" y="1855290"/>
            <a:ext cx="4249695" cy="369332"/>
          </a:xfrm>
          <a:prstGeom prst="rect">
            <a:avLst/>
          </a:prstGeom>
          <a:noFill/>
        </p:spPr>
        <p:txBody>
          <a:bodyPr wrap="square" rtlCol="0" anchor="b">
            <a:spAutoFit/>
          </a:bodyPr>
          <a:lstStyle/>
          <a:p>
            <a:r>
              <a:rPr lang="en-US" b="1">
                <a:solidFill>
                  <a:schemeClr val="tx2"/>
                </a:solidFill>
                <a:latin typeface="Neue Haas Grotesk Text Pro" panose="020B0504020202020204" pitchFamily="34" charset="77"/>
                <a:cs typeface="Poppins SemiBold" panose="00000700000000000000" pitchFamily="2" charset="0"/>
              </a:rPr>
              <a:t>Use Case Selection</a:t>
            </a:r>
          </a:p>
        </p:txBody>
      </p:sp>
      <p:sp>
        <p:nvSpPr>
          <p:cNvPr id="15" name="Oval 14">
            <a:extLst>
              <a:ext uri="{FF2B5EF4-FFF2-40B4-BE49-F238E27FC236}">
                <a16:creationId xmlns:a16="http://schemas.microsoft.com/office/drawing/2014/main" id="{F0F6CADA-25A8-33A2-9218-B27028D509CD}"/>
              </a:ext>
            </a:extLst>
          </p:cNvPr>
          <p:cNvSpPr/>
          <p:nvPr/>
        </p:nvSpPr>
        <p:spPr>
          <a:xfrm>
            <a:off x="3503776" y="1872478"/>
            <a:ext cx="678164" cy="6781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0" name="TextBox 19">
            <a:extLst>
              <a:ext uri="{FF2B5EF4-FFF2-40B4-BE49-F238E27FC236}">
                <a16:creationId xmlns:a16="http://schemas.microsoft.com/office/drawing/2014/main" id="{6050E3A2-238E-EB4B-E317-2D450F5ECECA}"/>
              </a:ext>
            </a:extLst>
          </p:cNvPr>
          <p:cNvSpPr txBox="1"/>
          <p:nvPr/>
        </p:nvSpPr>
        <p:spPr>
          <a:xfrm>
            <a:off x="3540662" y="2079623"/>
            <a:ext cx="604391" cy="253916"/>
          </a:xfrm>
          <a:prstGeom prst="rect">
            <a:avLst/>
          </a:prstGeom>
          <a:noFill/>
        </p:spPr>
        <p:txBody>
          <a:bodyPr wrap="square" rtlCol="0" anchor="b">
            <a:spAutoFit/>
          </a:bodyPr>
          <a:lstStyle>
            <a:defPPr>
              <a:defRPr lang="en-US"/>
            </a:defPPr>
            <a:lvl1pPr algn="ctr">
              <a:defRPr sz="1050" i="1">
                <a:solidFill>
                  <a:schemeClr val="bg1"/>
                </a:solidFill>
                <a:latin typeface="Times New Roman" panose="02020603050405020304" pitchFamily="18" charset="0"/>
                <a:cs typeface="Times New Roman" panose="02020603050405020304" pitchFamily="18" charset="0"/>
              </a:defRPr>
            </a:lvl1pPr>
          </a:lstStyle>
          <a:p>
            <a:r>
              <a:rPr lang="en-US" b="1" dirty="0"/>
              <a:t>Week 2</a:t>
            </a:r>
            <a:endParaRPr lang="en-ID" b="1" dirty="0"/>
          </a:p>
        </p:txBody>
      </p:sp>
      <p:sp>
        <p:nvSpPr>
          <p:cNvPr id="12" name="Rounded Rectangle 11">
            <a:extLst>
              <a:ext uri="{FF2B5EF4-FFF2-40B4-BE49-F238E27FC236}">
                <a16:creationId xmlns:a16="http://schemas.microsoft.com/office/drawing/2014/main" id="{8D9E66E9-1144-8BBF-7368-2C5A56373F9F}"/>
              </a:ext>
            </a:extLst>
          </p:cNvPr>
          <p:cNvSpPr/>
          <p:nvPr/>
        </p:nvSpPr>
        <p:spPr>
          <a:xfrm>
            <a:off x="280389" y="2132273"/>
            <a:ext cx="2592550" cy="2388997"/>
          </a:xfrm>
          <a:prstGeom prst="roundRect">
            <a:avLst>
              <a:gd name="adj" fmla="val 17490"/>
            </a:avLst>
          </a:prstGeom>
          <a:solidFill>
            <a:schemeClr val="bg1"/>
          </a:solidFill>
          <a:ln>
            <a:noFill/>
          </a:ln>
          <a:effectLst>
            <a:outerShdw blurRad="279094" dist="38100" dir="2700000" sx="100064" sy="100064"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TextBox 25">
            <a:extLst>
              <a:ext uri="{FF2B5EF4-FFF2-40B4-BE49-F238E27FC236}">
                <a16:creationId xmlns:a16="http://schemas.microsoft.com/office/drawing/2014/main" id="{11769EC8-89E2-618B-E2D4-A5A1B30DA11C}"/>
              </a:ext>
            </a:extLst>
          </p:cNvPr>
          <p:cNvSpPr txBox="1"/>
          <p:nvPr/>
        </p:nvSpPr>
        <p:spPr>
          <a:xfrm>
            <a:off x="4339156" y="4375146"/>
            <a:ext cx="4670837" cy="36933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00000"/>
              </a:lnSpc>
            </a:pPr>
            <a:r>
              <a:rPr lang="en-US" sz="900">
                <a:solidFill>
                  <a:schemeClr val="tx2"/>
                </a:solidFill>
                <a:latin typeface="Neue Haas Grotesk Text Pro" panose="020B0504020202020204" pitchFamily="34" charset="77"/>
              </a:rPr>
              <a:t>Research report on user insights, prioritized AI use cases roadmap, and AI concept documentation and recommendations for roadmap and proof-of-concept</a:t>
            </a:r>
          </a:p>
        </p:txBody>
      </p:sp>
      <p:sp>
        <p:nvSpPr>
          <p:cNvPr id="29" name="TextBox 28">
            <a:extLst>
              <a:ext uri="{FF2B5EF4-FFF2-40B4-BE49-F238E27FC236}">
                <a16:creationId xmlns:a16="http://schemas.microsoft.com/office/drawing/2014/main" id="{A0B5A3F6-5826-84BA-0B89-C3086B750C4F}"/>
              </a:ext>
            </a:extLst>
          </p:cNvPr>
          <p:cNvSpPr txBox="1"/>
          <p:nvPr/>
        </p:nvSpPr>
        <p:spPr>
          <a:xfrm>
            <a:off x="4338022" y="4071745"/>
            <a:ext cx="4249695" cy="369332"/>
          </a:xfrm>
          <a:prstGeom prst="rect">
            <a:avLst/>
          </a:prstGeom>
          <a:noFill/>
        </p:spPr>
        <p:txBody>
          <a:bodyPr wrap="square" rtlCol="0" anchor="b">
            <a:spAutoFit/>
          </a:bodyPr>
          <a:lstStyle/>
          <a:p>
            <a:r>
              <a:rPr lang="en-US" b="1">
                <a:solidFill>
                  <a:schemeClr val="tx2"/>
                </a:solidFill>
                <a:latin typeface="Neue Haas Grotesk Text Pro" panose="020B0504020202020204" pitchFamily="34" charset="77"/>
                <a:cs typeface="Poppins SemiBold" panose="00000700000000000000" pitchFamily="2" charset="0"/>
              </a:rPr>
              <a:t>Deliverables</a:t>
            </a:r>
          </a:p>
        </p:txBody>
      </p:sp>
      <p:sp>
        <p:nvSpPr>
          <p:cNvPr id="30" name="Oval 29">
            <a:extLst>
              <a:ext uri="{FF2B5EF4-FFF2-40B4-BE49-F238E27FC236}">
                <a16:creationId xmlns:a16="http://schemas.microsoft.com/office/drawing/2014/main" id="{B65B70B4-163C-D765-86AD-0910B55F45E9}"/>
              </a:ext>
            </a:extLst>
          </p:cNvPr>
          <p:cNvSpPr/>
          <p:nvPr/>
        </p:nvSpPr>
        <p:spPr>
          <a:xfrm>
            <a:off x="3503776" y="4088933"/>
            <a:ext cx="678164" cy="6781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1" name="TextBox 30">
            <a:extLst>
              <a:ext uri="{FF2B5EF4-FFF2-40B4-BE49-F238E27FC236}">
                <a16:creationId xmlns:a16="http://schemas.microsoft.com/office/drawing/2014/main" id="{8E9FB289-D01F-03AC-AB0D-9407B25588BE}"/>
              </a:ext>
            </a:extLst>
          </p:cNvPr>
          <p:cNvSpPr txBox="1"/>
          <p:nvPr/>
        </p:nvSpPr>
        <p:spPr>
          <a:xfrm>
            <a:off x="3540662" y="4296078"/>
            <a:ext cx="604391" cy="253916"/>
          </a:xfrm>
          <a:prstGeom prst="rect">
            <a:avLst/>
          </a:prstGeom>
          <a:noFill/>
        </p:spPr>
        <p:txBody>
          <a:bodyPr wrap="square" rtlCol="0" anchor="b">
            <a:spAutoFit/>
          </a:bodyPr>
          <a:lstStyle>
            <a:defPPr>
              <a:defRPr lang="en-US"/>
            </a:defPPr>
            <a:lvl1pPr algn="ctr">
              <a:defRPr sz="1050" i="1">
                <a:solidFill>
                  <a:schemeClr val="bg1"/>
                </a:solidFill>
                <a:latin typeface="Times New Roman" panose="02020603050405020304" pitchFamily="18" charset="0"/>
                <a:cs typeface="Times New Roman" panose="02020603050405020304" pitchFamily="18" charset="0"/>
              </a:defRPr>
            </a:lvl1pPr>
          </a:lstStyle>
          <a:p>
            <a:r>
              <a:rPr lang="en-US" b="1"/>
              <a:t>Results</a:t>
            </a:r>
          </a:p>
        </p:txBody>
      </p:sp>
      <p:sp>
        <p:nvSpPr>
          <p:cNvPr id="32" name="TextBox 31">
            <a:extLst>
              <a:ext uri="{FF2B5EF4-FFF2-40B4-BE49-F238E27FC236}">
                <a16:creationId xmlns:a16="http://schemas.microsoft.com/office/drawing/2014/main" id="{9BB6FAF7-F0F7-24C2-042F-3EAE56B9206B}"/>
              </a:ext>
            </a:extLst>
          </p:cNvPr>
          <p:cNvSpPr txBox="1"/>
          <p:nvPr/>
        </p:nvSpPr>
        <p:spPr>
          <a:xfrm>
            <a:off x="4339156" y="3071487"/>
            <a:ext cx="4670837" cy="507831"/>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00000"/>
              </a:lnSpc>
            </a:pPr>
            <a:r>
              <a:rPr lang="en-US" sz="900">
                <a:solidFill>
                  <a:schemeClr val="tx2"/>
                </a:solidFill>
                <a:latin typeface="Neue Haas Grotesk Text Pro" panose="020B0504020202020204" pitchFamily="34" charset="77"/>
              </a:rPr>
              <a:t>Plan a proof-of-concept vision, approach, and timeline, aligned to value creation goals, hypotheses to validate, and success criteria. Recommend high-level roadmap for next actions.</a:t>
            </a:r>
          </a:p>
        </p:txBody>
      </p:sp>
      <p:sp>
        <p:nvSpPr>
          <p:cNvPr id="33" name="TextBox 32">
            <a:extLst>
              <a:ext uri="{FF2B5EF4-FFF2-40B4-BE49-F238E27FC236}">
                <a16:creationId xmlns:a16="http://schemas.microsoft.com/office/drawing/2014/main" id="{AF8A7E9B-6A25-9F23-A010-1548A4AC7DA2}"/>
              </a:ext>
            </a:extLst>
          </p:cNvPr>
          <p:cNvSpPr txBox="1"/>
          <p:nvPr/>
        </p:nvSpPr>
        <p:spPr>
          <a:xfrm>
            <a:off x="4338022" y="2768086"/>
            <a:ext cx="4249695" cy="369332"/>
          </a:xfrm>
          <a:prstGeom prst="rect">
            <a:avLst/>
          </a:prstGeom>
          <a:noFill/>
        </p:spPr>
        <p:txBody>
          <a:bodyPr wrap="square" rtlCol="0" anchor="b">
            <a:spAutoFit/>
          </a:bodyPr>
          <a:lstStyle/>
          <a:p>
            <a:r>
              <a:rPr lang="en-US" b="1">
                <a:solidFill>
                  <a:schemeClr val="tx2"/>
                </a:solidFill>
                <a:latin typeface="Neue Haas Grotesk Text Pro" panose="020B0504020202020204" pitchFamily="34" charset="77"/>
                <a:cs typeface="Poppins SemiBold" panose="00000700000000000000" pitchFamily="2" charset="0"/>
              </a:rPr>
              <a:t>Planning</a:t>
            </a:r>
          </a:p>
        </p:txBody>
      </p:sp>
      <p:sp>
        <p:nvSpPr>
          <p:cNvPr id="34" name="Oval 33">
            <a:extLst>
              <a:ext uri="{FF2B5EF4-FFF2-40B4-BE49-F238E27FC236}">
                <a16:creationId xmlns:a16="http://schemas.microsoft.com/office/drawing/2014/main" id="{16C7E50D-F17C-6F0B-0D3E-94E588C467F8}"/>
              </a:ext>
            </a:extLst>
          </p:cNvPr>
          <p:cNvSpPr/>
          <p:nvPr/>
        </p:nvSpPr>
        <p:spPr>
          <a:xfrm>
            <a:off x="3503776" y="2785274"/>
            <a:ext cx="678164" cy="6781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5" name="TextBox 34">
            <a:extLst>
              <a:ext uri="{FF2B5EF4-FFF2-40B4-BE49-F238E27FC236}">
                <a16:creationId xmlns:a16="http://schemas.microsoft.com/office/drawing/2014/main" id="{AAF3155B-0C5D-0061-D145-4671C9C08A6C}"/>
              </a:ext>
            </a:extLst>
          </p:cNvPr>
          <p:cNvSpPr txBox="1"/>
          <p:nvPr/>
        </p:nvSpPr>
        <p:spPr>
          <a:xfrm>
            <a:off x="3540662" y="2984536"/>
            <a:ext cx="604391" cy="253916"/>
          </a:xfrm>
          <a:prstGeom prst="rect">
            <a:avLst/>
          </a:prstGeom>
          <a:noFill/>
        </p:spPr>
        <p:txBody>
          <a:bodyPr wrap="square" rtlCol="0" anchor="b">
            <a:spAutoFit/>
          </a:bodyPr>
          <a:lstStyle>
            <a:defPPr>
              <a:defRPr lang="en-US"/>
            </a:defPPr>
            <a:lvl1pPr algn="ctr">
              <a:defRPr sz="1050" i="1">
                <a:solidFill>
                  <a:schemeClr val="bg1"/>
                </a:solidFill>
                <a:latin typeface="Times New Roman" panose="02020603050405020304" pitchFamily="18" charset="0"/>
                <a:cs typeface="Times New Roman" panose="02020603050405020304" pitchFamily="18" charset="0"/>
              </a:defRPr>
            </a:lvl1pPr>
          </a:lstStyle>
          <a:p>
            <a:r>
              <a:rPr lang="en-US" b="1" dirty="0"/>
              <a:t>Week 3</a:t>
            </a:r>
            <a:endParaRPr lang="en-ID" b="1" dirty="0"/>
          </a:p>
        </p:txBody>
      </p:sp>
      <p:pic>
        <p:nvPicPr>
          <p:cNvPr id="4" name="Picture 3">
            <a:extLst>
              <a:ext uri="{FF2B5EF4-FFF2-40B4-BE49-F238E27FC236}">
                <a16:creationId xmlns:a16="http://schemas.microsoft.com/office/drawing/2014/main" id="{9834A550-8DE6-0719-DE51-2758A6EDF9AC}"/>
              </a:ext>
            </a:extLst>
          </p:cNvPr>
          <p:cNvPicPr>
            <a:picLocks noChangeAspect="1"/>
          </p:cNvPicPr>
          <p:nvPr/>
        </p:nvPicPr>
        <p:blipFill>
          <a:blip r:embed="rId3"/>
          <a:stretch>
            <a:fillRect/>
          </a:stretch>
        </p:blipFill>
        <p:spPr>
          <a:xfrm>
            <a:off x="482779" y="2413971"/>
            <a:ext cx="2150064" cy="1858433"/>
          </a:xfrm>
          <a:prstGeom prst="rect">
            <a:avLst/>
          </a:prstGeom>
        </p:spPr>
      </p:pic>
      <p:sp>
        <p:nvSpPr>
          <p:cNvPr id="6" name="TextBox 5">
            <a:extLst>
              <a:ext uri="{FF2B5EF4-FFF2-40B4-BE49-F238E27FC236}">
                <a16:creationId xmlns:a16="http://schemas.microsoft.com/office/drawing/2014/main" id="{8AC9817D-E416-79DE-86E4-61258020A907}"/>
              </a:ext>
            </a:extLst>
          </p:cNvPr>
          <p:cNvSpPr txBox="1"/>
          <p:nvPr/>
        </p:nvSpPr>
        <p:spPr>
          <a:xfrm>
            <a:off x="219573" y="884076"/>
            <a:ext cx="2731049" cy="1015663"/>
          </a:xfrm>
          <a:prstGeom prst="rect">
            <a:avLst/>
          </a:prstGeom>
          <a:noFill/>
        </p:spPr>
        <p:txBody>
          <a:bodyPr wrap="square">
            <a:spAutoFit/>
          </a:bodyPr>
          <a:lstStyle/>
          <a:p>
            <a:pPr algn="ctr" defTabSz="914378"/>
            <a:r>
              <a:rPr lang="en-GB" sz="2000">
                <a:solidFill>
                  <a:schemeClr val="bg1"/>
                </a:solidFill>
              </a:rPr>
              <a:t>AI DISCOVERY SERVICE FOR HITACHI IQ</a:t>
            </a:r>
          </a:p>
        </p:txBody>
      </p:sp>
      <p:sp>
        <p:nvSpPr>
          <p:cNvPr id="8" name="Arrow: Down 7">
            <a:extLst>
              <a:ext uri="{FF2B5EF4-FFF2-40B4-BE49-F238E27FC236}">
                <a16:creationId xmlns:a16="http://schemas.microsoft.com/office/drawing/2014/main" id="{DC413BC4-66E4-DFDD-749D-01AEDFAB236A}"/>
              </a:ext>
            </a:extLst>
          </p:cNvPr>
          <p:cNvSpPr/>
          <p:nvPr/>
        </p:nvSpPr>
        <p:spPr>
          <a:xfrm>
            <a:off x="3649717" y="3626068"/>
            <a:ext cx="386255" cy="331076"/>
          </a:xfrm>
          <a:prstGeom prst="downArrow">
            <a:avLst>
              <a:gd name="adj1" fmla="val 100000"/>
              <a:gd name="adj2" fmla="val 50000"/>
            </a:avLst>
          </a:prstGeom>
          <a:solidFill>
            <a:schemeClr val="bg2">
              <a:lumMod val="75000"/>
            </a:schemeClr>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3" name="Rectangle 2">
            <a:extLst>
              <a:ext uri="{FF2B5EF4-FFF2-40B4-BE49-F238E27FC236}">
                <a16:creationId xmlns:a16="http://schemas.microsoft.com/office/drawing/2014/main" id="{7801E2A8-0E32-869B-2DFF-22E2FE1A0AC1}"/>
              </a:ext>
            </a:extLst>
          </p:cNvPr>
          <p:cNvSpPr/>
          <p:nvPr/>
        </p:nvSpPr>
        <p:spPr>
          <a:xfrm>
            <a:off x="2731303" y="4905721"/>
            <a:ext cx="3681394" cy="184666"/>
          </a:xfrm>
          <a:prstGeom prst="rect">
            <a:avLst/>
          </a:prstGeom>
        </p:spPr>
        <p:txBody>
          <a:bodyPr wrap="square" lIns="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 b="1" i="0" kern="1200">
                <a:latin typeface="Neue Haas Grotesk Text Pro" panose="020B0504020202020204" pitchFamily="34" charset="77"/>
                <a:ea typeface="+mn-ea"/>
                <a:cs typeface="+mn-cs"/>
              </a:rPr>
              <a:t>CONFIDENTIAL – For use by Hitachi Vantara employees and other audiences under NDA only.</a:t>
            </a:r>
          </a:p>
        </p:txBody>
      </p:sp>
    </p:spTree>
    <p:extLst>
      <p:ext uri="{BB962C8B-B14F-4D97-AF65-F5344CB8AC3E}">
        <p14:creationId xmlns:p14="http://schemas.microsoft.com/office/powerpoint/2010/main" val="186530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C3DBE69-A107-5C4E-B733-9B45CE152C21}"/>
              </a:ext>
            </a:extLst>
          </p:cNvPr>
          <p:cNvSpPr/>
          <p:nvPr/>
        </p:nvSpPr>
        <p:spPr>
          <a:xfrm>
            <a:off x="366017" y="1017375"/>
            <a:ext cx="804745" cy="8183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Neue Haas Grotesk Text Pro" panose="020B0504020202020204" pitchFamily="34" charset="77"/>
            </a:endParaRPr>
          </a:p>
        </p:txBody>
      </p:sp>
      <p:sp>
        <p:nvSpPr>
          <p:cNvPr id="4" name="Title 2">
            <a:extLst>
              <a:ext uri="{FF2B5EF4-FFF2-40B4-BE49-F238E27FC236}">
                <a16:creationId xmlns:a16="http://schemas.microsoft.com/office/drawing/2014/main" id="{23EF64D0-F2D3-359D-92FD-CE829C9DAAA7}"/>
              </a:ext>
            </a:extLst>
          </p:cNvPr>
          <p:cNvSpPr>
            <a:spLocks noGrp="1"/>
          </p:cNvSpPr>
          <p:nvPr>
            <p:ph type="title"/>
          </p:nvPr>
        </p:nvSpPr>
        <p:spPr>
          <a:xfrm>
            <a:off x="264160" y="53113"/>
            <a:ext cx="7051040" cy="732441"/>
          </a:xfrm>
        </p:spPr>
        <p:txBody>
          <a:bodyPr>
            <a:normAutofit/>
          </a:bodyPr>
          <a:lstStyle/>
          <a:p>
            <a:r>
              <a:rPr lang="en-US" sz="1600">
                <a:solidFill>
                  <a:schemeClr val="accent2"/>
                </a:solidFill>
              </a:rPr>
              <a:t>Transportation</a:t>
            </a:r>
            <a:br>
              <a:rPr lang="en-US"/>
            </a:br>
            <a:r>
              <a:rPr lang="en-US"/>
              <a:t>Transform to AI Assisted Fleet Management</a:t>
            </a:r>
          </a:p>
        </p:txBody>
      </p:sp>
      <p:sp>
        <p:nvSpPr>
          <p:cNvPr id="5" name="Content Placeholder 23">
            <a:extLst>
              <a:ext uri="{FF2B5EF4-FFF2-40B4-BE49-F238E27FC236}">
                <a16:creationId xmlns:a16="http://schemas.microsoft.com/office/drawing/2014/main" id="{2673BA5C-D9DD-5AEF-4568-73E87ED39AB6}"/>
              </a:ext>
            </a:extLst>
          </p:cNvPr>
          <p:cNvSpPr txBox="1">
            <a:spLocks/>
          </p:cNvSpPr>
          <p:nvPr/>
        </p:nvSpPr>
        <p:spPr>
          <a:xfrm>
            <a:off x="1170762" y="1070694"/>
            <a:ext cx="6802054" cy="732442"/>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Font typeface="Arial" panose="020B0604020202020204" pitchFamily="34" charset="0"/>
              <a:buNone/>
            </a:pPr>
            <a:r>
              <a:rPr lang="en-US" sz="1100" b="1"/>
              <a:t>This firm serves customers globally, offering a range of services including full-service commercial truck leasing, fleet maintenance, rentals, and used truck sales. With a workforce of over 40,000 employees globally, the company operates and maintains a fleet exceeding 450,000 vehicles</a:t>
            </a:r>
            <a:endParaRPr lang="en-US" sz="1000" b="1"/>
          </a:p>
        </p:txBody>
      </p:sp>
      <p:sp>
        <p:nvSpPr>
          <p:cNvPr id="6" name="Rectangle 5">
            <a:extLst>
              <a:ext uri="{FF2B5EF4-FFF2-40B4-BE49-F238E27FC236}">
                <a16:creationId xmlns:a16="http://schemas.microsoft.com/office/drawing/2014/main" id="{8492D29F-2356-5094-7B8D-F34868689064}"/>
              </a:ext>
            </a:extLst>
          </p:cNvPr>
          <p:cNvSpPr/>
          <p:nvPr/>
        </p:nvSpPr>
        <p:spPr>
          <a:xfrm>
            <a:off x="6191124"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7" name="Rectangle 6">
            <a:extLst>
              <a:ext uri="{FF2B5EF4-FFF2-40B4-BE49-F238E27FC236}">
                <a16:creationId xmlns:a16="http://schemas.microsoft.com/office/drawing/2014/main" id="{D66939D2-A24C-B617-75FB-94B29B6F8C08}"/>
              </a:ext>
            </a:extLst>
          </p:cNvPr>
          <p:cNvSpPr/>
          <p:nvPr/>
        </p:nvSpPr>
        <p:spPr>
          <a:xfrm>
            <a:off x="6191424" y="2067359"/>
            <a:ext cx="2632536" cy="418931"/>
          </a:xfrm>
          <a:prstGeom prst="rect">
            <a:avLst/>
          </a:prstGeom>
          <a:solidFill>
            <a:schemeClr val="accent5"/>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a:latin typeface="Neue Haas Grotesk Text Pro" panose="020B0504020202020204" pitchFamily="34" charset="77"/>
              </a:rPr>
              <a:t>BENEFITS</a:t>
            </a:r>
          </a:p>
        </p:txBody>
      </p:sp>
      <p:sp>
        <p:nvSpPr>
          <p:cNvPr id="8" name="Rectangle 7">
            <a:extLst>
              <a:ext uri="{FF2B5EF4-FFF2-40B4-BE49-F238E27FC236}">
                <a16:creationId xmlns:a16="http://schemas.microsoft.com/office/drawing/2014/main" id="{7727165A-A25F-3C51-2AF7-E250E4D205B1}"/>
              </a:ext>
            </a:extLst>
          </p:cNvPr>
          <p:cNvSpPr/>
          <p:nvPr/>
        </p:nvSpPr>
        <p:spPr>
          <a:xfrm>
            <a:off x="329970"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9" name="Rectangle 8">
            <a:extLst>
              <a:ext uri="{FF2B5EF4-FFF2-40B4-BE49-F238E27FC236}">
                <a16:creationId xmlns:a16="http://schemas.microsoft.com/office/drawing/2014/main" id="{E3F919DF-2579-2914-D4BE-87D6BFCBBDE3}"/>
              </a:ext>
            </a:extLst>
          </p:cNvPr>
          <p:cNvSpPr/>
          <p:nvPr/>
        </p:nvSpPr>
        <p:spPr>
          <a:xfrm>
            <a:off x="330270" y="2067359"/>
            <a:ext cx="2632536" cy="418931"/>
          </a:xfrm>
          <a:prstGeom prst="rect">
            <a:avLst/>
          </a:prstGeom>
          <a:solidFill>
            <a:schemeClr val="accent3"/>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a:latin typeface="Neue Haas Grotesk Text Pro" panose="020B0504020202020204" pitchFamily="34" charset="77"/>
              </a:rPr>
              <a:t>CHALLENGES</a:t>
            </a:r>
          </a:p>
        </p:txBody>
      </p:sp>
      <p:sp>
        <p:nvSpPr>
          <p:cNvPr id="10" name="Rectangle 9">
            <a:extLst>
              <a:ext uri="{FF2B5EF4-FFF2-40B4-BE49-F238E27FC236}">
                <a16:creationId xmlns:a16="http://schemas.microsoft.com/office/drawing/2014/main" id="{22359911-7CFA-ADC8-FBEC-269C8EB5E923}"/>
              </a:ext>
            </a:extLst>
          </p:cNvPr>
          <p:cNvSpPr/>
          <p:nvPr/>
        </p:nvSpPr>
        <p:spPr>
          <a:xfrm>
            <a:off x="3260547"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11" name="Rectangle 10">
            <a:extLst>
              <a:ext uri="{FF2B5EF4-FFF2-40B4-BE49-F238E27FC236}">
                <a16:creationId xmlns:a16="http://schemas.microsoft.com/office/drawing/2014/main" id="{1D6E8358-AD4C-68A0-FA0E-5F59F8E2BEDE}"/>
              </a:ext>
            </a:extLst>
          </p:cNvPr>
          <p:cNvSpPr/>
          <p:nvPr/>
        </p:nvSpPr>
        <p:spPr>
          <a:xfrm>
            <a:off x="3260847" y="2067359"/>
            <a:ext cx="2632536" cy="418931"/>
          </a:xfrm>
          <a:prstGeom prst="rect">
            <a:avLst/>
          </a:prstGeom>
          <a:solidFill>
            <a:schemeClr val="accent4"/>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spc="-40">
                <a:latin typeface="Neue Haas Grotesk Text Pro" panose="020B0504020202020204" pitchFamily="34" charset="77"/>
              </a:rPr>
              <a:t>SOLUTION</a:t>
            </a:r>
          </a:p>
        </p:txBody>
      </p:sp>
      <p:sp>
        <p:nvSpPr>
          <p:cNvPr id="12" name="Content Placeholder 21">
            <a:extLst>
              <a:ext uri="{FF2B5EF4-FFF2-40B4-BE49-F238E27FC236}">
                <a16:creationId xmlns:a16="http://schemas.microsoft.com/office/drawing/2014/main" id="{460F3025-C4A6-1A97-6BEA-7D32F1C47F40}"/>
              </a:ext>
            </a:extLst>
          </p:cNvPr>
          <p:cNvSpPr txBox="1">
            <a:spLocks/>
          </p:cNvSpPr>
          <p:nvPr/>
        </p:nvSpPr>
        <p:spPr>
          <a:xfrm>
            <a:off x="285385" y="2606575"/>
            <a:ext cx="2632536" cy="1518364"/>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500"/>
              </a:spcBef>
            </a:pPr>
            <a:r>
              <a:rPr lang="en-US" sz="900"/>
              <a:t>Difficult to diagnose failures and find repair, leading to long diagnosis &amp; repair and faulty repair jobs</a:t>
            </a:r>
          </a:p>
          <a:p>
            <a:pPr>
              <a:spcBef>
                <a:spcPts val="500"/>
              </a:spcBef>
            </a:pPr>
            <a:r>
              <a:rPr lang="en-US" sz="900"/>
              <a:t>Difficult to associate complex fault codes with time to failure leading to increase in breakdowns &amp; complex repair</a:t>
            </a:r>
          </a:p>
          <a:p>
            <a:pPr>
              <a:spcBef>
                <a:spcPts val="500"/>
              </a:spcBef>
            </a:pPr>
            <a:r>
              <a:rPr lang="en-US" sz="900"/>
              <a:t>Cumbersome manual inspection for damage resulting in less accurate inspection &amp; increased financial loss</a:t>
            </a:r>
          </a:p>
        </p:txBody>
      </p:sp>
      <p:sp>
        <p:nvSpPr>
          <p:cNvPr id="13" name="Content Placeholder 21">
            <a:extLst>
              <a:ext uri="{FF2B5EF4-FFF2-40B4-BE49-F238E27FC236}">
                <a16:creationId xmlns:a16="http://schemas.microsoft.com/office/drawing/2014/main" id="{8E0F48E9-D4A4-6002-D01E-BB8D4F179819}"/>
              </a:ext>
            </a:extLst>
          </p:cNvPr>
          <p:cNvSpPr txBox="1">
            <a:spLocks/>
          </p:cNvSpPr>
          <p:nvPr/>
        </p:nvSpPr>
        <p:spPr>
          <a:xfrm>
            <a:off x="3315332" y="2606575"/>
            <a:ext cx="2442944" cy="2442720"/>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a:t>Automate visual inspection to detect surface damages on trucks</a:t>
            </a:r>
          </a:p>
          <a:p>
            <a:r>
              <a:rPr lang="en-US" sz="900"/>
              <a:t>Streamline truck inspections for rental operations using seamless and scalable infrastructure</a:t>
            </a:r>
          </a:p>
          <a:p>
            <a:r>
              <a:rPr lang="en-US" sz="900"/>
              <a:t>Integrate unstructured data from natural text complaints, fault codes with structured data from the attributes of equipment</a:t>
            </a:r>
          </a:p>
          <a:p>
            <a:r>
              <a:rPr lang="en-US" sz="900"/>
              <a:t>Use machine learning to learn from previous repairs how to recommend a course of repair actions</a:t>
            </a:r>
          </a:p>
          <a:p>
            <a:pPr>
              <a:spcBef>
                <a:spcPts val="0"/>
              </a:spcBef>
            </a:pPr>
            <a:endParaRPr lang="en-US" sz="900"/>
          </a:p>
          <a:p>
            <a:pPr marL="0" indent="0">
              <a:lnSpc>
                <a:spcPct val="90000"/>
              </a:lnSpc>
              <a:spcBef>
                <a:spcPts val="600"/>
              </a:spcBef>
              <a:buNone/>
            </a:pPr>
            <a:endParaRPr lang="en-US" sz="1100">
              <a:solidFill>
                <a:schemeClr val="tx2"/>
              </a:solidFill>
              <a:latin typeface="Neue Haas Grotesk Text Pro" panose="020B0504020202020204" pitchFamily="34" charset="77"/>
            </a:endParaRPr>
          </a:p>
        </p:txBody>
      </p:sp>
      <p:sp>
        <p:nvSpPr>
          <p:cNvPr id="14" name="Content Placeholder 21">
            <a:extLst>
              <a:ext uri="{FF2B5EF4-FFF2-40B4-BE49-F238E27FC236}">
                <a16:creationId xmlns:a16="http://schemas.microsoft.com/office/drawing/2014/main" id="{1AE25401-373C-6584-978F-858FD9E52CE1}"/>
              </a:ext>
            </a:extLst>
          </p:cNvPr>
          <p:cNvSpPr txBox="1">
            <a:spLocks/>
          </p:cNvSpPr>
          <p:nvPr/>
        </p:nvSpPr>
        <p:spPr>
          <a:xfrm>
            <a:off x="6268038" y="2606575"/>
            <a:ext cx="2402436" cy="2382704"/>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t>Modern AI assisted repair &amp; fault detection</a:t>
            </a:r>
          </a:p>
          <a:p>
            <a:r>
              <a:rPr lang="en-US" sz="900" dirty="0"/>
              <a:t>Improved financial outcomes through better diagnostics</a:t>
            </a:r>
          </a:p>
          <a:p>
            <a:r>
              <a:rPr lang="en-US" sz="900" dirty="0"/>
              <a:t>Higher quality/lower cost processes</a:t>
            </a:r>
          </a:p>
          <a:p>
            <a:r>
              <a:rPr lang="en-US" sz="900" dirty="0">
                <a:solidFill>
                  <a:schemeClr val="tx2"/>
                </a:solidFill>
                <a:latin typeface="Neue Haas Grotesk Text Pro" panose="020B0504020202020204" pitchFamily="34" charset="77"/>
              </a:rPr>
              <a:t>Built foundations for other use cases using computer vision</a:t>
            </a:r>
          </a:p>
          <a:p>
            <a:r>
              <a:rPr lang="en-US" sz="900" dirty="0"/>
              <a:t>Yard check use case to determine if a vehicle is inside/outside the location</a:t>
            </a:r>
          </a:p>
          <a:p>
            <a:endParaRPr lang="en-US" sz="900" dirty="0">
              <a:solidFill>
                <a:schemeClr val="tx2"/>
              </a:solidFill>
              <a:latin typeface="Neue Haas Grotesk Text Pro" panose="020B0504020202020204" pitchFamily="34" charset="77"/>
            </a:endParaRPr>
          </a:p>
          <a:p>
            <a:endParaRPr lang="en-US" sz="900" dirty="0"/>
          </a:p>
          <a:p>
            <a:endParaRPr lang="en-GB" sz="900" dirty="0"/>
          </a:p>
        </p:txBody>
      </p:sp>
      <p:pic>
        <p:nvPicPr>
          <p:cNvPr id="2" name="Graphic 1">
            <a:extLst>
              <a:ext uri="{FF2B5EF4-FFF2-40B4-BE49-F238E27FC236}">
                <a16:creationId xmlns:a16="http://schemas.microsoft.com/office/drawing/2014/main" id="{BEA943C2-35B7-85D3-2B42-D2B257107E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887" y="1219926"/>
            <a:ext cx="609600" cy="393700"/>
          </a:xfrm>
          <a:prstGeom prst="rect">
            <a:avLst/>
          </a:prstGeom>
        </p:spPr>
      </p:pic>
    </p:spTree>
    <p:extLst>
      <p:ext uri="{BB962C8B-B14F-4D97-AF65-F5344CB8AC3E}">
        <p14:creationId xmlns:p14="http://schemas.microsoft.com/office/powerpoint/2010/main" val="356129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C3DBE69-A107-5C4E-B733-9B45CE152C21}"/>
              </a:ext>
            </a:extLst>
          </p:cNvPr>
          <p:cNvSpPr/>
          <p:nvPr/>
        </p:nvSpPr>
        <p:spPr>
          <a:xfrm>
            <a:off x="366017" y="1017375"/>
            <a:ext cx="804745" cy="8183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Neue Haas Grotesk Text Pro" panose="020B0504020202020204" pitchFamily="34" charset="77"/>
            </a:endParaRPr>
          </a:p>
        </p:txBody>
      </p:sp>
      <p:sp>
        <p:nvSpPr>
          <p:cNvPr id="4" name="Title 2">
            <a:extLst>
              <a:ext uri="{FF2B5EF4-FFF2-40B4-BE49-F238E27FC236}">
                <a16:creationId xmlns:a16="http://schemas.microsoft.com/office/drawing/2014/main" id="{23EF64D0-F2D3-359D-92FD-CE829C9DAAA7}"/>
              </a:ext>
            </a:extLst>
          </p:cNvPr>
          <p:cNvSpPr>
            <a:spLocks noGrp="1"/>
          </p:cNvSpPr>
          <p:nvPr>
            <p:ph type="title"/>
          </p:nvPr>
        </p:nvSpPr>
        <p:spPr>
          <a:xfrm>
            <a:off x="264160" y="53113"/>
            <a:ext cx="7051040" cy="732441"/>
          </a:xfrm>
        </p:spPr>
        <p:txBody>
          <a:bodyPr>
            <a:normAutofit/>
          </a:bodyPr>
          <a:lstStyle/>
          <a:p>
            <a:r>
              <a:rPr lang="en-US" sz="1600">
                <a:solidFill>
                  <a:schemeClr val="accent2"/>
                </a:solidFill>
              </a:rPr>
              <a:t>Manufacturing</a:t>
            </a:r>
            <a:br>
              <a:rPr lang="en-US"/>
            </a:br>
            <a:r>
              <a:rPr lang="en-US"/>
              <a:t>Transform to AI Assisted Manufacturing</a:t>
            </a:r>
          </a:p>
        </p:txBody>
      </p:sp>
      <p:sp>
        <p:nvSpPr>
          <p:cNvPr id="5" name="Content Placeholder 23">
            <a:extLst>
              <a:ext uri="{FF2B5EF4-FFF2-40B4-BE49-F238E27FC236}">
                <a16:creationId xmlns:a16="http://schemas.microsoft.com/office/drawing/2014/main" id="{2673BA5C-D9DD-5AEF-4568-73E87ED39AB6}"/>
              </a:ext>
            </a:extLst>
          </p:cNvPr>
          <p:cNvSpPr txBox="1">
            <a:spLocks/>
          </p:cNvSpPr>
          <p:nvPr/>
        </p:nvSpPr>
        <p:spPr>
          <a:xfrm>
            <a:off x="1170762" y="1070694"/>
            <a:ext cx="6802054" cy="732442"/>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Font typeface="Arial" panose="020B0604020202020204" pitchFamily="34" charset="0"/>
              <a:buNone/>
            </a:pPr>
            <a:r>
              <a:rPr lang="en-US" sz="1100" b="1"/>
              <a:t>A top Korean multinational manufacturing conglomerate with numerous affiliated business and subsidiaries including electronics, semiconductors, appliances, displays, flash memory, medical equipment and more. Their display manufacturing creates massive amounts of data,  and the company turned to Hitachi to solve their data problems and improve their processes.  </a:t>
            </a:r>
          </a:p>
          <a:p>
            <a:pPr marL="144000" indent="0">
              <a:buFont typeface="Arial" panose="020B0604020202020204" pitchFamily="34" charset="0"/>
              <a:buNone/>
            </a:pPr>
            <a:endParaRPr lang="en-US" sz="1000" b="1"/>
          </a:p>
        </p:txBody>
      </p:sp>
      <p:sp>
        <p:nvSpPr>
          <p:cNvPr id="6" name="Rectangle 5">
            <a:extLst>
              <a:ext uri="{FF2B5EF4-FFF2-40B4-BE49-F238E27FC236}">
                <a16:creationId xmlns:a16="http://schemas.microsoft.com/office/drawing/2014/main" id="{8492D29F-2356-5094-7B8D-F34868689064}"/>
              </a:ext>
            </a:extLst>
          </p:cNvPr>
          <p:cNvSpPr/>
          <p:nvPr/>
        </p:nvSpPr>
        <p:spPr>
          <a:xfrm>
            <a:off x="6191124"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7" name="Rectangle 6">
            <a:extLst>
              <a:ext uri="{FF2B5EF4-FFF2-40B4-BE49-F238E27FC236}">
                <a16:creationId xmlns:a16="http://schemas.microsoft.com/office/drawing/2014/main" id="{D66939D2-A24C-B617-75FB-94B29B6F8C08}"/>
              </a:ext>
            </a:extLst>
          </p:cNvPr>
          <p:cNvSpPr/>
          <p:nvPr/>
        </p:nvSpPr>
        <p:spPr>
          <a:xfrm>
            <a:off x="6191424" y="2067359"/>
            <a:ext cx="2632536" cy="418931"/>
          </a:xfrm>
          <a:prstGeom prst="rect">
            <a:avLst/>
          </a:prstGeom>
          <a:solidFill>
            <a:schemeClr val="accent5"/>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a:latin typeface="Neue Haas Grotesk Text Pro" panose="020B0504020202020204" pitchFamily="34" charset="77"/>
              </a:rPr>
              <a:t>BENEFITS</a:t>
            </a:r>
          </a:p>
        </p:txBody>
      </p:sp>
      <p:sp>
        <p:nvSpPr>
          <p:cNvPr id="8" name="Rectangle 7">
            <a:extLst>
              <a:ext uri="{FF2B5EF4-FFF2-40B4-BE49-F238E27FC236}">
                <a16:creationId xmlns:a16="http://schemas.microsoft.com/office/drawing/2014/main" id="{7727165A-A25F-3C51-2AF7-E250E4D205B1}"/>
              </a:ext>
            </a:extLst>
          </p:cNvPr>
          <p:cNvSpPr/>
          <p:nvPr/>
        </p:nvSpPr>
        <p:spPr>
          <a:xfrm>
            <a:off x="329970"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9" name="Rectangle 8">
            <a:extLst>
              <a:ext uri="{FF2B5EF4-FFF2-40B4-BE49-F238E27FC236}">
                <a16:creationId xmlns:a16="http://schemas.microsoft.com/office/drawing/2014/main" id="{E3F919DF-2579-2914-D4BE-87D6BFCBBDE3}"/>
              </a:ext>
            </a:extLst>
          </p:cNvPr>
          <p:cNvSpPr/>
          <p:nvPr/>
        </p:nvSpPr>
        <p:spPr>
          <a:xfrm>
            <a:off x="330270" y="2067359"/>
            <a:ext cx="2632536" cy="418931"/>
          </a:xfrm>
          <a:prstGeom prst="rect">
            <a:avLst/>
          </a:prstGeom>
          <a:solidFill>
            <a:schemeClr val="accent3"/>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a:latin typeface="Neue Haas Grotesk Text Pro" panose="020B0504020202020204" pitchFamily="34" charset="77"/>
              </a:rPr>
              <a:t>CHALLENGES</a:t>
            </a:r>
          </a:p>
        </p:txBody>
      </p:sp>
      <p:sp>
        <p:nvSpPr>
          <p:cNvPr id="10" name="Rectangle 9">
            <a:extLst>
              <a:ext uri="{FF2B5EF4-FFF2-40B4-BE49-F238E27FC236}">
                <a16:creationId xmlns:a16="http://schemas.microsoft.com/office/drawing/2014/main" id="{22359911-7CFA-ADC8-FBEC-269C8EB5E923}"/>
              </a:ext>
            </a:extLst>
          </p:cNvPr>
          <p:cNvSpPr/>
          <p:nvPr/>
        </p:nvSpPr>
        <p:spPr>
          <a:xfrm>
            <a:off x="3260547"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11" name="Rectangle 10">
            <a:extLst>
              <a:ext uri="{FF2B5EF4-FFF2-40B4-BE49-F238E27FC236}">
                <a16:creationId xmlns:a16="http://schemas.microsoft.com/office/drawing/2014/main" id="{1D6E8358-AD4C-68A0-FA0E-5F59F8E2BEDE}"/>
              </a:ext>
            </a:extLst>
          </p:cNvPr>
          <p:cNvSpPr/>
          <p:nvPr/>
        </p:nvSpPr>
        <p:spPr>
          <a:xfrm>
            <a:off x="3260847" y="2067359"/>
            <a:ext cx="2632536" cy="418931"/>
          </a:xfrm>
          <a:prstGeom prst="rect">
            <a:avLst/>
          </a:prstGeom>
          <a:solidFill>
            <a:schemeClr val="accent4"/>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spc="-40">
                <a:latin typeface="Neue Haas Grotesk Text Pro" panose="020B0504020202020204" pitchFamily="34" charset="77"/>
              </a:rPr>
              <a:t>SOLUTION</a:t>
            </a:r>
          </a:p>
        </p:txBody>
      </p:sp>
      <p:sp>
        <p:nvSpPr>
          <p:cNvPr id="12" name="Content Placeholder 21">
            <a:extLst>
              <a:ext uri="{FF2B5EF4-FFF2-40B4-BE49-F238E27FC236}">
                <a16:creationId xmlns:a16="http://schemas.microsoft.com/office/drawing/2014/main" id="{460F3025-C4A6-1A97-6BEA-7D32F1C47F40}"/>
              </a:ext>
            </a:extLst>
          </p:cNvPr>
          <p:cNvSpPr txBox="1">
            <a:spLocks/>
          </p:cNvSpPr>
          <p:nvPr/>
        </p:nvSpPr>
        <p:spPr>
          <a:xfrm>
            <a:off x="285385" y="2606575"/>
            <a:ext cx="2632536" cy="1518364"/>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a:t>Customer needed to implement a real time analytics and data lake platform to support its manufacturing improvement process</a:t>
            </a:r>
          </a:p>
          <a:p>
            <a:r>
              <a:rPr lang="en-US" sz="900"/>
              <a:t>Manufacturing process creates  massive amounts of IoT and image data that needs </a:t>
            </a:r>
            <a:br>
              <a:rPr lang="en-US" sz="900"/>
            </a:br>
            <a:r>
              <a:rPr lang="en-US" sz="900"/>
              <a:t>to be collected and analyzed</a:t>
            </a:r>
          </a:p>
          <a:p>
            <a:r>
              <a:rPr lang="en-US" sz="900"/>
              <a:t>Customer’s existing system not able to handle current and future needs including GPU integration</a:t>
            </a:r>
          </a:p>
        </p:txBody>
      </p:sp>
      <p:sp>
        <p:nvSpPr>
          <p:cNvPr id="13" name="Content Placeholder 21">
            <a:extLst>
              <a:ext uri="{FF2B5EF4-FFF2-40B4-BE49-F238E27FC236}">
                <a16:creationId xmlns:a16="http://schemas.microsoft.com/office/drawing/2014/main" id="{8E0F48E9-D4A4-6002-D01E-BB8D4F179819}"/>
              </a:ext>
            </a:extLst>
          </p:cNvPr>
          <p:cNvSpPr txBox="1">
            <a:spLocks/>
          </p:cNvSpPr>
          <p:nvPr/>
        </p:nvSpPr>
        <p:spPr>
          <a:xfrm>
            <a:off x="3315332" y="2606575"/>
            <a:ext cx="2442944" cy="1518364"/>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t>A combination Hitachi Content Software for File &amp; Hitachi Content Platform nodes to meet needs for archive, tiering, and performance </a:t>
            </a:r>
          </a:p>
          <a:p>
            <a:r>
              <a:rPr lang="en-US" sz="900" dirty="0"/>
              <a:t>Price &amp; performance was able to meet customer’s requirements and were able to demonstrate modern use cases</a:t>
            </a:r>
          </a:p>
          <a:p>
            <a:r>
              <a:rPr lang="en-US" sz="900" dirty="0"/>
              <a:t>System deployed and able to integrate GPU workloads</a:t>
            </a:r>
          </a:p>
        </p:txBody>
      </p:sp>
      <p:sp>
        <p:nvSpPr>
          <p:cNvPr id="14" name="Content Placeholder 21">
            <a:extLst>
              <a:ext uri="{FF2B5EF4-FFF2-40B4-BE49-F238E27FC236}">
                <a16:creationId xmlns:a16="http://schemas.microsoft.com/office/drawing/2014/main" id="{1AE25401-373C-6584-978F-858FD9E52CE1}"/>
              </a:ext>
            </a:extLst>
          </p:cNvPr>
          <p:cNvSpPr txBox="1">
            <a:spLocks/>
          </p:cNvSpPr>
          <p:nvPr/>
        </p:nvSpPr>
        <p:spPr>
          <a:xfrm>
            <a:off x="6268038" y="2606575"/>
            <a:ext cx="2402436" cy="2251899"/>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900" dirty="0"/>
              <a:t>An AI computer vision powered QA process for display manufacturing that was not possible with previous system </a:t>
            </a:r>
          </a:p>
          <a:p>
            <a:r>
              <a:rPr lang="en-GB" sz="900" dirty="0"/>
              <a:t>System captures multiple image feeds to detect defects in glass anywhere on the assembly line</a:t>
            </a:r>
          </a:p>
          <a:p>
            <a:r>
              <a:rPr lang="en-GB" sz="900" dirty="0"/>
              <a:t>The system simultaneously logs multiple IoT sensor data streams along the entire manufacturing process for calibration needs</a:t>
            </a:r>
          </a:p>
          <a:p>
            <a:r>
              <a:rPr lang="en-GB" sz="900" dirty="0"/>
              <a:t>Lower cost, less waste and higher quality products</a:t>
            </a:r>
          </a:p>
          <a:p>
            <a:endParaRPr lang="en-GB" sz="900" dirty="0"/>
          </a:p>
        </p:txBody>
      </p:sp>
      <p:pic>
        <p:nvPicPr>
          <p:cNvPr id="15" name="Graphic 14">
            <a:extLst>
              <a:ext uri="{FF2B5EF4-FFF2-40B4-BE49-F238E27FC236}">
                <a16:creationId xmlns:a16="http://schemas.microsoft.com/office/drawing/2014/main" id="{3023F702-3241-6506-0343-817E8BAD2C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277" y="1147173"/>
            <a:ext cx="525058" cy="525058"/>
          </a:xfrm>
          <a:prstGeom prst="rect">
            <a:avLst/>
          </a:prstGeom>
        </p:spPr>
      </p:pic>
    </p:spTree>
    <p:extLst>
      <p:ext uri="{BB962C8B-B14F-4D97-AF65-F5344CB8AC3E}">
        <p14:creationId xmlns:p14="http://schemas.microsoft.com/office/powerpoint/2010/main" val="102647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C3DBE69-A107-5C4E-B733-9B45CE152C21}"/>
              </a:ext>
            </a:extLst>
          </p:cNvPr>
          <p:cNvSpPr/>
          <p:nvPr/>
        </p:nvSpPr>
        <p:spPr>
          <a:xfrm>
            <a:off x="366017" y="1017375"/>
            <a:ext cx="804745" cy="8183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Neue Haas Grotesk Text Pro" panose="020B0504020202020204" pitchFamily="34" charset="77"/>
            </a:endParaRPr>
          </a:p>
        </p:txBody>
      </p:sp>
      <p:sp>
        <p:nvSpPr>
          <p:cNvPr id="4" name="Title 2">
            <a:extLst>
              <a:ext uri="{FF2B5EF4-FFF2-40B4-BE49-F238E27FC236}">
                <a16:creationId xmlns:a16="http://schemas.microsoft.com/office/drawing/2014/main" id="{23EF64D0-F2D3-359D-92FD-CE829C9DAAA7}"/>
              </a:ext>
            </a:extLst>
          </p:cNvPr>
          <p:cNvSpPr>
            <a:spLocks noGrp="1"/>
          </p:cNvSpPr>
          <p:nvPr>
            <p:ph type="title"/>
          </p:nvPr>
        </p:nvSpPr>
        <p:spPr>
          <a:xfrm>
            <a:off x="264160" y="53113"/>
            <a:ext cx="7051040" cy="732441"/>
          </a:xfrm>
        </p:spPr>
        <p:txBody>
          <a:bodyPr>
            <a:normAutofit/>
          </a:bodyPr>
          <a:lstStyle/>
          <a:p>
            <a:r>
              <a:rPr lang="en-US" sz="1600">
                <a:solidFill>
                  <a:schemeClr val="accent2"/>
                </a:solidFill>
              </a:rPr>
              <a:t>Manufacturing</a:t>
            </a:r>
            <a:br>
              <a:rPr lang="en-US"/>
            </a:br>
            <a:r>
              <a:rPr lang="en-US"/>
              <a:t>High Performance Data Platform with GPUs</a:t>
            </a:r>
          </a:p>
        </p:txBody>
      </p:sp>
      <p:sp>
        <p:nvSpPr>
          <p:cNvPr id="5" name="Content Placeholder 23">
            <a:extLst>
              <a:ext uri="{FF2B5EF4-FFF2-40B4-BE49-F238E27FC236}">
                <a16:creationId xmlns:a16="http://schemas.microsoft.com/office/drawing/2014/main" id="{2673BA5C-D9DD-5AEF-4568-73E87ED39AB6}"/>
              </a:ext>
            </a:extLst>
          </p:cNvPr>
          <p:cNvSpPr txBox="1">
            <a:spLocks/>
          </p:cNvSpPr>
          <p:nvPr/>
        </p:nvSpPr>
        <p:spPr>
          <a:xfrm>
            <a:off x="1170762" y="1070694"/>
            <a:ext cx="7313110" cy="732442"/>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Font typeface="Arial" panose="020B0604020202020204" pitchFamily="34" charset="0"/>
              <a:buNone/>
            </a:pPr>
            <a:r>
              <a:rPr lang="en-US" sz="1100" b="1"/>
              <a:t>A multinational top 10 semiconductor company globally by sales that develops analog chips and embedded processors,  digital light processing technology and </a:t>
            </a:r>
            <a:r>
              <a:rPr lang="en-US" sz="1100" b="1" err="1"/>
              <a:t>edu</a:t>
            </a:r>
            <a:r>
              <a:rPr lang="en-US" sz="1100" b="1"/>
              <a:t>-tech products, such as calculators, microcontrollers, and multi-core processors. They needed a scalable on-prem solution (</a:t>
            </a:r>
            <a:r>
              <a:rPr lang="en-US" sz="1100" b="1" err="1"/>
              <a:t>hw</a:t>
            </a:r>
            <a:r>
              <a:rPr lang="en-US" sz="1100" b="1"/>
              <a:t> and </a:t>
            </a:r>
            <a:r>
              <a:rPr lang="en-US" sz="1100" b="1" err="1"/>
              <a:t>sw</a:t>
            </a:r>
            <a:r>
              <a:rPr lang="en-US" sz="1100" b="1"/>
              <a:t>) to replace their existing Hadoop cluster</a:t>
            </a:r>
          </a:p>
          <a:p>
            <a:pPr marL="144000" indent="0">
              <a:buFont typeface="Arial" panose="020B0604020202020204" pitchFamily="34" charset="0"/>
              <a:buNone/>
            </a:pPr>
            <a:r>
              <a:rPr lang="en-US" sz="1100" b="1"/>
              <a:t> </a:t>
            </a:r>
            <a:endParaRPr lang="en-US" sz="1000" b="1"/>
          </a:p>
        </p:txBody>
      </p:sp>
      <p:sp>
        <p:nvSpPr>
          <p:cNvPr id="6" name="Rectangle 5">
            <a:extLst>
              <a:ext uri="{FF2B5EF4-FFF2-40B4-BE49-F238E27FC236}">
                <a16:creationId xmlns:a16="http://schemas.microsoft.com/office/drawing/2014/main" id="{8492D29F-2356-5094-7B8D-F34868689064}"/>
              </a:ext>
            </a:extLst>
          </p:cNvPr>
          <p:cNvSpPr/>
          <p:nvPr/>
        </p:nvSpPr>
        <p:spPr>
          <a:xfrm>
            <a:off x="6191124"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7" name="Rectangle 6">
            <a:extLst>
              <a:ext uri="{FF2B5EF4-FFF2-40B4-BE49-F238E27FC236}">
                <a16:creationId xmlns:a16="http://schemas.microsoft.com/office/drawing/2014/main" id="{D66939D2-A24C-B617-75FB-94B29B6F8C08}"/>
              </a:ext>
            </a:extLst>
          </p:cNvPr>
          <p:cNvSpPr/>
          <p:nvPr/>
        </p:nvSpPr>
        <p:spPr>
          <a:xfrm>
            <a:off x="6191424" y="2067359"/>
            <a:ext cx="2632536" cy="418931"/>
          </a:xfrm>
          <a:prstGeom prst="rect">
            <a:avLst/>
          </a:prstGeom>
          <a:solidFill>
            <a:schemeClr val="accent5"/>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a:latin typeface="Neue Haas Grotesk Text Pro" panose="020B0504020202020204" pitchFamily="34" charset="77"/>
              </a:rPr>
              <a:t>BENEFITS</a:t>
            </a:r>
          </a:p>
        </p:txBody>
      </p:sp>
      <p:sp>
        <p:nvSpPr>
          <p:cNvPr id="8" name="Rectangle 7">
            <a:extLst>
              <a:ext uri="{FF2B5EF4-FFF2-40B4-BE49-F238E27FC236}">
                <a16:creationId xmlns:a16="http://schemas.microsoft.com/office/drawing/2014/main" id="{7727165A-A25F-3C51-2AF7-E250E4D205B1}"/>
              </a:ext>
            </a:extLst>
          </p:cNvPr>
          <p:cNvSpPr/>
          <p:nvPr/>
        </p:nvSpPr>
        <p:spPr>
          <a:xfrm>
            <a:off x="329970"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9" name="Rectangle 8">
            <a:extLst>
              <a:ext uri="{FF2B5EF4-FFF2-40B4-BE49-F238E27FC236}">
                <a16:creationId xmlns:a16="http://schemas.microsoft.com/office/drawing/2014/main" id="{E3F919DF-2579-2914-D4BE-87D6BFCBBDE3}"/>
              </a:ext>
            </a:extLst>
          </p:cNvPr>
          <p:cNvSpPr/>
          <p:nvPr/>
        </p:nvSpPr>
        <p:spPr>
          <a:xfrm>
            <a:off x="330270" y="2067359"/>
            <a:ext cx="2632536" cy="418931"/>
          </a:xfrm>
          <a:prstGeom prst="rect">
            <a:avLst/>
          </a:prstGeom>
          <a:solidFill>
            <a:schemeClr val="accent3"/>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a:latin typeface="Neue Haas Grotesk Text Pro" panose="020B0504020202020204" pitchFamily="34" charset="77"/>
              </a:rPr>
              <a:t>CHALLENGES</a:t>
            </a:r>
          </a:p>
        </p:txBody>
      </p:sp>
      <p:sp>
        <p:nvSpPr>
          <p:cNvPr id="10" name="Rectangle 9">
            <a:extLst>
              <a:ext uri="{FF2B5EF4-FFF2-40B4-BE49-F238E27FC236}">
                <a16:creationId xmlns:a16="http://schemas.microsoft.com/office/drawing/2014/main" id="{22359911-7CFA-ADC8-FBEC-269C8EB5E923}"/>
              </a:ext>
            </a:extLst>
          </p:cNvPr>
          <p:cNvSpPr/>
          <p:nvPr/>
        </p:nvSpPr>
        <p:spPr>
          <a:xfrm>
            <a:off x="3260547" y="2486290"/>
            <a:ext cx="2632836" cy="2289232"/>
          </a:xfrm>
          <a:prstGeom prst="rect">
            <a:avLst/>
          </a:prstGeom>
          <a:solidFill>
            <a:schemeClr val="bg1">
              <a:lumMod val="95000"/>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Neue Haas Grotesk Text Pro" panose="020B0504020202020204" pitchFamily="34" charset="77"/>
            </a:endParaRPr>
          </a:p>
        </p:txBody>
      </p:sp>
      <p:sp>
        <p:nvSpPr>
          <p:cNvPr id="11" name="Rectangle 10">
            <a:extLst>
              <a:ext uri="{FF2B5EF4-FFF2-40B4-BE49-F238E27FC236}">
                <a16:creationId xmlns:a16="http://schemas.microsoft.com/office/drawing/2014/main" id="{1D6E8358-AD4C-68A0-FA0E-5F59F8E2BEDE}"/>
              </a:ext>
            </a:extLst>
          </p:cNvPr>
          <p:cNvSpPr/>
          <p:nvPr/>
        </p:nvSpPr>
        <p:spPr>
          <a:xfrm>
            <a:off x="3260847" y="2067359"/>
            <a:ext cx="2632536" cy="418931"/>
          </a:xfrm>
          <a:prstGeom prst="rect">
            <a:avLst/>
          </a:prstGeom>
          <a:solidFill>
            <a:schemeClr val="accent4"/>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1440" tIns="91440" rIns="91440" bIns="91440" rtlCol="0" anchor="ctr" anchorCtr="0"/>
          <a:lstStyle/>
          <a:p>
            <a:pPr algn="ctr"/>
            <a:r>
              <a:rPr lang="en-US" b="1" spc="-40">
                <a:latin typeface="Neue Haas Grotesk Text Pro" panose="020B0504020202020204" pitchFamily="34" charset="77"/>
              </a:rPr>
              <a:t>SOLUTION</a:t>
            </a:r>
          </a:p>
        </p:txBody>
      </p:sp>
      <p:sp>
        <p:nvSpPr>
          <p:cNvPr id="12" name="Content Placeholder 21">
            <a:extLst>
              <a:ext uri="{FF2B5EF4-FFF2-40B4-BE49-F238E27FC236}">
                <a16:creationId xmlns:a16="http://schemas.microsoft.com/office/drawing/2014/main" id="{460F3025-C4A6-1A97-6BEA-7D32F1C47F40}"/>
              </a:ext>
            </a:extLst>
          </p:cNvPr>
          <p:cNvSpPr txBox="1">
            <a:spLocks/>
          </p:cNvSpPr>
          <p:nvPr/>
        </p:nvSpPr>
        <p:spPr>
          <a:xfrm>
            <a:off x="285385" y="2606575"/>
            <a:ext cx="2632536" cy="1518364"/>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a:t>Existing Hadoop solution didn’t scale to PBs; Couldn’t deal with outburst of loading jobs.​</a:t>
            </a:r>
          </a:p>
          <a:p>
            <a:endParaRPr lang="en-US" sz="900"/>
          </a:p>
          <a:p>
            <a:r>
              <a:rPr lang="en-US" sz="900"/>
              <a:t>Manufacturer had to support new factories; failed to consolidate enterprise and fab data. </a:t>
            </a:r>
          </a:p>
          <a:p>
            <a:r>
              <a:rPr lang="en-US" sz="900">
                <a:solidFill>
                  <a:srgbClr val="212121"/>
                </a:solidFill>
                <a:ea typeface="+mn-lt"/>
                <a:cs typeface="+mn-lt"/>
              </a:rPr>
              <a:t>In need for a scalable on-premises solution platform (hardware and software) to replace their existing Hadoop cluster</a:t>
            </a:r>
            <a:endParaRPr lang="en-US" sz="900">
              <a:solidFill>
                <a:srgbClr val="212121"/>
              </a:solidFill>
              <a:latin typeface="Arial"/>
              <a:cs typeface="Arial"/>
            </a:endParaRPr>
          </a:p>
          <a:p>
            <a:endParaRPr lang="en-US" sz="900"/>
          </a:p>
        </p:txBody>
      </p:sp>
      <p:sp>
        <p:nvSpPr>
          <p:cNvPr id="13" name="Content Placeholder 21">
            <a:extLst>
              <a:ext uri="{FF2B5EF4-FFF2-40B4-BE49-F238E27FC236}">
                <a16:creationId xmlns:a16="http://schemas.microsoft.com/office/drawing/2014/main" id="{8E0F48E9-D4A4-6002-D01E-BB8D4F179819}"/>
              </a:ext>
            </a:extLst>
          </p:cNvPr>
          <p:cNvSpPr txBox="1">
            <a:spLocks/>
          </p:cNvSpPr>
          <p:nvPr/>
        </p:nvSpPr>
        <p:spPr>
          <a:xfrm>
            <a:off x="3315332" y="2606575"/>
            <a:ext cx="2442944" cy="1926168"/>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a:t>HCSF Solution with SQream with full GPU acceleration was implemented as Hadoop replacement. </a:t>
            </a:r>
          </a:p>
          <a:p>
            <a:r>
              <a:rPr lang="en-US" sz="900"/>
              <a:t>High Density Compute</a:t>
            </a:r>
          </a:p>
          <a:p>
            <a:r>
              <a:rPr lang="en-US" sz="900"/>
              <a:t>Data Ingest at the Edge and Correlation</a:t>
            </a:r>
          </a:p>
          <a:p>
            <a:r>
              <a:rPr lang="en-US" sz="900"/>
              <a:t>AI Implementation Pipeline</a:t>
            </a:r>
          </a:p>
          <a:p>
            <a:r>
              <a:rPr lang="en-US" sz="900"/>
              <a:t>Integrated Kubernetes stack for Hybrid Cloud DevOps</a:t>
            </a:r>
          </a:p>
          <a:p>
            <a:pPr marL="144000" indent="0">
              <a:buNone/>
            </a:pPr>
            <a:endParaRPr lang="en-US" sz="900"/>
          </a:p>
        </p:txBody>
      </p:sp>
      <p:sp>
        <p:nvSpPr>
          <p:cNvPr id="14" name="Content Placeholder 21">
            <a:extLst>
              <a:ext uri="{FF2B5EF4-FFF2-40B4-BE49-F238E27FC236}">
                <a16:creationId xmlns:a16="http://schemas.microsoft.com/office/drawing/2014/main" id="{1AE25401-373C-6584-978F-858FD9E52CE1}"/>
              </a:ext>
            </a:extLst>
          </p:cNvPr>
          <p:cNvSpPr txBox="1">
            <a:spLocks/>
          </p:cNvSpPr>
          <p:nvPr/>
        </p:nvSpPr>
        <p:spPr>
          <a:xfrm>
            <a:off x="6268038" y="2606575"/>
            <a:ext cx="2402436" cy="2023631"/>
          </a:xfrm>
          <a:prstGeom prst="rect">
            <a:avLst/>
          </a:prstGeom>
        </p:spPr>
        <p:txBody>
          <a:bodyPr vert="horz" wrap="square" lIns="0" tIns="45720" rIns="91440" bIns="45720" rtlCol="0">
            <a:spAutoFit/>
          </a:bodyPr>
          <a:lstStyle>
            <a:lvl1pPr marL="252000" indent="-108000" algn="l" defTabSz="914400" rtl="0" eaLnBrk="1" latinLnBrk="0" hangingPunct="1">
              <a:lnSpc>
                <a:spcPct val="100000"/>
              </a:lnSpc>
              <a:spcBef>
                <a:spcPts val="500"/>
              </a:spcBef>
              <a:spcAft>
                <a:spcPts val="200"/>
              </a:spcAft>
              <a:buClr>
                <a:schemeClr val="accent2"/>
              </a:buClr>
              <a:buFont typeface="Arial" panose="020B0604020202020204" pitchFamily="34" charset="0"/>
              <a:buChar char="•"/>
              <a:defRPr lang="en-US" sz="1600" b="0" i="0" kern="120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accent2"/>
              </a:buClr>
              <a:buFont typeface="Arial" panose="020B0604020202020204" pitchFamily="34" charset="0"/>
              <a:buChar char="•"/>
              <a:defRPr lang="en-US" sz="1300" b="0" i="0" kern="120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accent2"/>
              </a:buClr>
              <a:buFont typeface="Arial" panose="020B0604020202020204" pitchFamily="34" charset="0"/>
              <a:buChar char="•"/>
              <a:defRPr lang="en-US" sz="900" b="0" i="0" kern="120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a:t>Consolidated data platform across all sites​</a:t>
            </a:r>
          </a:p>
          <a:p>
            <a:r>
              <a:rPr lang="en-US" sz="900"/>
              <a:t>The platform had to meet requirements of being capable of ingesting, processing, and organizing high velocity data sets.  </a:t>
            </a:r>
          </a:p>
          <a:p>
            <a:r>
              <a:rPr lang="en-US" sz="900"/>
              <a:t>By layering in GPU acceleration with the SQream software, Customer is also able to benefit from a reduced computational layer while still providing accelerated results</a:t>
            </a:r>
          </a:p>
          <a:p>
            <a:endParaRPr lang="en-GB" sz="900"/>
          </a:p>
        </p:txBody>
      </p:sp>
      <p:pic>
        <p:nvPicPr>
          <p:cNvPr id="2" name="Graphic 1">
            <a:extLst>
              <a:ext uri="{FF2B5EF4-FFF2-40B4-BE49-F238E27FC236}">
                <a16:creationId xmlns:a16="http://schemas.microsoft.com/office/drawing/2014/main" id="{6F49CCC4-08E7-6F6F-99AF-1F62A6B149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740" y="1169126"/>
            <a:ext cx="495300" cy="495300"/>
          </a:xfrm>
          <a:prstGeom prst="rect">
            <a:avLst/>
          </a:prstGeom>
        </p:spPr>
      </p:pic>
    </p:spTree>
    <p:extLst>
      <p:ext uri="{BB962C8B-B14F-4D97-AF65-F5344CB8AC3E}">
        <p14:creationId xmlns:p14="http://schemas.microsoft.com/office/powerpoint/2010/main" val="203625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B8A689DC-94A9-299E-B37A-CE5064B98D36}"/>
              </a:ext>
            </a:extLst>
          </p:cNvPr>
          <p:cNvSpPr/>
          <p:nvPr/>
        </p:nvSpPr>
        <p:spPr>
          <a:xfrm>
            <a:off x="1883274" y="1703495"/>
            <a:ext cx="2344527" cy="1824127"/>
          </a:xfrm>
          <a:prstGeom prst="rightArrow">
            <a:avLst>
              <a:gd name="adj1" fmla="val 100000"/>
              <a:gd name="adj2" fmla="val 21439"/>
            </a:avLst>
          </a:pr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 name="Content Placeholder 1">
            <a:extLst>
              <a:ext uri="{FF2B5EF4-FFF2-40B4-BE49-F238E27FC236}">
                <a16:creationId xmlns:a16="http://schemas.microsoft.com/office/drawing/2014/main" id="{B8302B26-D513-2801-23E5-9CCC8DDF994D}"/>
              </a:ext>
            </a:extLst>
          </p:cNvPr>
          <p:cNvSpPr>
            <a:spLocks noGrp="1"/>
          </p:cNvSpPr>
          <p:nvPr>
            <p:ph idx="1"/>
          </p:nvPr>
        </p:nvSpPr>
        <p:spPr>
          <a:xfrm>
            <a:off x="202688" y="859767"/>
            <a:ext cx="8645478" cy="674544"/>
          </a:xfrm>
        </p:spPr>
        <p:txBody>
          <a:bodyPr/>
          <a:lstStyle/>
          <a:p>
            <a:pPr marL="144000" indent="0">
              <a:buNone/>
            </a:pPr>
            <a:r>
              <a:rPr lang="en-US" sz="1600" b="1" dirty="0">
                <a:effectLst/>
                <a:latin typeface="Arial" panose="020B0604020202020204" pitchFamily="34" charset="0"/>
                <a:ea typeface="Aptos" panose="020B0004020202020204" pitchFamily="34" charset="0"/>
                <a:cs typeface="Aptos" panose="020B0004020202020204" pitchFamily="34" charset="0"/>
              </a:rPr>
              <a:t>SEAMLESS INTEGRATION/ENHANCED EFFICIENCY</a:t>
            </a:r>
            <a:endParaRPr lang="en-US" sz="2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3" name="Title 2">
            <a:extLst>
              <a:ext uri="{FF2B5EF4-FFF2-40B4-BE49-F238E27FC236}">
                <a16:creationId xmlns:a16="http://schemas.microsoft.com/office/drawing/2014/main" id="{A802153C-6121-BEB5-5478-6BCF67190A93}"/>
              </a:ext>
            </a:extLst>
          </p:cNvPr>
          <p:cNvSpPr>
            <a:spLocks noGrp="1"/>
          </p:cNvSpPr>
          <p:nvPr>
            <p:ph type="title"/>
          </p:nvPr>
        </p:nvSpPr>
        <p:spPr>
          <a:xfrm>
            <a:off x="202687" y="53113"/>
            <a:ext cx="8645477" cy="732441"/>
          </a:xfrm>
        </p:spPr>
        <p:txBody>
          <a:bodyPr/>
          <a:lstStyle/>
          <a:p>
            <a:r>
              <a:rPr lang="en-US"/>
              <a:t>Here’s What Hitachi Customers Are Saying About Hitachi iQ…</a:t>
            </a:r>
          </a:p>
        </p:txBody>
      </p:sp>
      <p:sp>
        <p:nvSpPr>
          <p:cNvPr id="6" name="TextBox 5">
            <a:extLst>
              <a:ext uri="{FF2B5EF4-FFF2-40B4-BE49-F238E27FC236}">
                <a16:creationId xmlns:a16="http://schemas.microsoft.com/office/drawing/2014/main" id="{9639C939-BB70-BBB9-0E2B-53AA449A09D2}"/>
              </a:ext>
            </a:extLst>
          </p:cNvPr>
          <p:cNvSpPr txBox="1"/>
          <p:nvPr/>
        </p:nvSpPr>
        <p:spPr>
          <a:xfrm>
            <a:off x="4695471" y="1421411"/>
            <a:ext cx="3633621" cy="2862322"/>
          </a:xfrm>
          <a:prstGeom prst="rect">
            <a:avLst/>
          </a:prstGeom>
          <a:noFill/>
        </p:spPr>
        <p:txBody>
          <a:bodyPr wrap="square">
            <a:spAutoFit/>
          </a:bodyPr>
          <a:lstStyle/>
          <a:p>
            <a:pPr marL="0" marR="0" algn="ctr">
              <a:spcBef>
                <a:spcPts val="0"/>
              </a:spcBef>
              <a:spcAft>
                <a:spcPts val="0"/>
              </a:spcAft>
            </a:pPr>
            <a:r>
              <a:rPr lang="en-US" sz="2000" i="1" dirty="0">
                <a:effectLst/>
                <a:latin typeface="Arial" panose="020B0604020202020204" pitchFamily="34" charset="0"/>
                <a:ea typeface="Aptos" panose="020B0004020202020204" pitchFamily="34" charset="0"/>
                <a:cs typeface="Aptos" panose="020B0004020202020204" pitchFamily="34" charset="0"/>
              </a:rPr>
              <a:t>Hitachi iQ will provide us with a seamless integration experience, allowing us to maximize efficiency without the need for extensive troubleshooting.  It will streamline our processes and enhance reliability across our organization.</a:t>
            </a:r>
            <a:endParaRPr lang="en-US" sz="3600" i="1" dirty="0">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E4D11D18-6602-C7B9-208D-D73617862C98}"/>
              </a:ext>
            </a:extLst>
          </p:cNvPr>
          <p:cNvSpPr txBox="1"/>
          <p:nvPr/>
        </p:nvSpPr>
        <p:spPr>
          <a:xfrm>
            <a:off x="2526696" y="2069254"/>
            <a:ext cx="1624598" cy="1092607"/>
          </a:xfrm>
          <a:prstGeom prst="rect">
            <a:avLst/>
          </a:prstGeom>
          <a:noFill/>
        </p:spPr>
        <p:txBody>
          <a:bodyPr wrap="square">
            <a:spAutoFit/>
          </a:bodyPr>
          <a:lstStyle/>
          <a:p>
            <a:pPr marL="0" marR="0">
              <a:spcBef>
                <a:spcPts val="600"/>
              </a:spcBef>
              <a:spcAft>
                <a:spcPts val="0"/>
              </a:spcAft>
            </a:pPr>
            <a:r>
              <a:rPr lang="en-US" sz="1200" dirty="0">
                <a:solidFill>
                  <a:srgbClr val="000000"/>
                </a:solidFill>
                <a:effectLst/>
                <a:latin typeface="Neue Haas Grotesk Text Pro" panose="020B0504020202020204" pitchFamily="34" charset="0"/>
                <a:ea typeface="Aptos" panose="020B0004020202020204" pitchFamily="34" charset="0"/>
                <a:cs typeface="Aptos" panose="020B0004020202020204" pitchFamily="34" charset="0"/>
              </a:rPr>
              <a:t>Digital Product Manager, Global Storage</a:t>
            </a:r>
            <a:endParaRPr lang="en-US" dirty="0">
              <a:effectLst/>
              <a:latin typeface="Neue Haas Grotesk Text Pro" panose="020B0504020202020204" pitchFamily="34" charset="0"/>
              <a:ea typeface="Aptos" panose="020B0004020202020204" pitchFamily="34" charset="0"/>
              <a:cs typeface="Aptos" panose="020B0004020202020204" pitchFamily="34" charset="0"/>
            </a:endParaRPr>
          </a:p>
          <a:p>
            <a:pPr>
              <a:spcBef>
                <a:spcPts val="600"/>
              </a:spcBef>
            </a:pPr>
            <a:r>
              <a:rPr lang="en-US" sz="1200" dirty="0">
                <a:solidFill>
                  <a:srgbClr val="000000"/>
                </a:solidFill>
                <a:effectLst/>
                <a:latin typeface="Neue Haas Grotesk Text Pro" panose="020B0504020202020204" pitchFamily="34" charset="0"/>
                <a:ea typeface="Aptos" panose="020B0004020202020204" pitchFamily="34" charset="0"/>
              </a:rPr>
              <a:t>Large Insurance Provider</a:t>
            </a:r>
            <a:endParaRPr lang="en-US" sz="1200" dirty="0">
              <a:latin typeface="Neue Haas Grotesk Text Pro" panose="020B0504020202020204" pitchFamily="34" charset="0"/>
            </a:endParaRPr>
          </a:p>
        </p:txBody>
      </p:sp>
      <p:sp>
        <p:nvSpPr>
          <p:cNvPr id="11" name="Oval 10">
            <a:extLst>
              <a:ext uri="{FF2B5EF4-FFF2-40B4-BE49-F238E27FC236}">
                <a16:creationId xmlns:a16="http://schemas.microsoft.com/office/drawing/2014/main" id="{5106D984-AF3F-8143-83E4-89948BF46204}"/>
              </a:ext>
            </a:extLst>
          </p:cNvPr>
          <p:cNvSpPr/>
          <p:nvPr/>
        </p:nvSpPr>
        <p:spPr>
          <a:xfrm>
            <a:off x="295834" y="1534311"/>
            <a:ext cx="2194560" cy="2194560"/>
          </a:xfrm>
          <a:prstGeom prst="ellipse">
            <a:avLst/>
          </a:prstGeom>
          <a:solidFill>
            <a:schemeClr val="bg1"/>
          </a:solidFill>
          <a:ln w="12700">
            <a:solidFill>
              <a:schemeClr val="accent5"/>
            </a:solidFill>
            <a:prstDash val="dash"/>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3" name="TextBox 12">
            <a:extLst>
              <a:ext uri="{FF2B5EF4-FFF2-40B4-BE49-F238E27FC236}">
                <a16:creationId xmlns:a16="http://schemas.microsoft.com/office/drawing/2014/main" id="{CA2FE3E1-85DB-F7D5-EBAD-A1CBE6DBB6F2}"/>
              </a:ext>
            </a:extLst>
          </p:cNvPr>
          <p:cNvSpPr txBox="1"/>
          <p:nvPr/>
        </p:nvSpPr>
        <p:spPr>
          <a:xfrm>
            <a:off x="4472106" y="1248014"/>
            <a:ext cx="594235" cy="707886"/>
          </a:xfrm>
          <a:prstGeom prst="rect">
            <a:avLst/>
          </a:prstGeom>
          <a:noFill/>
        </p:spPr>
        <p:txBody>
          <a:bodyPr wrap="square">
            <a:spAutoFit/>
          </a:bodyPr>
          <a:lstStyle/>
          <a:p>
            <a:r>
              <a:rPr lang="en-US" sz="4000" b="1">
                <a:solidFill>
                  <a:schemeClr val="accent5"/>
                </a:solidFill>
                <a:effectLst/>
                <a:latin typeface="Arial" panose="020B0604020202020204" pitchFamily="34" charset="0"/>
                <a:ea typeface="Aptos" panose="020B0004020202020204" pitchFamily="34" charset="0"/>
                <a:cs typeface="Aptos" panose="020B0004020202020204" pitchFamily="34" charset="0"/>
              </a:rPr>
              <a:t>“</a:t>
            </a:r>
            <a:endParaRPr lang="en-US" sz="4000"/>
          </a:p>
        </p:txBody>
      </p:sp>
      <p:sp>
        <p:nvSpPr>
          <p:cNvPr id="14" name="TextBox 13">
            <a:extLst>
              <a:ext uri="{FF2B5EF4-FFF2-40B4-BE49-F238E27FC236}">
                <a16:creationId xmlns:a16="http://schemas.microsoft.com/office/drawing/2014/main" id="{D2CB4755-59F8-4A5C-51E1-7FAD3259E960}"/>
              </a:ext>
            </a:extLst>
          </p:cNvPr>
          <p:cNvSpPr txBox="1"/>
          <p:nvPr/>
        </p:nvSpPr>
        <p:spPr>
          <a:xfrm>
            <a:off x="7307976" y="3810263"/>
            <a:ext cx="594235" cy="707886"/>
          </a:xfrm>
          <a:prstGeom prst="rect">
            <a:avLst/>
          </a:prstGeom>
          <a:noFill/>
        </p:spPr>
        <p:txBody>
          <a:bodyPr wrap="square">
            <a:spAutoFit/>
          </a:bodyPr>
          <a:lstStyle/>
          <a:p>
            <a:r>
              <a:rPr lang="en-US" sz="4000" b="1">
                <a:solidFill>
                  <a:schemeClr val="accent5"/>
                </a:solidFill>
                <a:latin typeface="Arial" panose="020B0604020202020204" pitchFamily="34" charset="0"/>
                <a:ea typeface="Aptos" panose="020B0004020202020204" pitchFamily="34" charset="0"/>
                <a:cs typeface="Aptos" panose="020B0004020202020204" pitchFamily="34" charset="0"/>
              </a:rPr>
              <a:t>”</a:t>
            </a:r>
            <a:endParaRPr lang="en-US" sz="4000"/>
          </a:p>
        </p:txBody>
      </p:sp>
      <p:pic>
        <p:nvPicPr>
          <p:cNvPr id="5" name="Graphic 4" descr="Building outline">
            <a:extLst>
              <a:ext uri="{FF2B5EF4-FFF2-40B4-BE49-F238E27FC236}">
                <a16:creationId xmlns:a16="http://schemas.microsoft.com/office/drawing/2014/main" id="{ECAA88B5-089A-CD99-0C87-48DF11652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882" y="1775432"/>
            <a:ext cx="1592636" cy="1592636"/>
          </a:xfrm>
          <a:prstGeom prst="rect">
            <a:avLst/>
          </a:prstGeom>
        </p:spPr>
      </p:pic>
    </p:spTree>
    <p:extLst>
      <p:ext uri="{BB962C8B-B14F-4D97-AF65-F5344CB8AC3E}">
        <p14:creationId xmlns:p14="http://schemas.microsoft.com/office/powerpoint/2010/main" val="178680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10" descr="Hitachi iQ icon">
            <a:extLst>
              <a:ext uri="{FF2B5EF4-FFF2-40B4-BE49-F238E27FC236}">
                <a16:creationId xmlns:a16="http://schemas.microsoft.com/office/drawing/2014/main" id="{656F7FC1-B452-C5F6-E71E-F8368667B01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6194" y="1994943"/>
            <a:ext cx="2238025" cy="2238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E50A9F-7D81-CE3F-DD3C-36D7B57B25D9}"/>
              </a:ext>
            </a:extLst>
          </p:cNvPr>
          <p:cNvSpPr>
            <a:spLocks noGrp="1"/>
          </p:cNvSpPr>
          <p:nvPr>
            <p:ph type="title"/>
          </p:nvPr>
        </p:nvSpPr>
        <p:spPr/>
        <p:txBody>
          <a:bodyPr vert="horz" lIns="91440" tIns="0" rIns="91440" bIns="0" rtlCol="0" anchor="ctr">
            <a:normAutofit/>
          </a:bodyPr>
          <a:lstStyle/>
          <a:p>
            <a:r>
              <a:rPr lang="en-US"/>
              <a:t>AI Innovation with Hitachi iQ</a:t>
            </a:r>
          </a:p>
        </p:txBody>
      </p:sp>
      <p:sp>
        <p:nvSpPr>
          <p:cNvPr id="13" name="Rectangle 12">
            <a:extLst>
              <a:ext uri="{FF2B5EF4-FFF2-40B4-BE49-F238E27FC236}">
                <a16:creationId xmlns:a16="http://schemas.microsoft.com/office/drawing/2014/main" id="{FA4FCB62-B3D4-D1A5-7623-069D22165C23}"/>
              </a:ext>
            </a:extLst>
          </p:cNvPr>
          <p:cNvSpPr/>
          <p:nvPr/>
        </p:nvSpPr>
        <p:spPr>
          <a:xfrm>
            <a:off x="4755402" y="707182"/>
            <a:ext cx="3469280" cy="830997"/>
          </a:xfrm>
          <a:prstGeom prst="rect">
            <a:avLst/>
          </a:prstGeom>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1933"/>
                </a:solidFill>
                <a:effectLst/>
                <a:uLnTx/>
                <a:uFillTx/>
                <a:latin typeface="NeueHaasGroteskText Pro" panose="020B0504020202020204"/>
                <a:ea typeface="+mn-ea"/>
                <a:cs typeface="+mn-cs"/>
              </a:rPr>
              <a:t>PERSONALIZE YOUR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NeueHaasGroteskText Pro" panose="020B0504020202020204"/>
                <a:ea typeface="+mn-ea"/>
                <a:cs typeface="+mn-cs"/>
              </a:rPr>
              <a:t>Built to meet the rigors of AI, engineered for industry outcomes, but customized to your needs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NeueHaasGroteskText Pro" panose="020B0504020202020204"/>
                <a:ea typeface="+mn-ea"/>
                <a:cs typeface="+mn-cs"/>
              </a:rPr>
              <a:t>“Your AI Your Way”</a:t>
            </a:r>
          </a:p>
        </p:txBody>
      </p:sp>
      <p:sp>
        <p:nvSpPr>
          <p:cNvPr id="14" name="Rectangle 13">
            <a:extLst>
              <a:ext uri="{FF2B5EF4-FFF2-40B4-BE49-F238E27FC236}">
                <a16:creationId xmlns:a16="http://schemas.microsoft.com/office/drawing/2014/main" id="{B7D40F66-B156-5DB1-8D71-076E4EC8C0AA}"/>
              </a:ext>
            </a:extLst>
          </p:cNvPr>
          <p:cNvSpPr/>
          <p:nvPr/>
        </p:nvSpPr>
        <p:spPr>
          <a:xfrm>
            <a:off x="6088651" y="1935862"/>
            <a:ext cx="3055349" cy="984885"/>
          </a:xfrm>
          <a:prstGeom prst="rect">
            <a:avLst/>
          </a:prstGeom>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3CACB1"/>
                </a:solidFill>
                <a:effectLst/>
                <a:uLnTx/>
                <a:uFillTx/>
                <a:latin typeface="NeueHaasGroteskText Pro" panose="020B0504020202020204"/>
                <a:ea typeface="+mn-ea"/>
                <a:cs typeface="+mn-cs"/>
              </a:rPr>
              <a:t>ACHIEVE FASTER INSIGHT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NeueHaasGroteskText Pro" panose="020B0504020202020204"/>
                <a:ea typeface="+mn-ea"/>
                <a:cs typeface="+mn-cs"/>
              </a:rPr>
              <a:t>Accelerated architecture delivers massive performance starting at 600GB/s and 22M IOPs resulting in as much as 20x reduction in GPU processing time through better utilization of resources</a:t>
            </a:r>
          </a:p>
        </p:txBody>
      </p:sp>
      <p:sp>
        <p:nvSpPr>
          <p:cNvPr id="15" name="Rectangle 14">
            <a:extLst>
              <a:ext uri="{FF2B5EF4-FFF2-40B4-BE49-F238E27FC236}">
                <a16:creationId xmlns:a16="http://schemas.microsoft.com/office/drawing/2014/main" id="{8B2D4262-4F52-3BBC-3184-1D9A92BD1153}"/>
              </a:ext>
            </a:extLst>
          </p:cNvPr>
          <p:cNvSpPr/>
          <p:nvPr/>
        </p:nvSpPr>
        <p:spPr>
          <a:xfrm>
            <a:off x="5909905" y="3733156"/>
            <a:ext cx="2983999" cy="984885"/>
          </a:xfrm>
          <a:prstGeom prst="rect">
            <a:avLst/>
          </a:prstGeom>
          <a:ln>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C15CA"/>
                </a:solidFill>
                <a:effectLst/>
                <a:uLnTx/>
                <a:uFillTx/>
                <a:latin typeface="NeueHaasGroteskText Pro" panose="020B0504020202020204"/>
                <a:ea typeface="+mn-ea"/>
                <a:cs typeface="+mn-cs"/>
              </a:rPr>
              <a:t>SIMPLIFY TO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NeueHaasGroteskText Pro" panose="020B0504020202020204"/>
                <a:ea typeface="+mn-ea"/>
                <a:cs typeface="+mn-cs"/>
              </a:rPr>
              <a:t>Validated designs and solution blueprints provide the flexibility and scale to rapidly develop; test, and deploy modern applications while adapting to fluctuating customer workload demands</a:t>
            </a:r>
          </a:p>
        </p:txBody>
      </p:sp>
      <p:sp>
        <p:nvSpPr>
          <p:cNvPr id="17" name="Rectangle 16">
            <a:extLst>
              <a:ext uri="{FF2B5EF4-FFF2-40B4-BE49-F238E27FC236}">
                <a16:creationId xmlns:a16="http://schemas.microsoft.com/office/drawing/2014/main" id="{1A8FEF3B-DC88-D0A3-ED39-3A228F3105F8}"/>
              </a:ext>
            </a:extLst>
          </p:cNvPr>
          <p:cNvSpPr/>
          <p:nvPr/>
        </p:nvSpPr>
        <p:spPr>
          <a:xfrm>
            <a:off x="250096" y="3733156"/>
            <a:ext cx="2606797" cy="984885"/>
          </a:xfrm>
          <a:prstGeom prst="rect">
            <a:avLst/>
          </a:prstGeom>
          <a:ln>
            <a:noFill/>
          </a:ln>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CC0000"/>
                </a:solidFill>
                <a:effectLst/>
                <a:uLnTx/>
                <a:uFillTx/>
                <a:latin typeface="NeueHaasGroteskText Pro" panose="020B0504020202020204"/>
                <a:ea typeface="+mn-ea"/>
                <a:cs typeface="+mn-cs"/>
              </a:rPr>
              <a:t>LOWER TCO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50000"/>
                  </a:srgbClr>
                </a:solidFill>
                <a:effectLst/>
                <a:uLnTx/>
                <a:uFillTx/>
                <a:latin typeface="NeueHaasGroteskText Pro" panose="020B0504020202020204"/>
                <a:ea typeface="+mn-ea"/>
                <a:cs typeface="+mn-cs"/>
              </a:rPr>
              <a:t>Leverage lower cost, erasure coded, scale out object storage to safeguard data, catalog for re-use and store data long term while optimizing costs</a:t>
            </a:r>
          </a:p>
        </p:txBody>
      </p:sp>
      <p:sp>
        <p:nvSpPr>
          <p:cNvPr id="18" name="Rectangle 17">
            <a:extLst>
              <a:ext uri="{FF2B5EF4-FFF2-40B4-BE49-F238E27FC236}">
                <a16:creationId xmlns:a16="http://schemas.microsoft.com/office/drawing/2014/main" id="{48F8B228-A083-0954-3D2E-24B81B5487A9}"/>
              </a:ext>
            </a:extLst>
          </p:cNvPr>
          <p:cNvSpPr/>
          <p:nvPr/>
        </p:nvSpPr>
        <p:spPr>
          <a:xfrm>
            <a:off x="0" y="1923966"/>
            <a:ext cx="2747378" cy="984885"/>
          </a:xfrm>
          <a:prstGeom prst="rect">
            <a:avLst/>
          </a:prstGeom>
          <a:ln>
            <a:noFill/>
          </a:ln>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451DC0"/>
                </a:solidFill>
                <a:effectLst/>
                <a:uLnTx/>
                <a:uFillTx/>
                <a:latin typeface="NeueHaasGroteskText Pro" panose="020B0504020202020204"/>
                <a:ea typeface="+mn-ea"/>
                <a:cs typeface="+mn-cs"/>
              </a:rPr>
              <a:t>IMPROVE ACCURACY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NeueHaasGroteskText Pro" panose="020B0504020202020204"/>
                <a:ea typeface="+mn-ea"/>
                <a:cs typeface="+mn-cs"/>
              </a:rPr>
              <a:t>Increase quantity and quality of data to improve reliability of results. Identify, classify, transform, move, consolidate and prepare data to get the most value out of AI/ML initiatives</a:t>
            </a:r>
          </a:p>
        </p:txBody>
      </p:sp>
      <p:sp>
        <p:nvSpPr>
          <p:cNvPr id="25" name="Oval 24">
            <a:extLst>
              <a:ext uri="{FF2B5EF4-FFF2-40B4-BE49-F238E27FC236}">
                <a16:creationId xmlns:a16="http://schemas.microsoft.com/office/drawing/2014/main" id="{FAC052D5-891B-6339-C60F-89EE80A179E1}"/>
              </a:ext>
            </a:extLst>
          </p:cNvPr>
          <p:cNvSpPr/>
          <p:nvPr/>
        </p:nvSpPr>
        <p:spPr>
          <a:xfrm>
            <a:off x="3061539" y="1672055"/>
            <a:ext cx="2743200" cy="2743200"/>
          </a:xfrm>
          <a:prstGeom prst="ellipse">
            <a:avLst/>
          </a:pr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Oval 5">
            <a:extLst>
              <a:ext uri="{FF2B5EF4-FFF2-40B4-BE49-F238E27FC236}">
                <a16:creationId xmlns:a16="http://schemas.microsoft.com/office/drawing/2014/main" id="{94D7E201-C8D1-1827-11E1-A3EDF0AFCF7D}"/>
              </a:ext>
            </a:extLst>
          </p:cNvPr>
          <p:cNvSpPr/>
          <p:nvPr/>
        </p:nvSpPr>
        <p:spPr>
          <a:xfrm>
            <a:off x="4340115" y="1615862"/>
            <a:ext cx="182880" cy="182880"/>
          </a:xfrm>
          <a:prstGeom prst="ellipse">
            <a:avLst/>
          </a:prstGeom>
          <a:solidFill>
            <a:schemeClr val="bg1"/>
          </a:solidFill>
          <a:ln w="57150">
            <a:solidFill>
              <a:srgbClr val="001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solidFill>
                <a:srgbClr val="FFFFFF"/>
              </a:solidFill>
              <a:effectLst/>
              <a:uLnTx/>
              <a:uFillTx/>
              <a:latin typeface="NeueHaasGroteskText Pro"/>
              <a:ea typeface="+mn-ea"/>
              <a:cs typeface="+mn-cs"/>
            </a:endParaRPr>
          </a:p>
        </p:txBody>
      </p:sp>
      <p:sp>
        <p:nvSpPr>
          <p:cNvPr id="31" name="Oval 30">
            <a:extLst>
              <a:ext uri="{FF2B5EF4-FFF2-40B4-BE49-F238E27FC236}">
                <a16:creationId xmlns:a16="http://schemas.microsoft.com/office/drawing/2014/main" id="{27A0A909-2E99-31E9-7EF1-4A253225CB1B}"/>
              </a:ext>
            </a:extLst>
          </p:cNvPr>
          <p:cNvSpPr/>
          <p:nvPr/>
        </p:nvSpPr>
        <p:spPr>
          <a:xfrm>
            <a:off x="5599747" y="2408593"/>
            <a:ext cx="182880" cy="182880"/>
          </a:xfrm>
          <a:prstGeom prst="ellipse">
            <a:avLst/>
          </a:prstGeom>
          <a:solidFill>
            <a:schemeClr val="bg1"/>
          </a:solidFill>
          <a:ln w="57150">
            <a:solidFill>
              <a:srgbClr val="3CAC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solidFill>
                <a:srgbClr val="FFFFFF"/>
              </a:solidFill>
              <a:effectLst/>
              <a:uLnTx/>
              <a:uFillTx/>
              <a:latin typeface="NeueHaasGroteskText Pro"/>
              <a:ea typeface="+mn-ea"/>
              <a:cs typeface="+mn-cs"/>
            </a:endParaRPr>
          </a:p>
        </p:txBody>
      </p:sp>
      <p:sp>
        <p:nvSpPr>
          <p:cNvPr id="2056" name="Oval 2055">
            <a:extLst>
              <a:ext uri="{FF2B5EF4-FFF2-40B4-BE49-F238E27FC236}">
                <a16:creationId xmlns:a16="http://schemas.microsoft.com/office/drawing/2014/main" id="{D9B1BE1C-3458-DBC5-9CCF-666F1F715164}"/>
              </a:ext>
            </a:extLst>
          </p:cNvPr>
          <p:cNvSpPr/>
          <p:nvPr/>
        </p:nvSpPr>
        <p:spPr>
          <a:xfrm>
            <a:off x="5226755" y="4004825"/>
            <a:ext cx="182880" cy="182880"/>
          </a:xfrm>
          <a:prstGeom prst="ellipse">
            <a:avLst/>
          </a:prstGeom>
          <a:solidFill>
            <a:schemeClr val="bg1"/>
          </a:solidFill>
          <a:ln w="57150">
            <a:solidFill>
              <a:srgbClr val="AE15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solidFill>
                <a:srgbClr val="FFFFFF"/>
              </a:solidFill>
              <a:effectLst/>
              <a:uLnTx/>
              <a:uFillTx/>
              <a:latin typeface="NeueHaasGroteskText Pro"/>
              <a:ea typeface="+mn-ea"/>
              <a:cs typeface="+mn-cs"/>
            </a:endParaRPr>
          </a:p>
        </p:txBody>
      </p:sp>
      <p:sp>
        <p:nvSpPr>
          <p:cNvPr id="2058" name="Oval 2057">
            <a:extLst>
              <a:ext uri="{FF2B5EF4-FFF2-40B4-BE49-F238E27FC236}">
                <a16:creationId xmlns:a16="http://schemas.microsoft.com/office/drawing/2014/main" id="{8DBC0ECC-CBF4-CD5A-CEA2-4161E216CAF8}"/>
              </a:ext>
            </a:extLst>
          </p:cNvPr>
          <p:cNvSpPr/>
          <p:nvPr/>
        </p:nvSpPr>
        <p:spPr>
          <a:xfrm>
            <a:off x="3122319" y="2408593"/>
            <a:ext cx="182880" cy="182880"/>
          </a:xfrm>
          <a:prstGeom prst="ellipse">
            <a:avLst/>
          </a:prstGeom>
          <a:solidFill>
            <a:schemeClr val="bg1"/>
          </a:solidFill>
          <a:ln w="57150">
            <a:solidFill>
              <a:srgbClr val="451D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solidFill>
                <a:srgbClr val="FFFFFF"/>
              </a:solidFill>
              <a:effectLst/>
              <a:uLnTx/>
              <a:uFillTx/>
              <a:latin typeface="NeueHaasGroteskText Pro"/>
              <a:ea typeface="+mn-ea"/>
              <a:cs typeface="+mn-cs"/>
            </a:endParaRPr>
          </a:p>
        </p:txBody>
      </p:sp>
      <p:sp>
        <p:nvSpPr>
          <p:cNvPr id="2057" name="Oval 2056">
            <a:extLst>
              <a:ext uri="{FF2B5EF4-FFF2-40B4-BE49-F238E27FC236}">
                <a16:creationId xmlns:a16="http://schemas.microsoft.com/office/drawing/2014/main" id="{76E3FC67-B9C8-507C-F465-CFAEA2FFD1E3}"/>
              </a:ext>
            </a:extLst>
          </p:cNvPr>
          <p:cNvSpPr/>
          <p:nvPr/>
        </p:nvSpPr>
        <p:spPr>
          <a:xfrm>
            <a:off x="3463422" y="4004825"/>
            <a:ext cx="182880" cy="182880"/>
          </a:xfrm>
          <a:prstGeom prst="ellipse">
            <a:avLst/>
          </a:prstGeom>
          <a:solidFill>
            <a:schemeClr val="bg1"/>
          </a:solidFill>
          <a:ln w="5715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solidFill>
                <a:srgbClr val="FFFFFF"/>
              </a:solidFill>
              <a:effectLst/>
              <a:uLnTx/>
              <a:uFillTx/>
              <a:latin typeface="NeueHaasGroteskText Pro"/>
              <a:ea typeface="+mn-ea"/>
              <a:cs typeface="+mn-cs"/>
            </a:endParaRPr>
          </a:p>
        </p:txBody>
      </p:sp>
    </p:spTree>
    <p:extLst>
      <p:ext uri="{BB962C8B-B14F-4D97-AF65-F5344CB8AC3E}">
        <p14:creationId xmlns:p14="http://schemas.microsoft.com/office/powerpoint/2010/main" val="370832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990D8-C9D1-29DB-1165-D48027527CBE}"/>
              </a:ext>
            </a:extLst>
          </p:cNvPr>
          <p:cNvSpPr>
            <a:spLocks noGrp="1"/>
          </p:cNvSpPr>
          <p:nvPr>
            <p:ph type="title"/>
          </p:nvPr>
        </p:nvSpPr>
        <p:spPr/>
        <p:txBody>
          <a:bodyPr/>
          <a:lstStyle/>
          <a:p>
            <a:r>
              <a:rPr lang="en-US"/>
              <a:t>The Hitachi Difference</a:t>
            </a:r>
          </a:p>
        </p:txBody>
      </p:sp>
      <p:sp>
        <p:nvSpPr>
          <p:cNvPr id="8" name="TextBox 7">
            <a:extLst>
              <a:ext uri="{FF2B5EF4-FFF2-40B4-BE49-F238E27FC236}">
                <a16:creationId xmlns:a16="http://schemas.microsoft.com/office/drawing/2014/main" id="{04928E51-D528-812A-BA5C-7C73919E0F5B}"/>
              </a:ext>
            </a:extLst>
          </p:cNvPr>
          <p:cNvSpPr txBox="1"/>
          <p:nvPr/>
        </p:nvSpPr>
        <p:spPr>
          <a:xfrm>
            <a:off x="1246359" y="2912374"/>
            <a:ext cx="3291840" cy="1908215"/>
          </a:xfrm>
          <a:prstGeom prst="rect">
            <a:avLst/>
          </a:prstGeom>
          <a:noFill/>
        </p:spPr>
        <p:txBody>
          <a:bodyPr wrap="square">
            <a:spAutoFit/>
          </a:bodyPr>
          <a:lstStyle/>
          <a:p>
            <a:pPr algn="ctr">
              <a:spcBef>
                <a:spcPts val="600"/>
              </a:spcBef>
              <a:spcAft>
                <a:spcPts val="600"/>
              </a:spcAft>
            </a:pPr>
            <a:r>
              <a:rPr lang="en-US" sz="3600" b="1">
                <a:solidFill>
                  <a:srgbClr val="D20000"/>
                </a:solidFill>
                <a:latin typeface="neue-haas-grotesk-display"/>
              </a:rPr>
              <a:t>75%+</a:t>
            </a:r>
          </a:p>
          <a:p>
            <a:pPr algn="ctr">
              <a:spcAft>
                <a:spcPts val="600"/>
              </a:spcAft>
            </a:pPr>
            <a:r>
              <a:rPr lang="en-US" sz="1600" b="1" i="0">
                <a:solidFill>
                  <a:srgbClr val="000000"/>
                </a:solidFill>
                <a:effectLst/>
                <a:latin typeface="neue-haas-grotesk-display"/>
              </a:rPr>
              <a:t>Improved ROI of resources</a:t>
            </a:r>
          </a:p>
          <a:p>
            <a:pPr algn="ctr">
              <a:spcAft>
                <a:spcPts val="600"/>
              </a:spcAft>
            </a:pPr>
            <a:r>
              <a:rPr lang="en-US" sz="1400" b="0" i="0">
                <a:solidFill>
                  <a:srgbClr val="333333"/>
                </a:solidFill>
                <a:effectLst/>
                <a:latin typeface="neue-haas-grotesk-display"/>
              </a:rPr>
              <a:t>Improve ROI of specialized devices, real-time applications, and reduce workload wall clock time by 75% or more compared to local SSD storage.</a:t>
            </a:r>
          </a:p>
        </p:txBody>
      </p:sp>
      <p:sp>
        <p:nvSpPr>
          <p:cNvPr id="10" name="TextBox 9">
            <a:extLst>
              <a:ext uri="{FF2B5EF4-FFF2-40B4-BE49-F238E27FC236}">
                <a16:creationId xmlns:a16="http://schemas.microsoft.com/office/drawing/2014/main" id="{4B2C39C9-9D70-0C4B-0C63-77F8F8BABB82}"/>
              </a:ext>
            </a:extLst>
          </p:cNvPr>
          <p:cNvSpPr txBox="1"/>
          <p:nvPr/>
        </p:nvSpPr>
        <p:spPr>
          <a:xfrm>
            <a:off x="4724460" y="2912374"/>
            <a:ext cx="3291840" cy="1908215"/>
          </a:xfrm>
          <a:prstGeom prst="rect">
            <a:avLst/>
          </a:prstGeom>
          <a:noFill/>
        </p:spPr>
        <p:txBody>
          <a:bodyPr wrap="square">
            <a:spAutoFit/>
          </a:bodyPr>
          <a:lstStyle/>
          <a:p>
            <a:pPr algn="ctr">
              <a:spcBef>
                <a:spcPts val="600"/>
              </a:spcBef>
              <a:spcAft>
                <a:spcPts val="600"/>
              </a:spcAft>
            </a:pPr>
            <a:r>
              <a:rPr lang="en-US" sz="3600" b="1">
                <a:solidFill>
                  <a:srgbClr val="D20000"/>
                </a:solidFill>
                <a:latin typeface="neue-haas-grotesk-display"/>
              </a:rPr>
              <a:t>&gt; 65%</a:t>
            </a:r>
          </a:p>
          <a:p>
            <a:pPr algn="ctr">
              <a:spcAft>
                <a:spcPts val="600"/>
              </a:spcAft>
            </a:pPr>
            <a:r>
              <a:rPr lang="en-US" sz="1600" b="1">
                <a:solidFill>
                  <a:srgbClr val="000000"/>
                </a:solidFill>
                <a:latin typeface="neue-haas-grotesk-display"/>
              </a:rPr>
              <a:t>Storage cost savings</a:t>
            </a:r>
          </a:p>
          <a:p>
            <a:pPr algn="ctr">
              <a:spcAft>
                <a:spcPts val="600"/>
              </a:spcAft>
            </a:pPr>
            <a:r>
              <a:rPr lang="en-US" sz="1400" b="0" i="0">
                <a:solidFill>
                  <a:srgbClr val="333333"/>
                </a:solidFill>
                <a:effectLst/>
                <a:latin typeface="neue-haas-grotesk-display"/>
              </a:rPr>
              <a:t>Achieve storage cost savings by more than 65% leveraging shared storage instead of traditional High-Performance Computing or HPC clusters using individual drives.</a:t>
            </a:r>
          </a:p>
        </p:txBody>
      </p:sp>
      <p:sp>
        <p:nvSpPr>
          <p:cNvPr id="12" name="TextBox 11">
            <a:extLst>
              <a:ext uri="{FF2B5EF4-FFF2-40B4-BE49-F238E27FC236}">
                <a16:creationId xmlns:a16="http://schemas.microsoft.com/office/drawing/2014/main" id="{775C79E0-9066-996E-86CC-8B44FBC7291A}"/>
              </a:ext>
            </a:extLst>
          </p:cNvPr>
          <p:cNvSpPr txBox="1"/>
          <p:nvPr/>
        </p:nvSpPr>
        <p:spPr>
          <a:xfrm>
            <a:off x="0" y="847464"/>
            <a:ext cx="3108960" cy="1908215"/>
          </a:xfrm>
          <a:prstGeom prst="rect">
            <a:avLst/>
          </a:prstGeom>
          <a:noFill/>
        </p:spPr>
        <p:txBody>
          <a:bodyPr wrap="square">
            <a:spAutoFit/>
          </a:bodyPr>
          <a:lstStyle/>
          <a:p>
            <a:pPr algn="ctr">
              <a:spcBef>
                <a:spcPts val="600"/>
              </a:spcBef>
              <a:spcAft>
                <a:spcPts val="600"/>
              </a:spcAft>
            </a:pPr>
            <a:r>
              <a:rPr lang="en-US" sz="3600" b="1">
                <a:solidFill>
                  <a:srgbClr val="D20000"/>
                </a:solidFill>
                <a:latin typeface="neue-haas-grotesk-display"/>
              </a:rPr>
              <a:t>110+</a:t>
            </a:r>
          </a:p>
          <a:p>
            <a:pPr algn="ctr">
              <a:spcAft>
                <a:spcPts val="600"/>
              </a:spcAft>
            </a:pPr>
            <a:r>
              <a:rPr lang="en-US" sz="1600" b="1">
                <a:solidFill>
                  <a:srgbClr val="000000"/>
                </a:solidFill>
                <a:latin typeface="neue-haas-grotesk-display"/>
              </a:rPr>
              <a:t>Years experience in IT &amp; OT</a:t>
            </a:r>
          </a:p>
          <a:p>
            <a:pPr algn="ctr">
              <a:spcAft>
                <a:spcPts val="600"/>
              </a:spcAft>
            </a:pPr>
            <a:r>
              <a:rPr lang="en-US" sz="1400" b="0" i="0">
                <a:solidFill>
                  <a:srgbClr val="333333"/>
                </a:solidFill>
                <a:effectLst/>
                <a:latin typeface="neue-haas-grotesk-display"/>
              </a:rPr>
              <a:t>Beginning with the production of electric motor control devices and switchboards circa 1914, after the establishment of Hitachi, Ltd. in 1910.</a:t>
            </a:r>
          </a:p>
        </p:txBody>
      </p:sp>
      <p:sp>
        <p:nvSpPr>
          <p:cNvPr id="14" name="TextBox 13">
            <a:extLst>
              <a:ext uri="{FF2B5EF4-FFF2-40B4-BE49-F238E27FC236}">
                <a16:creationId xmlns:a16="http://schemas.microsoft.com/office/drawing/2014/main" id="{6153D0B6-7903-E2D9-506B-48386EDCB7E4}"/>
              </a:ext>
            </a:extLst>
          </p:cNvPr>
          <p:cNvSpPr txBox="1"/>
          <p:nvPr/>
        </p:nvSpPr>
        <p:spPr>
          <a:xfrm>
            <a:off x="3001237" y="847464"/>
            <a:ext cx="3108960" cy="1908215"/>
          </a:xfrm>
          <a:prstGeom prst="rect">
            <a:avLst/>
          </a:prstGeom>
          <a:noFill/>
        </p:spPr>
        <p:txBody>
          <a:bodyPr wrap="square">
            <a:spAutoFit/>
          </a:bodyPr>
          <a:lstStyle/>
          <a:p>
            <a:pPr algn="ctr">
              <a:spcBef>
                <a:spcPts val="600"/>
              </a:spcBef>
              <a:spcAft>
                <a:spcPts val="600"/>
              </a:spcAft>
            </a:pPr>
            <a:r>
              <a:rPr lang="en-US" sz="3600" b="1" dirty="0">
                <a:solidFill>
                  <a:srgbClr val="D20000"/>
                </a:solidFill>
                <a:latin typeface="neue-haas-grotesk-display"/>
              </a:rPr>
              <a:t>80%</a:t>
            </a:r>
          </a:p>
          <a:p>
            <a:pPr algn="ctr">
              <a:spcAft>
                <a:spcPts val="600"/>
              </a:spcAft>
            </a:pPr>
            <a:r>
              <a:rPr lang="en-US" sz="1600" b="1" i="0" dirty="0">
                <a:solidFill>
                  <a:srgbClr val="000000"/>
                </a:solidFill>
                <a:effectLst/>
                <a:latin typeface="neue-haas-grotesk-display"/>
              </a:rPr>
              <a:t>Efficiency through automation</a:t>
            </a:r>
          </a:p>
          <a:p>
            <a:pPr algn="ctr">
              <a:spcAft>
                <a:spcPts val="600"/>
              </a:spcAft>
            </a:pPr>
            <a:r>
              <a:rPr lang="en-US" sz="1400" dirty="0">
                <a:solidFill>
                  <a:srgbClr val="333333"/>
                </a:solidFill>
                <a:latin typeface="neue-haas-grotesk-display"/>
              </a:rPr>
              <a:t>Versus using disparate systems or manual processes by empowering business users to visualize data and make smarter informed decisions.</a:t>
            </a:r>
          </a:p>
        </p:txBody>
      </p:sp>
      <p:sp>
        <p:nvSpPr>
          <p:cNvPr id="16" name="TextBox 15">
            <a:extLst>
              <a:ext uri="{FF2B5EF4-FFF2-40B4-BE49-F238E27FC236}">
                <a16:creationId xmlns:a16="http://schemas.microsoft.com/office/drawing/2014/main" id="{EA2675B3-536A-51CF-E5DD-904182918800}"/>
              </a:ext>
            </a:extLst>
          </p:cNvPr>
          <p:cNvSpPr txBox="1"/>
          <p:nvPr/>
        </p:nvSpPr>
        <p:spPr>
          <a:xfrm>
            <a:off x="6002473" y="847463"/>
            <a:ext cx="3108960" cy="1908215"/>
          </a:xfrm>
          <a:prstGeom prst="rect">
            <a:avLst/>
          </a:prstGeom>
          <a:noFill/>
        </p:spPr>
        <p:txBody>
          <a:bodyPr wrap="square">
            <a:spAutoFit/>
          </a:bodyPr>
          <a:lstStyle/>
          <a:p>
            <a:pPr algn="ctr">
              <a:spcBef>
                <a:spcPts val="600"/>
              </a:spcBef>
              <a:spcAft>
                <a:spcPts val="600"/>
              </a:spcAft>
            </a:pPr>
            <a:r>
              <a:rPr lang="en-US" sz="3600" b="1">
                <a:solidFill>
                  <a:srgbClr val="D20000"/>
                </a:solidFill>
                <a:latin typeface="neue-haas-grotesk-display"/>
              </a:rPr>
              <a:t>20X</a:t>
            </a:r>
          </a:p>
          <a:p>
            <a:pPr algn="ctr">
              <a:spcAft>
                <a:spcPts val="600"/>
              </a:spcAft>
            </a:pPr>
            <a:r>
              <a:rPr lang="en-US" sz="1600" b="1" i="0">
                <a:solidFill>
                  <a:srgbClr val="000000"/>
                </a:solidFill>
                <a:effectLst/>
                <a:latin typeface="neue-haas-grotesk-display"/>
              </a:rPr>
              <a:t>Improvement in AI training time</a:t>
            </a:r>
          </a:p>
          <a:p>
            <a:pPr algn="ctr">
              <a:spcAft>
                <a:spcPts val="600"/>
              </a:spcAft>
            </a:pPr>
            <a:r>
              <a:rPr lang="en-US" sz="1400">
                <a:solidFill>
                  <a:srgbClr val="333333"/>
                </a:solidFill>
                <a:latin typeface="neue-haas-grotesk-display"/>
              </a:rPr>
              <a:t>Increase AI research productivity with up to 20X improvement in GPU utilization, extracting value from the GPU quicker.</a:t>
            </a:r>
          </a:p>
        </p:txBody>
      </p:sp>
    </p:spTree>
    <p:extLst>
      <p:ext uri="{BB962C8B-B14F-4D97-AF65-F5344CB8AC3E}">
        <p14:creationId xmlns:p14="http://schemas.microsoft.com/office/powerpoint/2010/main" val="264473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A4B524-A83B-C7FC-8E1B-91ADDCC2D812}"/>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145CD920-9B76-C251-C3DB-5D4D7F1C45AA}"/>
              </a:ext>
            </a:extLst>
          </p:cNvPr>
          <p:cNvSpPr>
            <a:spLocks noGrp="1"/>
          </p:cNvSpPr>
          <p:nvPr>
            <p:ph type="body" sz="quarter" idx="12"/>
          </p:nvPr>
        </p:nvSpPr>
        <p:spPr/>
        <p:txBody>
          <a:bodyPr/>
          <a:lstStyle/>
          <a:p>
            <a:endParaRPr lang="en-US"/>
          </a:p>
        </p:txBody>
      </p:sp>
      <p:sp>
        <p:nvSpPr>
          <p:cNvPr id="3" name="Title 1">
            <a:extLst>
              <a:ext uri="{FF2B5EF4-FFF2-40B4-BE49-F238E27FC236}">
                <a16:creationId xmlns:a16="http://schemas.microsoft.com/office/drawing/2014/main" id="{8CF51A71-E77F-9D45-8935-F05269CD13F5}"/>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5103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F85AE323-FC95-084E-8A51-F5106926E023}"/>
              </a:ext>
            </a:extLst>
          </p:cNvPr>
          <p:cNvSpPr txBox="1">
            <a:spLocks/>
          </p:cNvSpPr>
          <p:nvPr/>
        </p:nvSpPr>
        <p:spPr>
          <a:xfrm>
            <a:off x="514109" y="812800"/>
            <a:ext cx="5127462" cy="490584"/>
          </a:xfrm>
          <a:prstGeom prst="rect">
            <a:avLst/>
          </a:prstGeom>
          <a:effectLst/>
        </p:spPr>
        <p:txBody>
          <a:bodyPr wrap="square" lIns="0" rIns="0" anchor="b" anchorCtr="0">
            <a:spAutoFit/>
          </a:bodyPr>
          <a:lstStyle>
            <a:lvl1pPr algn="l" defTabSz="914400" rtl="0" eaLnBrk="1" latinLnBrk="0" hangingPunct="1">
              <a:lnSpc>
                <a:spcPct val="100000"/>
              </a:lnSpc>
              <a:spcBef>
                <a:spcPct val="0"/>
              </a:spcBef>
              <a:buNone/>
              <a:defRPr lang="en-US" sz="4000" b="1" i="0" kern="1200" cap="none" baseline="0">
                <a:solidFill>
                  <a:schemeClr val="accent2"/>
                </a:solidFill>
                <a:latin typeface="Neue Haas Grotesk Text Pro" panose="020B0504020202020204" pitchFamily="34" charset="77"/>
                <a:ea typeface="+mj-ea"/>
                <a:cs typeface="+mj-cs"/>
              </a:defRPr>
            </a:lvl1pPr>
          </a:lstStyle>
          <a:p>
            <a:pPr>
              <a:lnSpc>
                <a:spcPct val="80000"/>
              </a:lnSpc>
            </a:pPr>
            <a:r>
              <a:rPr lang="en-GB" sz="3200" dirty="0"/>
              <a:t>Follow Hitachi Vantara</a:t>
            </a:r>
          </a:p>
        </p:txBody>
      </p:sp>
      <p:sp>
        <p:nvSpPr>
          <p:cNvPr id="28" name="TextBox 27">
            <a:extLst>
              <a:ext uri="{FF2B5EF4-FFF2-40B4-BE49-F238E27FC236}">
                <a16:creationId xmlns:a16="http://schemas.microsoft.com/office/drawing/2014/main" id="{22DF4018-93DC-8D49-84BA-544839FA62AD}"/>
              </a:ext>
            </a:extLst>
          </p:cNvPr>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28</a:t>
            </a:fld>
            <a:endParaRPr lang="en-US" sz="800" b="0" i="0">
              <a:solidFill>
                <a:prstClr val="white">
                  <a:alpha val="50000"/>
                </a:prstClr>
              </a:solidFill>
              <a:latin typeface="Neue Haas Grotesk Text Pro" panose="020B0504020202020204" pitchFamily="34" charset="77"/>
            </a:endParaRPr>
          </a:p>
        </p:txBody>
      </p:sp>
      <p:sp>
        <p:nvSpPr>
          <p:cNvPr id="29" name="TextBox 28">
            <a:extLst>
              <a:ext uri="{FF2B5EF4-FFF2-40B4-BE49-F238E27FC236}">
                <a16:creationId xmlns:a16="http://schemas.microsoft.com/office/drawing/2014/main" id="{4D300AEE-30EB-E742-B003-76B18BD147AB}"/>
              </a:ext>
            </a:extLst>
          </p:cNvPr>
          <p:cNvSpPr txBox="1"/>
          <p:nvPr/>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28</a:t>
            </a:fld>
            <a:endParaRPr lang="en-US" sz="800" b="0" i="0">
              <a:solidFill>
                <a:prstClr val="white">
                  <a:alpha val="50000"/>
                </a:prstClr>
              </a:solidFill>
              <a:latin typeface="Neue Haas Grotesk Text Pro" panose="020B0504020202020204" pitchFamily="34" charset="77"/>
            </a:endParaRPr>
          </a:p>
        </p:txBody>
      </p:sp>
      <p:sp>
        <p:nvSpPr>
          <p:cNvPr id="30" name="TextBox 29">
            <a:extLst>
              <a:ext uri="{FF2B5EF4-FFF2-40B4-BE49-F238E27FC236}">
                <a16:creationId xmlns:a16="http://schemas.microsoft.com/office/drawing/2014/main" id="{1C5412C7-0CF2-D646-822F-451F4C72AADB}"/>
              </a:ext>
            </a:extLst>
          </p:cNvPr>
          <p:cNvSpPr txBox="1"/>
          <p:nvPr/>
        </p:nvSpPr>
        <p:spPr>
          <a:xfrm>
            <a:off x="7157962" y="4911221"/>
            <a:ext cx="1946366"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lumMod val="95000"/>
                  </a:schemeClr>
                </a:solidFill>
                <a:latin typeface="Neue Haas Grotesk Text Pro" panose="020B0504020202020204" pitchFamily="34" charset="77"/>
                <a:ea typeface="+mn-ea"/>
                <a:cs typeface="+mn-cs"/>
              </a:rPr>
              <a:t>© Hitachi Vantara LLC 2023. All Rights Reserved.</a:t>
            </a:r>
          </a:p>
        </p:txBody>
      </p:sp>
      <p:sp>
        <p:nvSpPr>
          <p:cNvPr id="31" name="TextBox 30">
            <a:extLst>
              <a:ext uri="{FF2B5EF4-FFF2-40B4-BE49-F238E27FC236}">
                <a16:creationId xmlns:a16="http://schemas.microsoft.com/office/drawing/2014/main" id="{1C4A39A2-8A55-7446-8D4B-EB6B4FEE1E32}"/>
              </a:ext>
            </a:extLst>
          </p:cNvPr>
          <p:cNvSpPr txBox="1"/>
          <p:nvPr/>
        </p:nvSpPr>
        <p:spPr>
          <a:xfrm>
            <a:off x="3892658" y="2946299"/>
            <a:ext cx="1342229" cy="230832"/>
          </a:xfrm>
          <a:prstGeom prst="rect">
            <a:avLst/>
          </a:prstGeom>
          <a:noFill/>
        </p:spPr>
        <p:txBody>
          <a:bodyPr wrap="square" rtlCol="0">
            <a:spAutoFit/>
          </a:bodyPr>
          <a:lstStyle/>
          <a:p>
            <a:pPr algn="ctr"/>
            <a:r>
              <a:rPr lang="en-IN" sz="900">
                <a:solidFill>
                  <a:schemeClr val="bg1"/>
                </a:solidFill>
                <a:latin typeface="Neue Haas Grotesk Text Pro" panose="020B0504020202020204" pitchFamily="34" charset="77"/>
                <a:cs typeface="Arial" panose="020B0604020202020204" pitchFamily="34" charset="0"/>
              </a:rPr>
              <a:t>@HitachiVantara</a:t>
            </a:r>
          </a:p>
        </p:txBody>
      </p:sp>
      <p:grpSp>
        <p:nvGrpSpPr>
          <p:cNvPr id="63" name="Graphic 21" descr="Youtube Icon">
            <a:extLst>
              <a:ext uri="{FF2B5EF4-FFF2-40B4-BE49-F238E27FC236}">
                <a16:creationId xmlns:a16="http://schemas.microsoft.com/office/drawing/2014/main" id="{74113D22-6D4E-0543-80ED-9AE2A52453A0}"/>
              </a:ext>
            </a:extLst>
          </p:cNvPr>
          <p:cNvGrpSpPr/>
          <p:nvPr/>
        </p:nvGrpSpPr>
        <p:grpSpPr>
          <a:xfrm>
            <a:off x="7308747" y="2304905"/>
            <a:ext cx="514542" cy="514542"/>
            <a:chOff x="6288639" y="2289580"/>
            <a:chExt cx="612419" cy="612419"/>
          </a:xfrm>
          <a:solidFill>
            <a:schemeClr val="bg1"/>
          </a:solidFill>
        </p:grpSpPr>
        <p:sp>
          <p:nvSpPr>
            <p:cNvPr id="64" name="Freeform: Shape 24">
              <a:extLst>
                <a:ext uri="{FF2B5EF4-FFF2-40B4-BE49-F238E27FC236}">
                  <a16:creationId xmlns:a16="http://schemas.microsoft.com/office/drawing/2014/main" id="{50A11FC5-0797-CC4F-BB9F-55A8C1B09A90}"/>
                </a:ext>
              </a:extLst>
            </p:cNvPr>
            <p:cNvSpPr/>
            <p:nvPr/>
          </p:nvSpPr>
          <p:spPr>
            <a:xfrm>
              <a:off x="6288639" y="2289580"/>
              <a:ext cx="612419" cy="612419"/>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463744 w 612419"/>
                <a:gd name="connsiteY5" fmla="*/ 319793 h 612419"/>
                <a:gd name="connsiteX6" fmla="*/ 460496 w 612419"/>
                <a:gd name="connsiteY6" fmla="*/ 370877 h 612419"/>
                <a:gd name="connsiteX7" fmla="*/ 447946 w 612419"/>
                <a:gd name="connsiteY7" fmla="*/ 402030 h 612419"/>
                <a:gd name="connsiteX8" fmla="*/ 416499 w 612419"/>
                <a:gd name="connsiteY8" fmla="*/ 415318 h 612419"/>
                <a:gd name="connsiteX9" fmla="*/ 306210 w 612419"/>
                <a:gd name="connsiteY9" fmla="*/ 418418 h 612419"/>
                <a:gd name="connsiteX10" fmla="*/ 199169 w 612419"/>
                <a:gd name="connsiteY10" fmla="*/ 415613 h 612419"/>
                <a:gd name="connsiteX11" fmla="*/ 164473 w 612419"/>
                <a:gd name="connsiteY11" fmla="*/ 402030 h 612419"/>
                <a:gd name="connsiteX12" fmla="*/ 151924 w 612419"/>
                <a:gd name="connsiteY12" fmla="*/ 370877 h 612419"/>
                <a:gd name="connsiteX13" fmla="*/ 148823 w 612419"/>
                <a:gd name="connsiteY13" fmla="*/ 319793 h 612419"/>
                <a:gd name="connsiteX14" fmla="*/ 148823 w 612419"/>
                <a:gd name="connsiteY14" fmla="*/ 295284 h 612419"/>
                <a:gd name="connsiteX15" fmla="*/ 151924 w 612419"/>
                <a:gd name="connsiteY15" fmla="*/ 244348 h 612419"/>
                <a:gd name="connsiteX16" fmla="*/ 164473 w 612419"/>
                <a:gd name="connsiteY16" fmla="*/ 213195 h 612419"/>
                <a:gd name="connsiteX17" fmla="*/ 195626 w 612419"/>
                <a:gd name="connsiteY17" fmla="*/ 199612 h 612419"/>
                <a:gd name="connsiteX18" fmla="*/ 306210 w 612419"/>
                <a:gd name="connsiteY18" fmla="*/ 196364 h 612419"/>
                <a:gd name="connsiteX19" fmla="*/ 416499 w 612419"/>
                <a:gd name="connsiteY19" fmla="*/ 199612 h 612419"/>
                <a:gd name="connsiteX20" fmla="*/ 447946 w 612419"/>
                <a:gd name="connsiteY20" fmla="*/ 213195 h 612419"/>
                <a:gd name="connsiteX21" fmla="*/ 460496 w 612419"/>
                <a:gd name="connsiteY21" fmla="*/ 244348 h 612419"/>
                <a:gd name="connsiteX22" fmla="*/ 463744 w 612419"/>
                <a:gd name="connsiteY22" fmla="*/ 295284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8" y="163"/>
                    <a:pt x="306210" y="0"/>
                  </a:cubicBezTo>
                  <a:close/>
                  <a:moveTo>
                    <a:pt x="463744" y="319793"/>
                  </a:moveTo>
                  <a:cubicBezTo>
                    <a:pt x="463588" y="336867"/>
                    <a:pt x="462503" y="353921"/>
                    <a:pt x="460496" y="370877"/>
                  </a:cubicBezTo>
                  <a:cubicBezTo>
                    <a:pt x="458956" y="382140"/>
                    <a:pt x="454644" y="392845"/>
                    <a:pt x="447946" y="402030"/>
                  </a:cubicBezTo>
                  <a:cubicBezTo>
                    <a:pt x="439527" y="410285"/>
                    <a:pt x="428287" y="415035"/>
                    <a:pt x="416499" y="415318"/>
                  </a:cubicBezTo>
                  <a:cubicBezTo>
                    <a:pt x="372206" y="418418"/>
                    <a:pt x="306210" y="418418"/>
                    <a:pt x="306210" y="418418"/>
                  </a:cubicBezTo>
                  <a:cubicBezTo>
                    <a:pt x="306210" y="418418"/>
                    <a:pt x="224268" y="418418"/>
                    <a:pt x="199169" y="415613"/>
                  </a:cubicBezTo>
                  <a:cubicBezTo>
                    <a:pt x="186404" y="415123"/>
                    <a:pt x="174178" y="410337"/>
                    <a:pt x="164473" y="402030"/>
                  </a:cubicBezTo>
                  <a:cubicBezTo>
                    <a:pt x="157776" y="392845"/>
                    <a:pt x="153463" y="382140"/>
                    <a:pt x="151924" y="370877"/>
                  </a:cubicBezTo>
                  <a:cubicBezTo>
                    <a:pt x="150007" y="353914"/>
                    <a:pt x="148972" y="336863"/>
                    <a:pt x="148823" y="319793"/>
                  </a:cubicBezTo>
                  <a:lnTo>
                    <a:pt x="148823" y="295284"/>
                  </a:lnTo>
                  <a:cubicBezTo>
                    <a:pt x="148962" y="278263"/>
                    <a:pt x="149997" y="261261"/>
                    <a:pt x="151924" y="244348"/>
                  </a:cubicBezTo>
                  <a:cubicBezTo>
                    <a:pt x="153421" y="233074"/>
                    <a:pt x="157737" y="222359"/>
                    <a:pt x="164473" y="213195"/>
                  </a:cubicBezTo>
                  <a:cubicBezTo>
                    <a:pt x="172694" y="204786"/>
                    <a:pt x="183870" y="199913"/>
                    <a:pt x="195626" y="199612"/>
                  </a:cubicBezTo>
                  <a:cubicBezTo>
                    <a:pt x="239919" y="196512"/>
                    <a:pt x="306210" y="196364"/>
                    <a:pt x="306210" y="196364"/>
                  </a:cubicBezTo>
                  <a:cubicBezTo>
                    <a:pt x="306210" y="196364"/>
                    <a:pt x="372354" y="196364"/>
                    <a:pt x="416499" y="199612"/>
                  </a:cubicBezTo>
                  <a:cubicBezTo>
                    <a:pt x="428344" y="199899"/>
                    <a:pt x="439617" y="204768"/>
                    <a:pt x="447946" y="213195"/>
                  </a:cubicBezTo>
                  <a:cubicBezTo>
                    <a:pt x="454683" y="222359"/>
                    <a:pt x="458999" y="233074"/>
                    <a:pt x="460496" y="244348"/>
                  </a:cubicBezTo>
                  <a:cubicBezTo>
                    <a:pt x="462514" y="261254"/>
                    <a:pt x="463599" y="278259"/>
                    <a:pt x="463744" y="295284"/>
                  </a:cubicBezTo>
                  <a:close/>
                </a:path>
              </a:pathLst>
            </a:custGeom>
            <a:grpFill/>
            <a:ln w="14636" cap="flat">
              <a:noFill/>
              <a:prstDash val="solid"/>
              <a:miter/>
            </a:ln>
          </p:spPr>
          <p:txBody>
            <a:bodyPr rtlCol="0" anchor="ctr"/>
            <a:lstStyle/>
            <a:p>
              <a:endParaRPr lang="en-US"/>
            </a:p>
          </p:txBody>
        </p:sp>
        <p:sp>
          <p:nvSpPr>
            <p:cNvPr id="65" name="Freeform: Shape 25">
              <a:extLst>
                <a:ext uri="{FF2B5EF4-FFF2-40B4-BE49-F238E27FC236}">
                  <a16:creationId xmlns:a16="http://schemas.microsoft.com/office/drawing/2014/main" id="{CFB5700F-3409-1F4C-8377-3185D531A095}"/>
                </a:ext>
              </a:extLst>
            </p:cNvPr>
            <p:cNvSpPr/>
            <p:nvPr/>
          </p:nvSpPr>
          <p:spPr>
            <a:xfrm>
              <a:off x="6562368" y="2549874"/>
              <a:ext cx="84746" cy="88290"/>
            </a:xfrm>
            <a:custGeom>
              <a:avLst/>
              <a:gdLst>
                <a:gd name="connsiteX0" fmla="*/ 0 w 84746"/>
                <a:gd name="connsiteY0" fmla="*/ 88290 h 88290"/>
                <a:gd name="connsiteX1" fmla="*/ 84747 w 84746"/>
                <a:gd name="connsiteY1" fmla="*/ 44440 h 88290"/>
                <a:gd name="connsiteX2" fmla="*/ 0 w 84746"/>
                <a:gd name="connsiteY2" fmla="*/ 0 h 88290"/>
                <a:gd name="connsiteX3" fmla="*/ 0 w 84746"/>
                <a:gd name="connsiteY3" fmla="*/ 88290 h 88290"/>
              </a:gdLst>
              <a:ahLst/>
              <a:cxnLst>
                <a:cxn ang="0">
                  <a:pos x="connsiteX0" y="connsiteY0"/>
                </a:cxn>
                <a:cxn ang="0">
                  <a:pos x="connsiteX1" y="connsiteY1"/>
                </a:cxn>
                <a:cxn ang="0">
                  <a:pos x="connsiteX2" y="connsiteY2"/>
                </a:cxn>
                <a:cxn ang="0">
                  <a:pos x="connsiteX3" y="connsiteY3"/>
                </a:cxn>
              </a:cxnLst>
              <a:rect l="l" t="t" r="r" b="b"/>
              <a:pathLst>
                <a:path w="84746" h="88290">
                  <a:moveTo>
                    <a:pt x="0" y="88290"/>
                  </a:moveTo>
                  <a:lnTo>
                    <a:pt x="84747" y="44440"/>
                  </a:lnTo>
                  <a:lnTo>
                    <a:pt x="0" y="0"/>
                  </a:lnTo>
                  <a:lnTo>
                    <a:pt x="0" y="88290"/>
                  </a:lnTo>
                  <a:close/>
                </a:path>
              </a:pathLst>
            </a:custGeom>
            <a:grpFill/>
            <a:ln w="14636" cap="flat">
              <a:noFill/>
              <a:prstDash val="solid"/>
              <a:miter/>
            </a:ln>
          </p:spPr>
          <p:txBody>
            <a:bodyPr rtlCol="0" anchor="ctr"/>
            <a:lstStyle/>
            <a:p>
              <a:endParaRPr lang="en-US"/>
            </a:p>
          </p:txBody>
        </p:sp>
      </p:grpSp>
      <p:sp>
        <p:nvSpPr>
          <p:cNvPr id="66" name="Graphic 4" descr="Facebook Icon">
            <a:extLst>
              <a:ext uri="{FF2B5EF4-FFF2-40B4-BE49-F238E27FC236}">
                <a16:creationId xmlns:a16="http://schemas.microsoft.com/office/drawing/2014/main" id="{F72739DF-3A3D-4D46-89EB-8CA9D112BE7B}"/>
              </a:ext>
            </a:extLst>
          </p:cNvPr>
          <p:cNvSpPr/>
          <p:nvPr/>
        </p:nvSpPr>
        <p:spPr>
          <a:xfrm>
            <a:off x="5821269" y="2304905"/>
            <a:ext cx="514542" cy="514542"/>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386823 w 612419"/>
              <a:gd name="connsiteY5" fmla="*/ 191935 h 612419"/>
              <a:gd name="connsiteX6" fmla="*/ 355670 w 612419"/>
              <a:gd name="connsiteY6" fmla="*/ 191935 h 612419"/>
              <a:gd name="connsiteX7" fmla="*/ 326142 w 612419"/>
              <a:gd name="connsiteY7" fmla="*/ 220577 h 612419"/>
              <a:gd name="connsiteX8" fmla="*/ 326142 w 612419"/>
              <a:gd name="connsiteY8" fmla="*/ 258817 h 612419"/>
              <a:gd name="connsiteX9" fmla="*/ 385199 w 612419"/>
              <a:gd name="connsiteY9" fmla="*/ 258817 h 612419"/>
              <a:gd name="connsiteX10" fmla="*/ 377373 w 612419"/>
              <a:gd name="connsiteY10" fmla="*/ 317874 h 612419"/>
              <a:gd name="connsiteX11" fmla="*/ 326142 w 612419"/>
              <a:gd name="connsiteY11" fmla="*/ 317874 h 612419"/>
              <a:gd name="connsiteX12" fmla="*/ 326142 w 612419"/>
              <a:gd name="connsiteY12" fmla="*/ 470240 h 612419"/>
              <a:gd name="connsiteX13" fmla="*/ 264722 w 612419"/>
              <a:gd name="connsiteY13" fmla="*/ 470240 h 612419"/>
              <a:gd name="connsiteX14" fmla="*/ 264722 w 612419"/>
              <a:gd name="connsiteY14" fmla="*/ 317578 h 612419"/>
              <a:gd name="connsiteX15" fmla="*/ 213195 w 612419"/>
              <a:gd name="connsiteY15" fmla="*/ 317578 h 612419"/>
              <a:gd name="connsiteX16" fmla="*/ 213195 w 612419"/>
              <a:gd name="connsiteY16" fmla="*/ 258521 h 612419"/>
              <a:gd name="connsiteX17" fmla="*/ 264722 w 612419"/>
              <a:gd name="connsiteY17" fmla="*/ 258521 h 612419"/>
              <a:gd name="connsiteX18" fmla="*/ 264722 w 612419"/>
              <a:gd name="connsiteY18" fmla="*/ 214229 h 612419"/>
              <a:gd name="connsiteX19" fmla="*/ 341053 w 612419"/>
              <a:gd name="connsiteY19" fmla="*/ 135831 h 612419"/>
              <a:gd name="connsiteX20" fmla="*/ 386823 w 612419"/>
              <a:gd name="connsiteY20" fmla="*/ 138341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8" y="163"/>
                  <a:pt x="306210" y="0"/>
                </a:cubicBezTo>
                <a:close/>
                <a:moveTo>
                  <a:pt x="386823" y="191935"/>
                </a:moveTo>
                <a:lnTo>
                  <a:pt x="355670" y="191935"/>
                </a:lnTo>
                <a:cubicBezTo>
                  <a:pt x="330866" y="191935"/>
                  <a:pt x="326142" y="203746"/>
                  <a:pt x="326142" y="220577"/>
                </a:cubicBezTo>
                <a:lnTo>
                  <a:pt x="326142" y="258817"/>
                </a:lnTo>
                <a:lnTo>
                  <a:pt x="385199" y="258817"/>
                </a:lnTo>
                <a:lnTo>
                  <a:pt x="377373" y="317874"/>
                </a:lnTo>
                <a:lnTo>
                  <a:pt x="326142" y="317874"/>
                </a:lnTo>
                <a:lnTo>
                  <a:pt x="326142" y="470240"/>
                </a:lnTo>
                <a:lnTo>
                  <a:pt x="264722" y="470240"/>
                </a:lnTo>
                <a:lnTo>
                  <a:pt x="264722" y="317578"/>
                </a:lnTo>
                <a:lnTo>
                  <a:pt x="213195" y="317578"/>
                </a:lnTo>
                <a:lnTo>
                  <a:pt x="213195" y="258521"/>
                </a:lnTo>
                <a:lnTo>
                  <a:pt x="264722" y="258521"/>
                </a:lnTo>
                <a:lnTo>
                  <a:pt x="264722" y="214229"/>
                </a:lnTo>
                <a:cubicBezTo>
                  <a:pt x="264722" y="163440"/>
                  <a:pt x="295875" y="135831"/>
                  <a:pt x="341053" y="135831"/>
                </a:cubicBezTo>
                <a:cubicBezTo>
                  <a:pt x="356347" y="135718"/>
                  <a:pt x="371633" y="136557"/>
                  <a:pt x="386823" y="138341"/>
                </a:cubicBezTo>
                <a:close/>
              </a:path>
            </a:pathLst>
          </a:custGeom>
          <a:solidFill>
            <a:schemeClr val="bg1"/>
          </a:solidFill>
          <a:ln w="14636" cap="flat">
            <a:noFill/>
            <a:prstDash val="solid"/>
            <a:miter/>
          </a:ln>
        </p:spPr>
        <p:txBody>
          <a:bodyPr rtlCol="0" anchor="ctr"/>
          <a:lstStyle/>
          <a:p>
            <a:endParaRPr lang="en-US"/>
          </a:p>
        </p:txBody>
      </p:sp>
      <p:grpSp>
        <p:nvGrpSpPr>
          <p:cNvPr id="68" name="Graphic 17" descr="Linkedin Icon">
            <a:extLst>
              <a:ext uri="{FF2B5EF4-FFF2-40B4-BE49-F238E27FC236}">
                <a16:creationId xmlns:a16="http://schemas.microsoft.com/office/drawing/2014/main" id="{B33619AC-EF71-7448-99C0-9549DD23D1DF}"/>
              </a:ext>
            </a:extLst>
          </p:cNvPr>
          <p:cNvGrpSpPr/>
          <p:nvPr/>
        </p:nvGrpSpPr>
        <p:grpSpPr>
          <a:xfrm>
            <a:off x="2826001" y="2304905"/>
            <a:ext cx="514542" cy="514542"/>
            <a:chOff x="2729989" y="2289580"/>
            <a:chExt cx="612419" cy="612419"/>
          </a:xfrm>
          <a:solidFill>
            <a:schemeClr val="bg1"/>
          </a:solidFill>
        </p:grpSpPr>
        <p:sp>
          <p:nvSpPr>
            <p:cNvPr id="69" name="Freeform: Shape 29">
              <a:extLst>
                <a:ext uri="{FF2B5EF4-FFF2-40B4-BE49-F238E27FC236}">
                  <a16:creationId xmlns:a16="http://schemas.microsoft.com/office/drawing/2014/main" id="{DE8625B4-CA3B-604F-ACE1-129640834F65}"/>
                </a:ext>
              </a:extLst>
            </p:cNvPr>
            <p:cNvSpPr/>
            <p:nvPr/>
          </p:nvSpPr>
          <p:spPr>
            <a:xfrm>
              <a:off x="3062923" y="2561685"/>
              <a:ext cx="14764" cy="738"/>
            </a:xfrm>
            <a:custGeom>
              <a:avLst/>
              <a:gdLst>
                <a:gd name="connsiteX0" fmla="*/ 0 w 14764"/>
                <a:gd name="connsiteY0" fmla="*/ 738 h 738"/>
                <a:gd name="connsiteX1" fmla="*/ 0 w 14764"/>
                <a:gd name="connsiteY1" fmla="*/ 0 h 738"/>
                <a:gd name="connsiteX2" fmla="*/ 0 w 14764"/>
                <a:gd name="connsiteY2" fmla="*/ 738 h 738"/>
              </a:gdLst>
              <a:ahLst/>
              <a:cxnLst>
                <a:cxn ang="0">
                  <a:pos x="connsiteX0" y="connsiteY0"/>
                </a:cxn>
                <a:cxn ang="0">
                  <a:pos x="connsiteX1" y="connsiteY1"/>
                </a:cxn>
                <a:cxn ang="0">
                  <a:pos x="connsiteX2" y="connsiteY2"/>
                </a:cxn>
              </a:cxnLst>
              <a:rect l="l" t="t" r="r" b="b"/>
              <a:pathLst>
                <a:path w="14764" h="738">
                  <a:moveTo>
                    <a:pt x="0" y="738"/>
                  </a:moveTo>
                  <a:lnTo>
                    <a:pt x="0" y="0"/>
                  </a:lnTo>
                  <a:lnTo>
                    <a:pt x="0" y="738"/>
                  </a:lnTo>
                  <a:close/>
                </a:path>
              </a:pathLst>
            </a:custGeom>
            <a:grpFill/>
            <a:ln w="14636" cap="flat">
              <a:noFill/>
              <a:prstDash val="solid"/>
              <a:miter/>
            </a:ln>
          </p:spPr>
          <p:txBody>
            <a:bodyPr rtlCol="0" anchor="ctr"/>
            <a:lstStyle/>
            <a:p>
              <a:endParaRPr lang="en-US"/>
            </a:p>
          </p:txBody>
        </p:sp>
        <p:sp>
          <p:nvSpPr>
            <p:cNvPr id="70" name="Freeform: Shape 30">
              <a:extLst>
                <a:ext uri="{FF2B5EF4-FFF2-40B4-BE49-F238E27FC236}">
                  <a16:creationId xmlns:a16="http://schemas.microsoft.com/office/drawing/2014/main" id="{85C0DCE8-D785-D243-800E-C85A325518F0}"/>
                </a:ext>
              </a:extLst>
            </p:cNvPr>
            <p:cNvSpPr/>
            <p:nvPr/>
          </p:nvSpPr>
          <p:spPr>
            <a:xfrm>
              <a:off x="2729989" y="2289580"/>
              <a:ext cx="612419" cy="612419"/>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226188 w 612419"/>
                <a:gd name="connsiteY5" fmla="*/ 449571 h 612419"/>
                <a:gd name="connsiteX6" fmla="*/ 157387 w 612419"/>
                <a:gd name="connsiteY6" fmla="*/ 449571 h 612419"/>
                <a:gd name="connsiteX7" fmla="*/ 157387 w 612419"/>
                <a:gd name="connsiteY7" fmla="*/ 242871 h 612419"/>
                <a:gd name="connsiteX8" fmla="*/ 226188 w 612419"/>
                <a:gd name="connsiteY8" fmla="*/ 242871 h 612419"/>
                <a:gd name="connsiteX9" fmla="*/ 191935 w 612419"/>
                <a:gd name="connsiteY9" fmla="*/ 214524 h 612419"/>
                <a:gd name="connsiteX10" fmla="*/ 191935 w 612419"/>
                <a:gd name="connsiteY10" fmla="*/ 214524 h 612419"/>
                <a:gd name="connsiteX11" fmla="*/ 153983 w 612419"/>
                <a:gd name="connsiteY11" fmla="*/ 181164 h 612419"/>
                <a:gd name="connsiteX12" fmla="*/ 187343 w 612419"/>
                <a:gd name="connsiteY12" fmla="*/ 143213 h 612419"/>
                <a:gd name="connsiteX13" fmla="*/ 191935 w 612419"/>
                <a:gd name="connsiteY13" fmla="*/ 143213 h 612419"/>
                <a:gd name="connsiteX14" fmla="*/ 229886 w 612419"/>
                <a:gd name="connsiteY14" fmla="*/ 176573 h 612419"/>
                <a:gd name="connsiteX15" fmla="*/ 196527 w 612419"/>
                <a:gd name="connsiteY15" fmla="*/ 214524 h 612419"/>
                <a:gd name="connsiteX16" fmla="*/ 191935 w 612419"/>
                <a:gd name="connsiteY16" fmla="*/ 214524 h 612419"/>
                <a:gd name="connsiteX17" fmla="*/ 473931 w 612419"/>
                <a:gd name="connsiteY17" fmla="*/ 449571 h 612419"/>
                <a:gd name="connsiteX18" fmla="*/ 405278 w 612419"/>
                <a:gd name="connsiteY18" fmla="*/ 449571 h 612419"/>
                <a:gd name="connsiteX19" fmla="*/ 405278 w 612419"/>
                <a:gd name="connsiteY19" fmla="*/ 339577 h 612419"/>
                <a:gd name="connsiteX20" fmla="*/ 370434 w 612419"/>
                <a:gd name="connsiteY20" fmla="*/ 292774 h 612419"/>
                <a:gd name="connsiteX21" fmla="*/ 335148 w 612419"/>
                <a:gd name="connsiteY21" fmla="*/ 317874 h 612419"/>
                <a:gd name="connsiteX22" fmla="*/ 332933 w 612419"/>
                <a:gd name="connsiteY22" fmla="*/ 334705 h 612419"/>
                <a:gd name="connsiteX23" fmla="*/ 332933 w 612419"/>
                <a:gd name="connsiteY23" fmla="*/ 450161 h 612419"/>
                <a:gd name="connsiteX24" fmla="*/ 264132 w 612419"/>
                <a:gd name="connsiteY24" fmla="*/ 450161 h 612419"/>
                <a:gd name="connsiteX25" fmla="*/ 264132 w 612419"/>
                <a:gd name="connsiteY25" fmla="*/ 243462 h 612419"/>
                <a:gd name="connsiteX26" fmla="*/ 332933 w 612419"/>
                <a:gd name="connsiteY26" fmla="*/ 243462 h 612419"/>
                <a:gd name="connsiteX27" fmla="*/ 332933 w 612419"/>
                <a:gd name="connsiteY27" fmla="*/ 272990 h 612419"/>
                <a:gd name="connsiteX28" fmla="*/ 394795 w 612419"/>
                <a:gd name="connsiteY28" fmla="*/ 238885 h 612419"/>
                <a:gd name="connsiteX29" fmla="*/ 473931 w 612419"/>
                <a:gd name="connsiteY29" fmla="*/ 331900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7" y="163"/>
                    <a:pt x="306210" y="0"/>
                  </a:cubicBezTo>
                  <a:close/>
                  <a:moveTo>
                    <a:pt x="226188" y="449571"/>
                  </a:moveTo>
                  <a:lnTo>
                    <a:pt x="157387" y="449571"/>
                  </a:lnTo>
                  <a:lnTo>
                    <a:pt x="157387" y="242871"/>
                  </a:lnTo>
                  <a:lnTo>
                    <a:pt x="226188" y="242871"/>
                  </a:lnTo>
                  <a:close/>
                  <a:moveTo>
                    <a:pt x="191935" y="214524"/>
                  </a:moveTo>
                  <a:lnTo>
                    <a:pt x="191935" y="214524"/>
                  </a:lnTo>
                  <a:cubicBezTo>
                    <a:pt x="172242" y="215792"/>
                    <a:pt x="155252" y="200857"/>
                    <a:pt x="153983" y="181164"/>
                  </a:cubicBezTo>
                  <a:cubicBezTo>
                    <a:pt x="152715" y="161472"/>
                    <a:pt x="167652" y="144481"/>
                    <a:pt x="187343" y="143213"/>
                  </a:cubicBezTo>
                  <a:cubicBezTo>
                    <a:pt x="188873" y="143114"/>
                    <a:pt x="190407" y="143114"/>
                    <a:pt x="191935" y="143213"/>
                  </a:cubicBezTo>
                  <a:cubicBezTo>
                    <a:pt x="211627" y="141945"/>
                    <a:pt x="228618" y="156880"/>
                    <a:pt x="229886" y="176573"/>
                  </a:cubicBezTo>
                  <a:cubicBezTo>
                    <a:pt x="231155" y="196265"/>
                    <a:pt x="216218" y="213256"/>
                    <a:pt x="196527" y="214524"/>
                  </a:cubicBezTo>
                  <a:cubicBezTo>
                    <a:pt x="194997" y="214623"/>
                    <a:pt x="193463" y="214623"/>
                    <a:pt x="191935" y="214524"/>
                  </a:cubicBezTo>
                  <a:close/>
                  <a:moveTo>
                    <a:pt x="473931" y="449571"/>
                  </a:moveTo>
                  <a:lnTo>
                    <a:pt x="405278" y="449571"/>
                  </a:lnTo>
                  <a:lnTo>
                    <a:pt x="405278" y="339577"/>
                  </a:lnTo>
                  <a:cubicBezTo>
                    <a:pt x="405278" y="311820"/>
                    <a:pt x="395238" y="292774"/>
                    <a:pt x="370434" y="292774"/>
                  </a:cubicBezTo>
                  <a:cubicBezTo>
                    <a:pt x="354570" y="292906"/>
                    <a:pt x="340476" y="302931"/>
                    <a:pt x="335148" y="317874"/>
                  </a:cubicBezTo>
                  <a:cubicBezTo>
                    <a:pt x="333425" y="323310"/>
                    <a:pt x="332675" y="329007"/>
                    <a:pt x="332933" y="334705"/>
                  </a:cubicBezTo>
                  <a:lnTo>
                    <a:pt x="332933" y="450161"/>
                  </a:lnTo>
                  <a:lnTo>
                    <a:pt x="264132" y="450161"/>
                  </a:lnTo>
                  <a:cubicBezTo>
                    <a:pt x="264132" y="450161"/>
                    <a:pt x="265018" y="262803"/>
                    <a:pt x="264132" y="243462"/>
                  </a:cubicBezTo>
                  <a:lnTo>
                    <a:pt x="332933" y="243462"/>
                  </a:lnTo>
                  <a:lnTo>
                    <a:pt x="332933" y="272990"/>
                  </a:lnTo>
                  <a:cubicBezTo>
                    <a:pt x="345554" y="250949"/>
                    <a:pt x="369420" y="237791"/>
                    <a:pt x="394795" y="238885"/>
                  </a:cubicBezTo>
                  <a:cubicBezTo>
                    <a:pt x="439974" y="238885"/>
                    <a:pt x="473931" y="268414"/>
                    <a:pt x="473931" y="331900"/>
                  </a:cubicBezTo>
                  <a:close/>
                </a:path>
              </a:pathLst>
            </a:custGeom>
            <a:grpFill/>
            <a:ln w="14636" cap="flat">
              <a:noFill/>
              <a:prstDash val="solid"/>
              <a:miter/>
            </a:ln>
          </p:spPr>
          <p:txBody>
            <a:bodyPr rtlCol="0" anchor="ctr"/>
            <a:lstStyle/>
            <a:p>
              <a:endParaRPr lang="en-US"/>
            </a:p>
          </p:txBody>
        </p:sp>
      </p:grpSp>
      <p:grpSp>
        <p:nvGrpSpPr>
          <p:cNvPr id="71" name="Graphic 8" descr="Instagram Icon">
            <a:extLst>
              <a:ext uri="{FF2B5EF4-FFF2-40B4-BE49-F238E27FC236}">
                <a16:creationId xmlns:a16="http://schemas.microsoft.com/office/drawing/2014/main" id="{45002EB3-76EB-C74A-A298-1B7FC2E1D384}"/>
              </a:ext>
            </a:extLst>
          </p:cNvPr>
          <p:cNvGrpSpPr/>
          <p:nvPr/>
        </p:nvGrpSpPr>
        <p:grpSpPr>
          <a:xfrm>
            <a:off x="1293421" y="2304905"/>
            <a:ext cx="559441" cy="551847"/>
            <a:chOff x="1543773" y="2289580"/>
            <a:chExt cx="612419" cy="612419"/>
          </a:xfrm>
          <a:solidFill>
            <a:schemeClr val="bg1"/>
          </a:solidFill>
        </p:grpSpPr>
        <p:sp>
          <p:nvSpPr>
            <p:cNvPr id="72" name="Freeform: Shape 32">
              <a:extLst>
                <a:ext uri="{FF2B5EF4-FFF2-40B4-BE49-F238E27FC236}">
                  <a16:creationId xmlns:a16="http://schemas.microsoft.com/office/drawing/2014/main" id="{344311D7-725A-1145-AA50-A960B09C515B}"/>
                </a:ext>
              </a:extLst>
            </p:cNvPr>
            <p:cNvSpPr/>
            <p:nvPr/>
          </p:nvSpPr>
          <p:spPr>
            <a:xfrm>
              <a:off x="1699978" y="2442095"/>
              <a:ext cx="299713" cy="310196"/>
            </a:xfrm>
            <a:custGeom>
              <a:avLst/>
              <a:gdLst>
                <a:gd name="connsiteX0" fmla="*/ 223678 w 299713"/>
                <a:gd name="connsiteY0" fmla="*/ 0 h 310196"/>
                <a:gd name="connsiteX1" fmla="*/ 76036 w 299713"/>
                <a:gd name="connsiteY1" fmla="*/ 0 h 310196"/>
                <a:gd name="connsiteX2" fmla="*/ 0 w 299713"/>
                <a:gd name="connsiteY2" fmla="*/ 76036 h 310196"/>
                <a:gd name="connsiteX3" fmla="*/ 0 w 299713"/>
                <a:gd name="connsiteY3" fmla="*/ 234308 h 310196"/>
                <a:gd name="connsiteX4" fmla="*/ 76036 w 299713"/>
                <a:gd name="connsiteY4" fmla="*/ 310196 h 310196"/>
                <a:gd name="connsiteX5" fmla="*/ 223678 w 299713"/>
                <a:gd name="connsiteY5" fmla="*/ 310196 h 310196"/>
                <a:gd name="connsiteX6" fmla="*/ 299714 w 299713"/>
                <a:gd name="connsiteY6" fmla="*/ 234308 h 310196"/>
                <a:gd name="connsiteX7" fmla="*/ 299714 w 299713"/>
                <a:gd name="connsiteY7" fmla="*/ 76036 h 310196"/>
                <a:gd name="connsiteX8" fmla="*/ 223678 w 299713"/>
                <a:gd name="connsiteY8" fmla="*/ 0 h 310196"/>
                <a:gd name="connsiteX9" fmla="*/ 149857 w 299713"/>
                <a:gd name="connsiteY9" fmla="*/ 250992 h 310196"/>
                <a:gd name="connsiteX10" fmla="*/ 52118 w 299713"/>
                <a:gd name="connsiteY10" fmla="*/ 153253 h 310196"/>
                <a:gd name="connsiteX11" fmla="*/ 149857 w 299713"/>
                <a:gd name="connsiteY11" fmla="*/ 55513 h 310196"/>
                <a:gd name="connsiteX12" fmla="*/ 247596 w 299713"/>
                <a:gd name="connsiteY12" fmla="*/ 153253 h 310196"/>
                <a:gd name="connsiteX13" fmla="*/ 150301 w 299713"/>
                <a:gd name="connsiteY13" fmla="*/ 251433 h 310196"/>
                <a:gd name="connsiteX14" fmla="*/ 150004 w 299713"/>
                <a:gd name="connsiteY14" fmla="*/ 251435 h 310196"/>
                <a:gd name="connsiteX15" fmla="*/ 249220 w 299713"/>
                <a:gd name="connsiteY15" fmla="*/ 77069 h 310196"/>
                <a:gd name="connsiteX16" fmla="*/ 225603 w 299713"/>
                <a:gd name="connsiteY16" fmla="*/ 54335 h 310196"/>
                <a:gd name="connsiteX17" fmla="*/ 248337 w 299713"/>
                <a:gd name="connsiteY17" fmla="*/ 30718 h 310196"/>
                <a:gd name="connsiteX18" fmla="*/ 271954 w 299713"/>
                <a:gd name="connsiteY18" fmla="*/ 53452 h 310196"/>
                <a:gd name="connsiteX19" fmla="*/ 271957 w 299713"/>
                <a:gd name="connsiteY19" fmla="*/ 54185 h 310196"/>
                <a:gd name="connsiteX20" fmla="*/ 249368 w 299713"/>
                <a:gd name="connsiteY20" fmla="*/ 77512 h 31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9713" h="310196">
                  <a:moveTo>
                    <a:pt x="223678" y="0"/>
                  </a:moveTo>
                  <a:lnTo>
                    <a:pt x="76036" y="0"/>
                  </a:lnTo>
                  <a:cubicBezTo>
                    <a:pt x="34076" y="81"/>
                    <a:pt x="81" y="34076"/>
                    <a:pt x="0" y="76036"/>
                  </a:cubicBezTo>
                  <a:lnTo>
                    <a:pt x="0" y="234308"/>
                  </a:lnTo>
                  <a:cubicBezTo>
                    <a:pt x="162" y="276211"/>
                    <a:pt x="34133" y="310115"/>
                    <a:pt x="76036" y="310196"/>
                  </a:cubicBezTo>
                  <a:lnTo>
                    <a:pt x="223678" y="310196"/>
                  </a:lnTo>
                  <a:cubicBezTo>
                    <a:pt x="265580" y="310115"/>
                    <a:pt x="299551" y="276211"/>
                    <a:pt x="299714" y="234308"/>
                  </a:cubicBezTo>
                  <a:lnTo>
                    <a:pt x="299714" y="76036"/>
                  </a:lnTo>
                  <a:cubicBezTo>
                    <a:pt x="299632" y="34076"/>
                    <a:pt x="265638" y="81"/>
                    <a:pt x="223678" y="0"/>
                  </a:cubicBezTo>
                  <a:close/>
                  <a:moveTo>
                    <a:pt x="149857" y="250992"/>
                  </a:moveTo>
                  <a:cubicBezTo>
                    <a:pt x="95877" y="250992"/>
                    <a:pt x="52118" y="207232"/>
                    <a:pt x="52118" y="153253"/>
                  </a:cubicBezTo>
                  <a:cubicBezTo>
                    <a:pt x="52118" y="99273"/>
                    <a:pt x="95877" y="55513"/>
                    <a:pt x="149857" y="55513"/>
                  </a:cubicBezTo>
                  <a:cubicBezTo>
                    <a:pt x="203836" y="55513"/>
                    <a:pt x="247596" y="99273"/>
                    <a:pt x="247596" y="153253"/>
                  </a:cubicBezTo>
                  <a:cubicBezTo>
                    <a:pt x="247841" y="207232"/>
                    <a:pt x="204281" y="251190"/>
                    <a:pt x="150301" y="251433"/>
                  </a:cubicBezTo>
                  <a:cubicBezTo>
                    <a:pt x="150202" y="251435"/>
                    <a:pt x="150103" y="251435"/>
                    <a:pt x="150004" y="251435"/>
                  </a:cubicBezTo>
                  <a:close/>
                  <a:moveTo>
                    <a:pt x="249220" y="77069"/>
                  </a:moveTo>
                  <a:cubicBezTo>
                    <a:pt x="236421" y="77313"/>
                    <a:pt x="225847" y="67134"/>
                    <a:pt x="225603" y="54335"/>
                  </a:cubicBezTo>
                  <a:cubicBezTo>
                    <a:pt x="225360" y="41535"/>
                    <a:pt x="235538" y="30962"/>
                    <a:pt x="248337" y="30718"/>
                  </a:cubicBezTo>
                  <a:cubicBezTo>
                    <a:pt x="261138" y="30475"/>
                    <a:pt x="271710" y="40653"/>
                    <a:pt x="271954" y="53452"/>
                  </a:cubicBezTo>
                  <a:cubicBezTo>
                    <a:pt x="271960" y="53696"/>
                    <a:pt x="271960" y="53941"/>
                    <a:pt x="271957" y="54185"/>
                  </a:cubicBezTo>
                  <a:cubicBezTo>
                    <a:pt x="272122" y="66849"/>
                    <a:pt x="262031" y="77270"/>
                    <a:pt x="249368" y="77512"/>
                  </a:cubicBezTo>
                  <a:close/>
                </a:path>
              </a:pathLst>
            </a:custGeom>
            <a:grpFill/>
            <a:ln w="14636" cap="flat">
              <a:noFill/>
              <a:prstDash val="solid"/>
              <a:miter/>
            </a:ln>
          </p:spPr>
          <p:txBody>
            <a:bodyPr rtlCol="0" anchor="ctr"/>
            <a:lstStyle/>
            <a:p>
              <a:endParaRPr lang="en-US"/>
            </a:p>
          </p:txBody>
        </p:sp>
        <p:sp>
          <p:nvSpPr>
            <p:cNvPr id="73" name="Freeform: Shape 33">
              <a:extLst>
                <a:ext uri="{FF2B5EF4-FFF2-40B4-BE49-F238E27FC236}">
                  <a16:creationId xmlns:a16="http://schemas.microsoft.com/office/drawing/2014/main" id="{C6653C19-E64C-B14B-8420-1906EEFBA658}"/>
                </a:ext>
              </a:extLst>
            </p:cNvPr>
            <p:cNvSpPr/>
            <p:nvPr/>
          </p:nvSpPr>
          <p:spPr>
            <a:xfrm>
              <a:off x="1543773" y="2289580"/>
              <a:ext cx="612419" cy="612419"/>
            </a:xfrm>
            <a:custGeom>
              <a:avLst/>
              <a:gdLst>
                <a:gd name="connsiteX0" fmla="*/ 306210 w 612419"/>
                <a:gd name="connsiteY0" fmla="*/ 0 h 612419"/>
                <a:gd name="connsiteX1" fmla="*/ 0 w 612419"/>
                <a:gd name="connsiteY1" fmla="*/ 306210 h 612419"/>
                <a:gd name="connsiteX2" fmla="*/ 306210 w 612419"/>
                <a:gd name="connsiteY2" fmla="*/ 612420 h 612419"/>
                <a:gd name="connsiteX3" fmla="*/ 612420 w 612419"/>
                <a:gd name="connsiteY3" fmla="*/ 306210 h 612419"/>
                <a:gd name="connsiteX4" fmla="*/ 306210 w 612419"/>
                <a:gd name="connsiteY4" fmla="*/ 0 h 612419"/>
                <a:gd name="connsiteX5" fmla="*/ 483381 w 612419"/>
                <a:gd name="connsiteY5" fmla="*/ 386823 h 612419"/>
                <a:gd name="connsiteX6" fmla="*/ 380031 w 612419"/>
                <a:gd name="connsiteY6" fmla="*/ 490172 h 612419"/>
                <a:gd name="connsiteX7" fmla="*/ 232389 w 612419"/>
                <a:gd name="connsiteY7" fmla="*/ 490172 h 612419"/>
                <a:gd name="connsiteX8" fmla="*/ 129039 w 612419"/>
                <a:gd name="connsiteY8" fmla="*/ 386823 h 612419"/>
                <a:gd name="connsiteX9" fmla="*/ 129039 w 612419"/>
                <a:gd name="connsiteY9" fmla="*/ 228550 h 612419"/>
                <a:gd name="connsiteX10" fmla="*/ 232389 w 612419"/>
                <a:gd name="connsiteY10" fmla="*/ 125201 h 612419"/>
                <a:gd name="connsiteX11" fmla="*/ 379883 w 612419"/>
                <a:gd name="connsiteY11" fmla="*/ 125201 h 612419"/>
                <a:gd name="connsiteX12" fmla="*/ 483233 w 612419"/>
                <a:gd name="connsiteY12" fmla="*/ 228550 h 61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419" h="612419">
                  <a:moveTo>
                    <a:pt x="306210" y="0"/>
                  </a:moveTo>
                  <a:cubicBezTo>
                    <a:pt x="137095" y="0"/>
                    <a:pt x="0" y="137095"/>
                    <a:pt x="0" y="306210"/>
                  </a:cubicBezTo>
                  <a:cubicBezTo>
                    <a:pt x="0" y="475325"/>
                    <a:pt x="137095" y="612420"/>
                    <a:pt x="306210" y="612420"/>
                  </a:cubicBezTo>
                  <a:cubicBezTo>
                    <a:pt x="475325" y="612420"/>
                    <a:pt x="612420" y="475325"/>
                    <a:pt x="612420" y="306210"/>
                  </a:cubicBezTo>
                  <a:cubicBezTo>
                    <a:pt x="612257" y="137162"/>
                    <a:pt x="475257" y="163"/>
                    <a:pt x="306210" y="0"/>
                  </a:cubicBezTo>
                  <a:close/>
                  <a:moveTo>
                    <a:pt x="483381" y="386823"/>
                  </a:moveTo>
                  <a:cubicBezTo>
                    <a:pt x="483381" y="443901"/>
                    <a:pt x="437110" y="490172"/>
                    <a:pt x="380031" y="490172"/>
                  </a:cubicBezTo>
                  <a:lnTo>
                    <a:pt x="232389" y="490172"/>
                  </a:lnTo>
                  <a:cubicBezTo>
                    <a:pt x="175310" y="490172"/>
                    <a:pt x="129039" y="443901"/>
                    <a:pt x="129039" y="386823"/>
                  </a:cubicBezTo>
                  <a:lnTo>
                    <a:pt x="129039" y="228550"/>
                  </a:lnTo>
                  <a:cubicBezTo>
                    <a:pt x="129039" y="171472"/>
                    <a:pt x="175310" y="125201"/>
                    <a:pt x="232389" y="125201"/>
                  </a:cubicBezTo>
                  <a:lnTo>
                    <a:pt x="379883" y="125201"/>
                  </a:lnTo>
                  <a:cubicBezTo>
                    <a:pt x="436962" y="125201"/>
                    <a:pt x="483233" y="171472"/>
                    <a:pt x="483233" y="228550"/>
                  </a:cubicBezTo>
                  <a:close/>
                </a:path>
              </a:pathLst>
            </a:custGeom>
            <a:grpFill/>
            <a:ln w="14636" cap="flat">
              <a:noFill/>
              <a:prstDash val="solid"/>
              <a:miter/>
            </a:ln>
          </p:spPr>
          <p:txBody>
            <a:bodyPr rtlCol="0" anchor="ctr"/>
            <a:lstStyle/>
            <a:p>
              <a:endParaRPr lang="en-US"/>
            </a:p>
          </p:txBody>
        </p:sp>
        <p:sp>
          <p:nvSpPr>
            <p:cNvPr id="74" name="Freeform: Shape 34">
              <a:extLst>
                <a:ext uri="{FF2B5EF4-FFF2-40B4-BE49-F238E27FC236}">
                  <a16:creationId xmlns:a16="http://schemas.microsoft.com/office/drawing/2014/main" id="{AF9FDCDB-3B41-3145-8168-693320FCF23F}"/>
                </a:ext>
              </a:extLst>
            </p:cNvPr>
            <p:cNvSpPr/>
            <p:nvPr/>
          </p:nvSpPr>
          <p:spPr>
            <a:xfrm>
              <a:off x="1785463" y="2531861"/>
              <a:ext cx="128153" cy="128153"/>
            </a:xfrm>
            <a:custGeom>
              <a:avLst/>
              <a:gdLst>
                <a:gd name="connsiteX0" fmla="*/ 64077 w 128153"/>
                <a:gd name="connsiteY0" fmla="*/ 0 h 128153"/>
                <a:gd name="connsiteX1" fmla="*/ 0 w 128153"/>
                <a:gd name="connsiteY1" fmla="*/ 64077 h 128153"/>
                <a:gd name="connsiteX2" fmla="*/ 64077 w 128153"/>
                <a:gd name="connsiteY2" fmla="*/ 128153 h 128153"/>
                <a:gd name="connsiteX3" fmla="*/ 128153 w 128153"/>
                <a:gd name="connsiteY3" fmla="*/ 64077 h 128153"/>
                <a:gd name="connsiteX4" fmla="*/ 64077 w 128153"/>
                <a:gd name="connsiteY4" fmla="*/ 0 h 12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53" h="128153">
                  <a:moveTo>
                    <a:pt x="64077" y="0"/>
                  </a:moveTo>
                  <a:cubicBezTo>
                    <a:pt x="28688" y="0"/>
                    <a:pt x="0" y="28688"/>
                    <a:pt x="0" y="64077"/>
                  </a:cubicBezTo>
                  <a:cubicBezTo>
                    <a:pt x="0" y="99465"/>
                    <a:pt x="28688" y="128153"/>
                    <a:pt x="64077" y="128153"/>
                  </a:cubicBezTo>
                  <a:cubicBezTo>
                    <a:pt x="99465" y="128153"/>
                    <a:pt x="128153" y="99465"/>
                    <a:pt x="128153" y="64077"/>
                  </a:cubicBezTo>
                  <a:cubicBezTo>
                    <a:pt x="128153" y="28688"/>
                    <a:pt x="99465" y="0"/>
                    <a:pt x="64077" y="0"/>
                  </a:cubicBezTo>
                  <a:close/>
                </a:path>
              </a:pathLst>
            </a:custGeom>
            <a:grpFill/>
            <a:ln w="14636" cap="flat">
              <a:noFill/>
              <a:prstDash val="solid"/>
              <a:miter/>
            </a:ln>
          </p:spPr>
          <p:txBody>
            <a:bodyPr rtlCol="0" anchor="ctr"/>
            <a:lstStyle/>
            <a:p>
              <a:endParaRPr lang="en-US"/>
            </a:p>
          </p:txBody>
        </p:sp>
      </p:grpSp>
      <p:sp>
        <p:nvSpPr>
          <p:cNvPr id="75" name="TextBox 74">
            <a:extLst>
              <a:ext uri="{FF2B5EF4-FFF2-40B4-BE49-F238E27FC236}">
                <a16:creationId xmlns:a16="http://schemas.microsoft.com/office/drawing/2014/main" id="{C1229B62-217C-B24E-9C5E-8FEE1F7111EE}"/>
              </a:ext>
            </a:extLst>
          </p:cNvPr>
          <p:cNvSpPr txBox="1"/>
          <p:nvPr/>
        </p:nvSpPr>
        <p:spPr>
          <a:xfrm>
            <a:off x="2412157" y="2946299"/>
            <a:ext cx="1342229" cy="230832"/>
          </a:xfrm>
          <a:prstGeom prst="rect">
            <a:avLst/>
          </a:prstGeom>
          <a:noFill/>
        </p:spPr>
        <p:txBody>
          <a:bodyPr wrap="square" rtlCol="0">
            <a:spAutoFit/>
          </a:bodyPr>
          <a:lstStyle/>
          <a:p>
            <a:pPr algn="ctr"/>
            <a:r>
              <a:rPr lang="en-IN" sz="900">
                <a:solidFill>
                  <a:schemeClr val="bg1"/>
                </a:solidFill>
                <a:latin typeface="Neue Haas Grotesk Text Pro" panose="020B0504020202020204" pitchFamily="34" charset="77"/>
                <a:cs typeface="Arial" panose="020B0604020202020204" pitchFamily="34" charset="0"/>
              </a:rPr>
              <a:t>Hitachi Vantara</a:t>
            </a:r>
          </a:p>
        </p:txBody>
      </p:sp>
      <p:sp>
        <p:nvSpPr>
          <p:cNvPr id="76" name="TextBox 75">
            <a:extLst>
              <a:ext uri="{FF2B5EF4-FFF2-40B4-BE49-F238E27FC236}">
                <a16:creationId xmlns:a16="http://schemas.microsoft.com/office/drawing/2014/main" id="{6BE88752-2186-1742-9B41-C468E0388AA5}"/>
              </a:ext>
            </a:extLst>
          </p:cNvPr>
          <p:cNvSpPr txBox="1"/>
          <p:nvPr/>
        </p:nvSpPr>
        <p:spPr>
          <a:xfrm>
            <a:off x="872167" y="2946299"/>
            <a:ext cx="1342229" cy="230832"/>
          </a:xfrm>
          <a:prstGeom prst="rect">
            <a:avLst/>
          </a:prstGeom>
          <a:noFill/>
        </p:spPr>
        <p:txBody>
          <a:bodyPr wrap="square" rtlCol="0">
            <a:spAutoFit/>
          </a:bodyPr>
          <a:lstStyle/>
          <a:p>
            <a:pPr algn="ctr"/>
            <a:r>
              <a:rPr lang="en-IN" sz="900">
                <a:solidFill>
                  <a:schemeClr val="bg1"/>
                </a:solidFill>
                <a:latin typeface="Neue Haas Grotesk Text Pro" panose="020B0504020202020204" pitchFamily="34" charset="77"/>
                <a:cs typeface="Arial" panose="020B0604020202020204" pitchFamily="34" charset="0"/>
              </a:rPr>
              <a:t>@HitachiVantara</a:t>
            </a:r>
          </a:p>
        </p:txBody>
      </p:sp>
      <p:sp>
        <p:nvSpPr>
          <p:cNvPr id="77" name="TextBox 76">
            <a:extLst>
              <a:ext uri="{FF2B5EF4-FFF2-40B4-BE49-F238E27FC236}">
                <a16:creationId xmlns:a16="http://schemas.microsoft.com/office/drawing/2014/main" id="{0B44BEF6-4ADA-9043-8C36-79803AA51984}"/>
              </a:ext>
            </a:extLst>
          </p:cNvPr>
          <p:cNvSpPr txBox="1"/>
          <p:nvPr/>
        </p:nvSpPr>
        <p:spPr>
          <a:xfrm>
            <a:off x="5350806" y="2946299"/>
            <a:ext cx="1342229" cy="230832"/>
          </a:xfrm>
          <a:prstGeom prst="rect">
            <a:avLst/>
          </a:prstGeom>
          <a:noFill/>
        </p:spPr>
        <p:txBody>
          <a:bodyPr wrap="square" rtlCol="0">
            <a:spAutoFit/>
          </a:bodyPr>
          <a:lstStyle/>
          <a:p>
            <a:pPr algn="ctr"/>
            <a:r>
              <a:rPr lang="en-IN" sz="900">
                <a:solidFill>
                  <a:schemeClr val="bg1"/>
                </a:solidFill>
                <a:latin typeface="Neue Haas Grotesk Text Pro" panose="020B0504020202020204" pitchFamily="34" charset="77"/>
                <a:cs typeface="Arial" panose="020B0604020202020204" pitchFamily="34" charset="0"/>
              </a:rPr>
              <a:t>@HitachiVantara</a:t>
            </a:r>
          </a:p>
        </p:txBody>
      </p:sp>
      <p:sp>
        <p:nvSpPr>
          <p:cNvPr id="78" name="TextBox 77">
            <a:extLst>
              <a:ext uri="{FF2B5EF4-FFF2-40B4-BE49-F238E27FC236}">
                <a16:creationId xmlns:a16="http://schemas.microsoft.com/office/drawing/2014/main" id="{52F00F32-3598-1448-822B-E3B10CEEA10F}"/>
              </a:ext>
            </a:extLst>
          </p:cNvPr>
          <p:cNvSpPr txBox="1"/>
          <p:nvPr/>
        </p:nvSpPr>
        <p:spPr>
          <a:xfrm>
            <a:off x="6894904" y="2946299"/>
            <a:ext cx="1342229" cy="230832"/>
          </a:xfrm>
          <a:prstGeom prst="rect">
            <a:avLst/>
          </a:prstGeom>
          <a:noFill/>
        </p:spPr>
        <p:txBody>
          <a:bodyPr wrap="square" rtlCol="0">
            <a:spAutoFit/>
          </a:bodyPr>
          <a:lstStyle/>
          <a:p>
            <a:pPr algn="ctr"/>
            <a:r>
              <a:rPr lang="en-IN" sz="900">
                <a:solidFill>
                  <a:schemeClr val="bg1"/>
                </a:solidFill>
                <a:latin typeface="Neue Haas Grotesk Text Pro" panose="020B0504020202020204" pitchFamily="34" charset="77"/>
                <a:cs typeface="Arial" panose="020B0604020202020204" pitchFamily="34" charset="0"/>
              </a:rPr>
              <a:t>Hitachi Vantara</a:t>
            </a:r>
          </a:p>
        </p:txBody>
      </p:sp>
      <p:pic>
        <p:nvPicPr>
          <p:cNvPr id="80" name="Graphic 79" descr="Hitachi Vantara Logo">
            <a:extLst>
              <a:ext uri="{FF2B5EF4-FFF2-40B4-BE49-F238E27FC236}">
                <a16:creationId xmlns:a16="http://schemas.microsoft.com/office/drawing/2014/main" id="{C756543D-8017-307A-6679-5548F4142D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8400" y="-1"/>
            <a:ext cx="1627198" cy="813599"/>
          </a:xfrm>
          <a:prstGeom prst="rect">
            <a:avLst/>
          </a:prstGeom>
        </p:spPr>
      </p:pic>
      <p:pic>
        <p:nvPicPr>
          <p:cNvPr id="3" name="Picture 2">
            <a:extLst>
              <a:ext uri="{FF2B5EF4-FFF2-40B4-BE49-F238E27FC236}">
                <a16:creationId xmlns:a16="http://schemas.microsoft.com/office/drawing/2014/main" id="{35EA7666-CA6C-AE86-0CE6-6DFBA98CF7F2}"/>
              </a:ext>
            </a:extLst>
          </p:cNvPr>
          <p:cNvPicPr>
            <a:picLocks noChangeAspect="1"/>
          </p:cNvPicPr>
          <p:nvPr/>
        </p:nvPicPr>
        <p:blipFill>
          <a:blip r:embed="rId5"/>
          <a:stretch>
            <a:fillRect/>
          </a:stretch>
        </p:blipFill>
        <p:spPr>
          <a:xfrm>
            <a:off x="4313479" y="2307735"/>
            <a:ext cx="505906" cy="505906"/>
          </a:xfrm>
          <a:prstGeom prst="rect">
            <a:avLst/>
          </a:prstGeom>
        </p:spPr>
      </p:pic>
      <p:sp>
        <p:nvSpPr>
          <p:cNvPr id="2" name="Content Placeholder 4">
            <a:extLst>
              <a:ext uri="{FF2B5EF4-FFF2-40B4-BE49-F238E27FC236}">
                <a16:creationId xmlns:a16="http://schemas.microsoft.com/office/drawing/2014/main" id="{9B1C634F-599E-BE98-626A-E0984959E292}"/>
              </a:ext>
            </a:extLst>
          </p:cNvPr>
          <p:cNvSpPr txBox="1">
            <a:spLocks/>
          </p:cNvSpPr>
          <p:nvPr/>
        </p:nvSpPr>
        <p:spPr>
          <a:xfrm>
            <a:off x="3439031" y="3517318"/>
            <a:ext cx="2426264" cy="520866"/>
          </a:xfrm>
          <a:prstGeom prst="roundRect">
            <a:avLst>
              <a:gd name="adj" fmla="val 50000"/>
            </a:avLst>
          </a:prstGeom>
          <a:ln w="12700">
            <a:solidFill>
              <a:schemeClr val="accent2"/>
            </a:solidFill>
          </a:ln>
        </p:spPr>
        <p:txBody>
          <a:bodyPr wrap="none" anchor="ctr" anchorCtr="0"/>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0"/>
              </a:spcAft>
              <a:buNone/>
            </a:pPr>
            <a:r>
              <a:rPr lang="en-GB" i="1" dirty="0">
                <a:solidFill>
                  <a:schemeClr val="bg1"/>
                </a:solidFill>
                <a:latin typeface="Times New Roman" panose="02020603050405020304" pitchFamily="18" charset="0"/>
                <a:cs typeface="Times New Roman" panose="02020603050405020304" pitchFamily="18" charset="0"/>
              </a:rPr>
              <a:t>Follow Hitachi Vantara</a:t>
            </a:r>
          </a:p>
        </p:txBody>
      </p:sp>
    </p:spTree>
    <p:extLst>
      <p:ext uri="{BB962C8B-B14F-4D97-AF65-F5344CB8AC3E}">
        <p14:creationId xmlns:p14="http://schemas.microsoft.com/office/powerpoint/2010/main" val="135181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309BD1C4-4419-CB57-12C1-9E17F0EFFA6B}"/>
              </a:ext>
            </a:extLst>
          </p:cNvPr>
          <p:cNvSpPr>
            <a:spLocks noGrp="1"/>
          </p:cNvSpPr>
          <p:nvPr>
            <p:ph type="title"/>
          </p:nvPr>
        </p:nvSpPr>
        <p:spPr/>
        <p:txBody>
          <a:bodyPr/>
          <a:lstStyle/>
          <a:p>
            <a:r>
              <a:rPr lang="en-US" dirty="0"/>
              <a:t>Customer Top Challenges when Adopting AI</a:t>
            </a:r>
          </a:p>
        </p:txBody>
      </p:sp>
      <p:sp>
        <p:nvSpPr>
          <p:cNvPr id="11" name="TextBox 10">
            <a:extLst>
              <a:ext uri="{FF2B5EF4-FFF2-40B4-BE49-F238E27FC236}">
                <a16:creationId xmlns:a16="http://schemas.microsoft.com/office/drawing/2014/main" id="{47915BE9-270E-13F8-F56B-173D9BDA4DAA}"/>
              </a:ext>
            </a:extLst>
          </p:cNvPr>
          <p:cNvSpPr txBox="1"/>
          <p:nvPr/>
        </p:nvSpPr>
        <p:spPr>
          <a:xfrm>
            <a:off x="7001173" y="-1516382"/>
            <a:ext cx="1672856" cy="443198"/>
          </a:xfrm>
          <a:prstGeom prst="rect">
            <a:avLst/>
          </a:prstGeom>
          <a:solidFill>
            <a:srgbClr val="FFFF00"/>
          </a:solidFill>
        </p:spPr>
        <p:txBody>
          <a:bodyPr wrap="square" lIns="0" tIns="0" rIns="0" bIns="0" rtlCol="0">
            <a:spAutoFit/>
          </a:bodyPr>
          <a:lstStyle/>
          <a:p>
            <a:pPr algn="l">
              <a:lnSpc>
                <a:spcPct val="90000"/>
              </a:lnSpc>
              <a:spcBef>
                <a:spcPts val="600"/>
              </a:spcBef>
            </a:pPr>
            <a:r>
              <a:rPr lang="en-US" sz="1600">
                <a:solidFill>
                  <a:sysClr val="windowText" lastClr="000000"/>
                </a:solidFill>
                <a:latin typeface="Neue Haas Grotesk Text Pro" panose="020B0504020202020204" pitchFamily="34" charset="77"/>
              </a:rPr>
              <a:t>Need to update from DO deck</a:t>
            </a:r>
            <a:endParaRPr lang="en-US" sz="1600" baseline="0">
              <a:solidFill>
                <a:sysClr val="windowText" lastClr="000000"/>
              </a:solidFill>
              <a:latin typeface="Neue Haas Grotesk Text Pro" panose="020B0504020202020204" pitchFamily="34" charset="77"/>
            </a:endParaRPr>
          </a:p>
        </p:txBody>
      </p:sp>
      <p:pic>
        <p:nvPicPr>
          <p:cNvPr id="27" name="Picture 26">
            <a:extLst>
              <a:ext uri="{FF2B5EF4-FFF2-40B4-BE49-F238E27FC236}">
                <a16:creationId xmlns:a16="http://schemas.microsoft.com/office/drawing/2014/main" id="{A61E926A-3DFA-C622-31ED-367588914995}"/>
              </a:ext>
            </a:extLst>
          </p:cNvPr>
          <p:cNvPicPr>
            <a:picLocks noChangeAspect="1"/>
          </p:cNvPicPr>
          <p:nvPr/>
        </p:nvPicPr>
        <p:blipFill>
          <a:blip r:embed="rId3"/>
          <a:stretch>
            <a:fillRect/>
          </a:stretch>
        </p:blipFill>
        <p:spPr>
          <a:xfrm>
            <a:off x="326755" y="4377420"/>
            <a:ext cx="4432679" cy="343850"/>
          </a:xfrm>
          <a:prstGeom prst="rect">
            <a:avLst/>
          </a:prstGeom>
        </p:spPr>
      </p:pic>
      <p:graphicFrame>
        <p:nvGraphicFramePr>
          <p:cNvPr id="4" name="Chart 3">
            <a:extLst>
              <a:ext uri="{FF2B5EF4-FFF2-40B4-BE49-F238E27FC236}">
                <a16:creationId xmlns:a16="http://schemas.microsoft.com/office/drawing/2014/main" id="{98588369-1E91-EF34-003E-C4EB681318A5}"/>
              </a:ext>
            </a:extLst>
          </p:cNvPr>
          <p:cNvGraphicFramePr/>
          <p:nvPr/>
        </p:nvGraphicFramePr>
        <p:xfrm>
          <a:off x="0" y="702967"/>
          <a:ext cx="6654766" cy="3583497"/>
        </p:xfrm>
        <a:graphic>
          <a:graphicData uri="http://schemas.openxmlformats.org/drawingml/2006/chart">
            <c:chart xmlns:c="http://schemas.openxmlformats.org/drawingml/2006/chart" xmlns:r="http://schemas.openxmlformats.org/officeDocument/2006/relationships" r:id="rId4"/>
          </a:graphicData>
        </a:graphic>
      </p:graphicFrame>
      <p:sp>
        <p:nvSpPr>
          <p:cNvPr id="32" name="Content Placeholder 16">
            <a:extLst>
              <a:ext uri="{FF2B5EF4-FFF2-40B4-BE49-F238E27FC236}">
                <a16:creationId xmlns:a16="http://schemas.microsoft.com/office/drawing/2014/main" id="{5B47860C-511E-FC89-1FE0-971C0F479BA4}"/>
              </a:ext>
            </a:extLst>
          </p:cNvPr>
          <p:cNvSpPr txBox="1">
            <a:spLocks/>
          </p:cNvSpPr>
          <p:nvPr/>
        </p:nvSpPr>
        <p:spPr>
          <a:xfrm>
            <a:off x="6817047" y="1663390"/>
            <a:ext cx="1679627" cy="215444"/>
          </a:xfrm>
          <a:prstGeom prst="rect">
            <a:avLst/>
          </a:prstGeom>
        </p:spPr>
        <p:txBody>
          <a:bodyPr vert="horz" wrap="none" lIns="0" tIns="0" rIns="0" bIns="0" anchor="ctr" anchorCtr="0">
            <a:spAutoFit/>
          </a:bodyPr>
          <a:lst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Font typeface="Arial" panose="020B0604020202020204" pitchFamily="34" charset="0"/>
              <a:buNone/>
            </a:pPr>
            <a:r>
              <a:rPr lang="en-US" sz="1400" b="1" i="1" dirty="0">
                <a:latin typeface="Times New Roman" panose="02020603050405020304" pitchFamily="18" charset="0"/>
                <a:cs typeface="Times New Roman" panose="02020603050405020304" pitchFamily="18" charset="0"/>
              </a:rPr>
              <a:t>Business Challenges</a:t>
            </a:r>
          </a:p>
        </p:txBody>
      </p:sp>
      <p:grpSp>
        <p:nvGrpSpPr>
          <p:cNvPr id="49" name="Group 48">
            <a:extLst>
              <a:ext uri="{FF2B5EF4-FFF2-40B4-BE49-F238E27FC236}">
                <a16:creationId xmlns:a16="http://schemas.microsoft.com/office/drawing/2014/main" id="{7A74D174-B1FF-DAE3-39DF-39110E384F30}"/>
              </a:ext>
            </a:extLst>
          </p:cNvPr>
          <p:cNvGrpSpPr/>
          <p:nvPr/>
        </p:nvGrpSpPr>
        <p:grpSpPr>
          <a:xfrm>
            <a:off x="6412255" y="1542512"/>
            <a:ext cx="457200" cy="457200"/>
            <a:chOff x="6379515" y="1176055"/>
            <a:chExt cx="457200" cy="457200"/>
          </a:xfrm>
        </p:grpSpPr>
        <p:sp>
          <p:nvSpPr>
            <p:cNvPr id="36" name="Oval 35">
              <a:extLst>
                <a:ext uri="{FF2B5EF4-FFF2-40B4-BE49-F238E27FC236}">
                  <a16:creationId xmlns:a16="http://schemas.microsoft.com/office/drawing/2014/main" id="{45B007A4-68B7-1704-DE6F-1FBA2FD67716}"/>
                </a:ext>
              </a:extLst>
            </p:cNvPr>
            <p:cNvSpPr/>
            <p:nvPr/>
          </p:nvSpPr>
          <p:spPr>
            <a:xfrm>
              <a:off x="6379515" y="1176055"/>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lnSpcReduction="10000"/>
            </a:bodyPr>
            <a:lstStyle/>
            <a:p>
              <a:pPr algn="ctr"/>
              <a:endParaRPr lang="en-US" sz="2400" i="1">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C8D87766-3920-4F5E-9489-89C4F1A4435F}"/>
                </a:ext>
              </a:extLst>
            </p:cNvPr>
            <p:cNvPicPr>
              <a:picLocks noChangeAspect="1"/>
            </p:cNvPicPr>
            <p:nvPr/>
          </p:nvPicPr>
          <p:blipFill>
            <a:blip r:embed="rId5"/>
            <a:stretch>
              <a:fillRect/>
            </a:stretch>
          </p:blipFill>
          <p:spPr>
            <a:xfrm>
              <a:off x="6479507" y="1275585"/>
              <a:ext cx="257217" cy="251858"/>
            </a:xfrm>
            <a:prstGeom prst="rect">
              <a:avLst/>
            </a:prstGeom>
          </p:spPr>
        </p:pic>
      </p:grpSp>
      <p:sp>
        <p:nvSpPr>
          <p:cNvPr id="40" name="Content Placeholder 16">
            <a:extLst>
              <a:ext uri="{FF2B5EF4-FFF2-40B4-BE49-F238E27FC236}">
                <a16:creationId xmlns:a16="http://schemas.microsoft.com/office/drawing/2014/main" id="{16137E0B-2E99-4F27-D9AD-FEACA523BEE6}"/>
              </a:ext>
            </a:extLst>
          </p:cNvPr>
          <p:cNvSpPr txBox="1">
            <a:spLocks/>
          </p:cNvSpPr>
          <p:nvPr/>
        </p:nvSpPr>
        <p:spPr>
          <a:xfrm>
            <a:off x="6823439" y="2797371"/>
            <a:ext cx="2078774" cy="215444"/>
          </a:xfrm>
          <a:prstGeom prst="rect">
            <a:avLst/>
          </a:prstGeom>
        </p:spPr>
        <p:txBody>
          <a:bodyPr vert="horz" wrap="none" lIns="0" tIns="0" rIns="0" bIns="0" rtlCol="0" anchor="ctr" anchorCtr="0">
            <a:sp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None/>
            </a:pPr>
            <a:r>
              <a:rPr lang="en-US" sz="1400" b="1" i="1">
                <a:latin typeface="Times New Roman" panose="02020603050405020304" pitchFamily="18" charset="0"/>
                <a:cs typeface="Times New Roman" panose="02020603050405020304" pitchFamily="18" charset="0"/>
              </a:rPr>
              <a:t>Infrastructure Challenges</a:t>
            </a:r>
          </a:p>
        </p:txBody>
      </p:sp>
      <p:grpSp>
        <p:nvGrpSpPr>
          <p:cNvPr id="50" name="Group 49">
            <a:extLst>
              <a:ext uri="{FF2B5EF4-FFF2-40B4-BE49-F238E27FC236}">
                <a16:creationId xmlns:a16="http://schemas.microsoft.com/office/drawing/2014/main" id="{81623165-4ABF-549D-6B53-AC33E321E9E3}"/>
              </a:ext>
            </a:extLst>
          </p:cNvPr>
          <p:cNvGrpSpPr/>
          <p:nvPr/>
        </p:nvGrpSpPr>
        <p:grpSpPr>
          <a:xfrm>
            <a:off x="6418647" y="2676493"/>
            <a:ext cx="457200" cy="457200"/>
            <a:chOff x="6379515" y="2037516"/>
            <a:chExt cx="457200" cy="457200"/>
          </a:xfrm>
        </p:grpSpPr>
        <p:sp>
          <p:nvSpPr>
            <p:cNvPr id="39" name="Oval 38">
              <a:extLst>
                <a:ext uri="{FF2B5EF4-FFF2-40B4-BE49-F238E27FC236}">
                  <a16:creationId xmlns:a16="http://schemas.microsoft.com/office/drawing/2014/main" id="{D03CF895-890E-9119-8F27-A2E5164230CC}"/>
                </a:ext>
              </a:extLst>
            </p:cNvPr>
            <p:cNvSpPr/>
            <p:nvPr/>
          </p:nvSpPr>
          <p:spPr>
            <a:xfrm>
              <a:off x="6379515" y="2037516"/>
              <a:ext cx="457200" cy="457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2500" lnSpcReduction="10000"/>
            </a:bodyPr>
            <a:lstStyle/>
            <a:p>
              <a:pPr algn="ctr"/>
              <a:endParaRPr lang="en-US" sz="2400" i="1">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60EB89AF-68E8-8E3D-6CBE-6D6C45343F0F}"/>
                </a:ext>
              </a:extLst>
            </p:cNvPr>
            <p:cNvPicPr>
              <a:picLocks noChangeAspect="1"/>
            </p:cNvPicPr>
            <p:nvPr/>
          </p:nvPicPr>
          <p:blipFill>
            <a:blip r:embed="rId6"/>
            <a:stretch>
              <a:fillRect/>
            </a:stretch>
          </p:blipFill>
          <p:spPr>
            <a:xfrm>
              <a:off x="6448095" y="2109296"/>
              <a:ext cx="320040" cy="313640"/>
            </a:xfrm>
            <a:prstGeom prst="rect">
              <a:avLst/>
            </a:prstGeom>
          </p:spPr>
        </p:pic>
      </p:grpSp>
      <p:sp>
        <p:nvSpPr>
          <p:cNvPr id="23" name="Content Placeholder 16">
            <a:extLst>
              <a:ext uri="{FF2B5EF4-FFF2-40B4-BE49-F238E27FC236}">
                <a16:creationId xmlns:a16="http://schemas.microsoft.com/office/drawing/2014/main" id="{BD35EEAA-F8AE-AEAF-7DEA-7541323B747F}"/>
              </a:ext>
            </a:extLst>
          </p:cNvPr>
          <p:cNvSpPr txBox="1">
            <a:spLocks/>
          </p:cNvSpPr>
          <p:nvPr/>
        </p:nvSpPr>
        <p:spPr>
          <a:xfrm>
            <a:off x="6823439" y="2226927"/>
            <a:ext cx="1378262" cy="215444"/>
          </a:xfrm>
          <a:prstGeom prst="rect">
            <a:avLst/>
          </a:prstGeom>
        </p:spPr>
        <p:txBody>
          <a:bodyPr vert="horz" wrap="none" lIns="0" tIns="0" rIns="0" bIns="0" rtlCol="0" anchor="ctr" anchorCtr="0">
            <a:sp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Font typeface="Arial" panose="020B0604020202020204" pitchFamily="34" charset="0"/>
              <a:buNone/>
            </a:pPr>
            <a:r>
              <a:rPr lang="en-US" sz="1400" b="1" i="1">
                <a:latin typeface="Times New Roman" panose="02020603050405020304" pitchFamily="18" charset="0"/>
                <a:cs typeface="Times New Roman" panose="02020603050405020304" pitchFamily="18" charset="0"/>
              </a:rPr>
              <a:t>Data Challenges</a:t>
            </a:r>
          </a:p>
        </p:txBody>
      </p:sp>
      <p:grpSp>
        <p:nvGrpSpPr>
          <p:cNvPr id="51" name="Group 50">
            <a:extLst>
              <a:ext uri="{FF2B5EF4-FFF2-40B4-BE49-F238E27FC236}">
                <a16:creationId xmlns:a16="http://schemas.microsoft.com/office/drawing/2014/main" id="{CB65358B-E0E4-E309-082A-8E4B8B43BF64}"/>
              </a:ext>
            </a:extLst>
          </p:cNvPr>
          <p:cNvGrpSpPr/>
          <p:nvPr/>
        </p:nvGrpSpPr>
        <p:grpSpPr>
          <a:xfrm>
            <a:off x="6418647" y="2106049"/>
            <a:ext cx="457200" cy="457200"/>
            <a:chOff x="6379515" y="2863247"/>
            <a:chExt cx="457200" cy="457200"/>
          </a:xfrm>
        </p:grpSpPr>
        <p:sp>
          <p:nvSpPr>
            <p:cNvPr id="37" name="Oval 36">
              <a:extLst>
                <a:ext uri="{FF2B5EF4-FFF2-40B4-BE49-F238E27FC236}">
                  <a16:creationId xmlns:a16="http://schemas.microsoft.com/office/drawing/2014/main" id="{83716F1F-2815-5D9C-F37F-5E581084C9D2}"/>
                </a:ext>
              </a:extLst>
            </p:cNvPr>
            <p:cNvSpPr/>
            <p:nvPr/>
          </p:nvSpPr>
          <p:spPr>
            <a:xfrm>
              <a:off x="6379515" y="2863247"/>
              <a:ext cx="457200" cy="4572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tIns="0" rIns="0" bIns="0" rtlCol="0" anchor="ctr">
              <a:normAutofit fontScale="92500" lnSpcReduction="10000"/>
            </a:bodyPr>
            <a:lstStyle/>
            <a:p>
              <a:pPr algn="ctr"/>
              <a:endParaRPr lang="en-US" sz="2400" i="1">
                <a:latin typeface="Times New Roman" panose="02020603050405020304" pitchFamily="18" charset="0"/>
                <a:cs typeface="Times New Roman" panose="02020603050405020304" pitchFamily="18" charset="0"/>
              </a:endParaRPr>
            </a:p>
          </p:txBody>
        </p:sp>
        <p:pic>
          <p:nvPicPr>
            <p:cNvPr id="43" name="Graphic 42">
              <a:extLst>
                <a:ext uri="{FF2B5EF4-FFF2-40B4-BE49-F238E27FC236}">
                  <a16:creationId xmlns:a16="http://schemas.microsoft.com/office/drawing/2014/main" id="{CF1ABB01-129F-F909-222F-B00EE32C09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48095" y="2958497"/>
              <a:ext cx="320040" cy="266700"/>
            </a:xfrm>
            <a:prstGeom prst="rect">
              <a:avLst/>
            </a:prstGeom>
          </p:spPr>
        </p:pic>
      </p:grpSp>
      <p:sp>
        <p:nvSpPr>
          <p:cNvPr id="31" name="Content Placeholder 16">
            <a:extLst>
              <a:ext uri="{FF2B5EF4-FFF2-40B4-BE49-F238E27FC236}">
                <a16:creationId xmlns:a16="http://schemas.microsoft.com/office/drawing/2014/main" id="{0EDADE12-6416-6FDD-075E-5EAB1E9F0B0F}"/>
              </a:ext>
            </a:extLst>
          </p:cNvPr>
          <p:cNvSpPr txBox="1">
            <a:spLocks/>
          </p:cNvSpPr>
          <p:nvPr/>
        </p:nvSpPr>
        <p:spPr>
          <a:xfrm>
            <a:off x="6817047" y="3396239"/>
            <a:ext cx="1907253" cy="215444"/>
          </a:xfrm>
          <a:prstGeom prst="rect">
            <a:avLst/>
          </a:prstGeom>
        </p:spPr>
        <p:txBody>
          <a:bodyPr vert="horz" wrap="none" lIns="0" tIns="0" rIns="0" bIns="0" rtlCol="0" anchor="ctr" anchorCtr="0">
            <a:spAutoFit/>
          </a:bodyPr>
          <a:lstStyle>
            <a:lvl1pPr marL="252000" indent="-108000" algn="l" defTabSz="914400" rtl="0" eaLnBrk="1" latinLnBrk="0" hangingPunct="1">
              <a:lnSpc>
                <a:spcPct val="100000"/>
              </a:lnSpc>
              <a:spcBef>
                <a:spcPts val="500"/>
              </a:spcBef>
              <a:spcAft>
                <a:spcPts val="200"/>
              </a:spcAft>
              <a:buClr>
                <a:schemeClr val="tx2"/>
              </a:buClr>
              <a:buFont typeface="Arial" panose="020B0604020202020204" pitchFamily="34" charset="0"/>
              <a:buChar char="•"/>
              <a:defRPr lang="en-US" sz="1600" b="0" i="0" kern="120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300"/>
              </a:spcBef>
              <a:spcAft>
                <a:spcPts val="400"/>
              </a:spcAft>
              <a:buClr>
                <a:schemeClr val="tx2"/>
              </a:buClr>
              <a:buFont typeface="Arial" panose="020B0604020202020204" pitchFamily="34" charset="0"/>
              <a:buChar char="•"/>
              <a:defRPr lang="en-US" sz="1300" b="0" i="0" kern="120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200"/>
              </a:spcBef>
              <a:spcAft>
                <a:spcPts val="500"/>
              </a:spcAft>
              <a:buClr>
                <a:schemeClr val="tx2"/>
              </a:buClr>
              <a:buFont typeface="Arial" panose="020B0604020202020204" pitchFamily="34" charset="0"/>
              <a:buChar char="•"/>
              <a:defRPr lang="en-US" sz="900" b="0" i="0" kern="120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Font typeface="Arial" panose="020B0604020202020204" pitchFamily="34" charset="0"/>
              <a:buNone/>
            </a:pPr>
            <a:r>
              <a:rPr lang="en-US" sz="1400" b="1" i="1">
                <a:latin typeface="Times New Roman" panose="02020603050405020304" pitchFamily="18" charset="0"/>
                <a:cs typeface="Times New Roman" panose="02020603050405020304" pitchFamily="18" charset="0"/>
              </a:rPr>
              <a:t>Operational Challenges</a:t>
            </a:r>
          </a:p>
        </p:txBody>
      </p:sp>
      <p:grpSp>
        <p:nvGrpSpPr>
          <p:cNvPr id="52" name="Group 51">
            <a:extLst>
              <a:ext uri="{FF2B5EF4-FFF2-40B4-BE49-F238E27FC236}">
                <a16:creationId xmlns:a16="http://schemas.microsoft.com/office/drawing/2014/main" id="{0FA9905A-2BF0-5BD6-8191-15D4250E1AF8}"/>
              </a:ext>
            </a:extLst>
          </p:cNvPr>
          <p:cNvGrpSpPr/>
          <p:nvPr/>
        </p:nvGrpSpPr>
        <p:grpSpPr>
          <a:xfrm>
            <a:off x="6412255" y="3275361"/>
            <a:ext cx="457200" cy="457200"/>
            <a:chOff x="6379515" y="3664820"/>
            <a:chExt cx="457200" cy="457200"/>
          </a:xfrm>
        </p:grpSpPr>
        <p:sp>
          <p:nvSpPr>
            <p:cNvPr id="38" name="Oval 37">
              <a:extLst>
                <a:ext uri="{FF2B5EF4-FFF2-40B4-BE49-F238E27FC236}">
                  <a16:creationId xmlns:a16="http://schemas.microsoft.com/office/drawing/2014/main" id="{0FB165E3-34DE-4F51-EA90-DD838048F355}"/>
                </a:ext>
              </a:extLst>
            </p:cNvPr>
            <p:cNvSpPr/>
            <p:nvPr/>
          </p:nvSpPr>
          <p:spPr>
            <a:xfrm>
              <a:off x="6379515" y="3664820"/>
              <a:ext cx="457200" cy="4572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tIns="0" rIns="0" bIns="0" rtlCol="0" anchor="ctr">
              <a:normAutofit fontScale="92500" lnSpcReduction="10000"/>
            </a:bodyPr>
            <a:lstStyle/>
            <a:p>
              <a:pPr algn="ctr"/>
              <a:endParaRPr lang="en-US" sz="2400" i="1">
                <a:latin typeface="Times New Roman" panose="02020603050405020304" pitchFamily="18" charset="0"/>
                <a:cs typeface="Times New Roman" panose="02020603050405020304" pitchFamily="18" charset="0"/>
              </a:endParaRPr>
            </a:p>
          </p:txBody>
        </p:sp>
        <p:pic>
          <p:nvPicPr>
            <p:cNvPr id="44" name="Graphic 43">
              <a:extLst>
                <a:ext uri="{FF2B5EF4-FFF2-40B4-BE49-F238E27FC236}">
                  <a16:creationId xmlns:a16="http://schemas.microsoft.com/office/drawing/2014/main" id="{D9D82A28-45C9-1AA0-43E9-D37FEACA71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8095" y="3733400"/>
              <a:ext cx="320040" cy="320040"/>
            </a:xfrm>
            <a:prstGeom prst="rect">
              <a:avLst/>
            </a:prstGeom>
          </p:spPr>
        </p:pic>
      </p:grpSp>
    </p:spTree>
    <p:extLst>
      <p:ext uri="{BB962C8B-B14F-4D97-AF65-F5344CB8AC3E}">
        <p14:creationId xmlns:p14="http://schemas.microsoft.com/office/powerpoint/2010/main" val="227464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AI Infrastructure Demands and Data Usage</a:t>
            </a:r>
          </a:p>
        </p:txBody>
      </p:sp>
      <p:grpSp>
        <p:nvGrpSpPr>
          <p:cNvPr id="3" name="Group 2">
            <a:extLst>
              <a:ext uri="{FF2B5EF4-FFF2-40B4-BE49-F238E27FC236}">
                <a16:creationId xmlns:a16="http://schemas.microsoft.com/office/drawing/2014/main" id="{6E0E88C0-790A-71B6-760E-84CFE0C4F946}"/>
              </a:ext>
            </a:extLst>
          </p:cNvPr>
          <p:cNvGrpSpPr/>
          <p:nvPr/>
        </p:nvGrpSpPr>
        <p:grpSpPr>
          <a:xfrm>
            <a:off x="7036094" y="510888"/>
            <a:ext cx="2041977" cy="2218902"/>
            <a:chOff x="3283151" y="634941"/>
            <a:chExt cx="2041977" cy="2218902"/>
          </a:xfrm>
        </p:grpSpPr>
        <p:graphicFrame>
          <p:nvGraphicFramePr>
            <p:cNvPr id="4" name="Chart 4"/>
            <p:cNvGraphicFramePr/>
            <p:nvPr/>
          </p:nvGraphicFramePr>
          <p:xfrm>
            <a:off x="3283151" y="634941"/>
            <a:ext cx="2041977" cy="1614488"/>
          </p:xfrm>
          <a:graphic>
            <a:graphicData uri="http://schemas.openxmlformats.org/drawingml/2006/chart">
              <c:chart xmlns:c="http://schemas.openxmlformats.org/drawingml/2006/chart" xmlns:r="http://schemas.openxmlformats.org/officeDocument/2006/relationships" r:id="rId3"/>
            </a:graphicData>
          </a:graphic>
        </p:graphicFrame>
        <p:sp>
          <p:nvSpPr>
            <p:cNvPr id="5" name="Текст 7"/>
            <p:cNvSpPr txBox="1">
              <a:spLocks/>
            </p:cNvSpPr>
            <p:nvPr/>
          </p:nvSpPr>
          <p:spPr>
            <a:xfrm>
              <a:off x="3867299" y="1294126"/>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78%</a:t>
              </a:r>
            </a:p>
          </p:txBody>
        </p:sp>
        <p:sp>
          <p:nvSpPr>
            <p:cNvPr id="20" name="TextBox 19">
              <a:extLst>
                <a:ext uri="{FF2B5EF4-FFF2-40B4-BE49-F238E27FC236}">
                  <a16:creationId xmlns:a16="http://schemas.microsoft.com/office/drawing/2014/main" id="{B690C7EF-D078-DB83-A15C-93F7174ED91F}"/>
                </a:ext>
              </a:extLst>
            </p:cNvPr>
            <p:cNvSpPr txBox="1"/>
            <p:nvPr/>
          </p:nvSpPr>
          <p:spPr>
            <a:xfrm>
              <a:off x="3344019" y="2346012"/>
              <a:ext cx="1920240" cy="507831"/>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lnSpc>
                  <a:spcPct val="100000"/>
                </a:lnSpc>
              </a:pPr>
              <a:r>
                <a:rPr lang="en-US" sz="900" baseline="0">
                  <a:solidFill>
                    <a:sysClr val="windowText" lastClr="000000"/>
                  </a:solidFill>
                  <a:latin typeface="Neue Haas Grotesk Text Pro" panose="020B0504020202020204" pitchFamily="34" charset="77"/>
                </a:rPr>
                <a:t>Cited use of on-premises infrastructure for building and using </a:t>
              </a:r>
              <a:r>
                <a:rPr lang="en-US" sz="900" baseline="0" err="1">
                  <a:solidFill>
                    <a:sysClr val="windowText" lastClr="000000"/>
                  </a:solidFill>
                  <a:latin typeface="Neue Haas Grotesk Text Pro" panose="020B0504020202020204" pitchFamily="34" charset="77"/>
                </a:rPr>
                <a:t>GenAI</a:t>
              </a:r>
              <a:r>
                <a:rPr lang="en-US" sz="900" baseline="0">
                  <a:solidFill>
                    <a:sysClr val="windowText" lastClr="000000"/>
                  </a:solidFill>
                  <a:latin typeface="Neue Haas Grotesk Text Pro" panose="020B0504020202020204" pitchFamily="34" charset="77"/>
                </a:rPr>
                <a:t> solutions.</a:t>
              </a:r>
              <a:endParaRPr lang="en-US" sz="900">
                <a:solidFill>
                  <a:schemeClr val="tx2"/>
                </a:solidFill>
                <a:latin typeface="Neue Haas Grotesk Text Pro" panose="020B0504020202020204" pitchFamily="34" charset="77"/>
              </a:endParaRPr>
            </a:p>
          </p:txBody>
        </p:sp>
        <p:sp>
          <p:nvSpPr>
            <p:cNvPr id="21" name="TextBox 20">
              <a:extLst>
                <a:ext uri="{FF2B5EF4-FFF2-40B4-BE49-F238E27FC236}">
                  <a16:creationId xmlns:a16="http://schemas.microsoft.com/office/drawing/2014/main" id="{78DE52DB-7383-5E39-0A93-D61038E965F4}"/>
                </a:ext>
              </a:extLst>
            </p:cNvPr>
            <p:cNvSpPr txBox="1"/>
            <p:nvPr/>
          </p:nvSpPr>
          <p:spPr>
            <a:xfrm>
              <a:off x="3369940" y="2090975"/>
              <a:ext cx="1868399" cy="338554"/>
            </a:xfrm>
            <a:prstGeom prst="rect">
              <a:avLst/>
            </a:prstGeom>
            <a:noFill/>
          </p:spPr>
          <p:txBody>
            <a:bodyPr wrap="square" rtlCol="0" anchor="b">
              <a:spAutoFit/>
            </a:bodyPr>
            <a:lstStyle/>
            <a:p>
              <a:pPr algn="ctr"/>
              <a:r>
                <a:rPr lang="en-US" sz="1600" b="1">
                  <a:solidFill>
                    <a:schemeClr val="accent2"/>
                  </a:solidFill>
                  <a:latin typeface="Neue Haas Grotesk Text Pro" panose="020B0504020202020204" pitchFamily="34" charset="77"/>
                  <a:cs typeface="Poppins SemiBold" panose="00000700000000000000" pitchFamily="2" charset="0"/>
                </a:rPr>
                <a:t>On-Premises</a:t>
              </a:r>
            </a:p>
          </p:txBody>
        </p:sp>
      </p:grpSp>
      <p:grpSp>
        <p:nvGrpSpPr>
          <p:cNvPr id="14" name="Group 13">
            <a:extLst>
              <a:ext uri="{FF2B5EF4-FFF2-40B4-BE49-F238E27FC236}">
                <a16:creationId xmlns:a16="http://schemas.microsoft.com/office/drawing/2014/main" id="{3867CC05-5ABE-75C0-25E0-93AEF441185A}"/>
              </a:ext>
            </a:extLst>
          </p:cNvPr>
          <p:cNvGrpSpPr/>
          <p:nvPr/>
        </p:nvGrpSpPr>
        <p:grpSpPr>
          <a:xfrm>
            <a:off x="1539077" y="2261862"/>
            <a:ext cx="2041977" cy="2397199"/>
            <a:chOff x="1268007" y="2379096"/>
            <a:chExt cx="2041977" cy="2397199"/>
          </a:xfrm>
        </p:grpSpPr>
        <p:graphicFrame>
          <p:nvGraphicFramePr>
            <p:cNvPr id="6" name="Chart 5"/>
            <p:cNvGraphicFramePr/>
            <p:nvPr/>
          </p:nvGraphicFramePr>
          <p:xfrm>
            <a:off x="1268007" y="2379096"/>
            <a:ext cx="2041977" cy="1614488"/>
          </p:xfrm>
          <a:graphic>
            <a:graphicData uri="http://schemas.openxmlformats.org/drawingml/2006/chart">
              <c:chart xmlns:c="http://schemas.openxmlformats.org/drawingml/2006/chart" xmlns:r="http://schemas.openxmlformats.org/officeDocument/2006/relationships" r:id="rId4"/>
            </a:graphicData>
          </a:graphic>
        </p:graphicFrame>
        <p:sp>
          <p:nvSpPr>
            <p:cNvPr id="7" name="Текст 7"/>
            <p:cNvSpPr txBox="1">
              <a:spLocks/>
            </p:cNvSpPr>
            <p:nvPr/>
          </p:nvSpPr>
          <p:spPr>
            <a:xfrm>
              <a:off x="1852155" y="3003224"/>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48%</a:t>
              </a:r>
            </a:p>
          </p:txBody>
        </p:sp>
        <p:sp>
          <p:nvSpPr>
            <p:cNvPr id="29" name="TextBox 28">
              <a:extLst>
                <a:ext uri="{FF2B5EF4-FFF2-40B4-BE49-F238E27FC236}">
                  <a16:creationId xmlns:a16="http://schemas.microsoft.com/office/drawing/2014/main" id="{8CEC685E-91A0-45E2-2464-DAB554F65F45}"/>
                </a:ext>
              </a:extLst>
            </p:cNvPr>
            <p:cNvSpPr txBox="1"/>
            <p:nvPr/>
          </p:nvSpPr>
          <p:spPr>
            <a:xfrm>
              <a:off x="1328875" y="4222297"/>
              <a:ext cx="1920240" cy="553998"/>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lnSpc>
                  <a:spcPct val="100000"/>
                </a:lnSpc>
              </a:pPr>
              <a:r>
                <a:rPr lang="en-US" sz="1000" baseline="0">
                  <a:solidFill>
                    <a:sysClr val="windowText" lastClr="000000"/>
                  </a:solidFill>
                  <a:latin typeface="Neue Haas Grotesk Text Pro" panose="020B0504020202020204" pitchFamily="34" charset="77"/>
                </a:rPr>
                <a:t>Will primarily or predominantly rely on internal data for training </a:t>
              </a:r>
              <a:r>
                <a:rPr lang="en-US" sz="1000" baseline="0" err="1">
                  <a:solidFill>
                    <a:sysClr val="windowText" lastClr="000000"/>
                  </a:solidFill>
                  <a:latin typeface="Neue Haas Grotesk Text Pro" panose="020B0504020202020204" pitchFamily="34" charset="77"/>
                </a:rPr>
                <a:t>GenAI</a:t>
              </a:r>
              <a:r>
                <a:rPr lang="en-US" sz="1000" baseline="0">
                  <a:solidFill>
                    <a:sysClr val="windowText" lastClr="000000"/>
                  </a:solidFill>
                  <a:latin typeface="Neue Haas Grotesk Text Pro" panose="020B0504020202020204" pitchFamily="34" charset="77"/>
                </a:rPr>
                <a:t> models</a:t>
              </a:r>
              <a:endParaRPr lang="en-US" sz="1000">
                <a:solidFill>
                  <a:schemeClr val="tx2"/>
                </a:solidFill>
                <a:latin typeface="Neue Haas Grotesk Text Pro" panose="020B0504020202020204" pitchFamily="34" charset="77"/>
              </a:endParaRPr>
            </a:p>
          </p:txBody>
        </p:sp>
        <p:sp>
          <p:nvSpPr>
            <p:cNvPr id="30" name="TextBox 29">
              <a:extLst>
                <a:ext uri="{FF2B5EF4-FFF2-40B4-BE49-F238E27FC236}">
                  <a16:creationId xmlns:a16="http://schemas.microsoft.com/office/drawing/2014/main" id="{C3D78F58-76A7-F766-D7AA-2CB0568972DD}"/>
                </a:ext>
              </a:extLst>
            </p:cNvPr>
            <p:cNvSpPr txBox="1"/>
            <p:nvPr/>
          </p:nvSpPr>
          <p:spPr>
            <a:xfrm>
              <a:off x="1354797" y="3977311"/>
              <a:ext cx="1868397" cy="338554"/>
            </a:xfrm>
            <a:prstGeom prst="rect">
              <a:avLst/>
            </a:prstGeom>
            <a:noFill/>
          </p:spPr>
          <p:txBody>
            <a:bodyPr wrap="square" rtlCol="0" anchor="b">
              <a:spAutoFit/>
            </a:bodyPr>
            <a:lstStyle/>
            <a:p>
              <a:pPr algn="ctr"/>
              <a:r>
                <a:rPr lang="en-US" sz="1600" b="1">
                  <a:solidFill>
                    <a:srgbClr val="0070C0"/>
                  </a:solidFill>
                  <a:latin typeface="Neue Haas Grotesk Text Pro" panose="020B0504020202020204" pitchFamily="34" charset="77"/>
                  <a:cs typeface="Poppins SemiBold" panose="00000700000000000000" pitchFamily="2" charset="0"/>
                </a:rPr>
                <a:t>Internal Data</a:t>
              </a:r>
            </a:p>
          </p:txBody>
        </p:sp>
      </p:grpSp>
      <p:grpSp>
        <p:nvGrpSpPr>
          <p:cNvPr id="13" name="Group 12">
            <a:extLst>
              <a:ext uri="{FF2B5EF4-FFF2-40B4-BE49-F238E27FC236}">
                <a16:creationId xmlns:a16="http://schemas.microsoft.com/office/drawing/2014/main" id="{6CAE1A9E-B863-26DE-7F35-D7A02535D0A4}"/>
              </a:ext>
            </a:extLst>
          </p:cNvPr>
          <p:cNvGrpSpPr/>
          <p:nvPr/>
        </p:nvGrpSpPr>
        <p:grpSpPr>
          <a:xfrm>
            <a:off x="5480403" y="2261862"/>
            <a:ext cx="2041977" cy="2332478"/>
            <a:chOff x="4833420" y="2443817"/>
            <a:chExt cx="2041977" cy="2332478"/>
          </a:xfrm>
        </p:grpSpPr>
        <p:graphicFrame>
          <p:nvGraphicFramePr>
            <p:cNvPr id="8" name="Chart 4"/>
            <p:cNvGraphicFramePr/>
            <p:nvPr/>
          </p:nvGraphicFramePr>
          <p:xfrm>
            <a:off x="4833420" y="2443817"/>
            <a:ext cx="2041977" cy="1614488"/>
          </p:xfrm>
          <a:graphic>
            <a:graphicData uri="http://schemas.openxmlformats.org/drawingml/2006/chart">
              <c:chart xmlns:c="http://schemas.openxmlformats.org/drawingml/2006/chart" xmlns:r="http://schemas.openxmlformats.org/officeDocument/2006/relationships" r:id="rId5"/>
            </a:graphicData>
          </a:graphic>
        </p:graphicFrame>
        <p:sp>
          <p:nvSpPr>
            <p:cNvPr id="9" name="Текст 7"/>
            <p:cNvSpPr txBox="1">
              <a:spLocks/>
            </p:cNvSpPr>
            <p:nvPr/>
          </p:nvSpPr>
          <p:spPr>
            <a:xfrm>
              <a:off x="5417568" y="3103002"/>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86%</a:t>
              </a:r>
            </a:p>
          </p:txBody>
        </p:sp>
        <p:sp>
          <p:nvSpPr>
            <p:cNvPr id="32" name="TextBox 31">
              <a:extLst>
                <a:ext uri="{FF2B5EF4-FFF2-40B4-BE49-F238E27FC236}">
                  <a16:creationId xmlns:a16="http://schemas.microsoft.com/office/drawing/2014/main" id="{E1CB3093-D1DE-FB2E-4D9F-BFB49352D515}"/>
                </a:ext>
              </a:extLst>
            </p:cNvPr>
            <p:cNvSpPr txBox="1"/>
            <p:nvPr/>
          </p:nvSpPr>
          <p:spPr>
            <a:xfrm>
              <a:off x="4894288" y="4222297"/>
              <a:ext cx="1920240" cy="553998"/>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lnSpc>
                  <a:spcPct val="100000"/>
                </a:lnSpc>
              </a:pPr>
              <a:r>
                <a:rPr lang="en-US" sz="1000">
                  <a:solidFill>
                    <a:schemeClr val="tx2"/>
                  </a:solidFill>
                  <a:latin typeface="Neue Haas Grotesk Text Pro" panose="020B0504020202020204" pitchFamily="34" charset="77"/>
                </a:rPr>
                <a:t>Will lean on retrieval-augmented generation to some extent to incorporate enterprise data</a:t>
              </a:r>
            </a:p>
          </p:txBody>
        </p:sp>
        <p:sp>
          <p:nvSpPr>
            <p:cNvPr id="33" name="TextBox 32">
              <a:extLst>
                <a:ext uri="{FF2B5EF4-FFF2-40B4-BE49-F238E27FC236}">
                  <a16:creationId xmlns:a16="http://schemas.microsoft.com/office/drawing/2014/main" id="{A0B3C3AA-EA22-0A73-BC77-0CBE6A816AB7}"/>
                </a:ext>
              </a:extLst>
            </p:cNvPr>
            <p:cNvSpPr txBox="1"/>
            <p:nvPr/>
          </p:nvSpPr>
          <p:spPr>
            <a:xfrm>
              <a:off x="4920209" y="3927014"/>
              <a:ext cx="1868398" cy="338554"/>
            </a:xfrm>
            <a:prstGeom prst="rect">
              <a:avLst/>
            </a:prstGeom>
            <a:noFill/>
          </p:spPr>
          <p:txBody>
            <a:bodyPr wrap="square" rtlCol="0" anchor="b">
              <a:spAutoFit/>
            </a:bodyPr>
            <a:lstStyle/>
            <a:p>
              <a:pPr algn="ctr"/>
              <a:r>
                <a:rPr lang="en-US" sz="1600" b="1">
                  <a:solidFill>
                    <a:srgbClr val="83C3ED"/>
                  </a:solidFill>
                  <a:latin typeface="Neue Haas Grotesk Text Pro" panose="020B0504020202020204" pitchFamily="34" charset="77"/>
                  <a:cs typeface="Poppins SemiBold" panose="00000700000000000000" pitchFamily="2" charset="0"/>
                </a:rPr>
                <a:t>RAG Use</a:t>
              </a:r>
            </a:p>
          </p:txBody>
        </p:sp>
      </p:grpSp>
      <p:grpSp>
        <p:nvGrpSpPr>
          <p:cNvPr id="23" name="Group 22">
            <a:extLst>
              <a:ext uri="{FF2B5EF4-FFF2-40B4-BE49-F238E27FC236}">
                <a16:creationId xmlns:a16="http://schemas.microsoft.com/office/drawing/2014/main" id="{FBC108F5-567E-636C-51DE-A964DA91EE49}"/>
              </a:ext>
            </a:extLst>
          </p:cNvPr>
          <p:cNvGrpSpPr/>
          <p:nvPr/>
        </p:nvGrpSpPr>
        <p:grpSpPr>
          <a:xfrm>
            <a:off x="64177" y="510888"/>
            <a:ext cx="2041977" cy="2363662"/>
            <a:chOff x="90387" y="626311"/>
            <a:chExt cx="2041977" cy="2363662"/>
          </a:xfrm>
        </p:grpSpPr>
        <p:graphicFrame>
          <p:nvGraphicFramePr>
            <p:cNvPr id="10" name="Chart 4"/>
            <p:cNvGraphicFramePr/>
            <p:nvPr/>
          </p:nvGraphicFramePr>
          <p:xfrm>
            <a:off x="90387" y="626311"/>
            <a:ext cx="2041977" cy="1614488"/>
          </p:xfrm>
          <a:graphic>
            <a:graphicData uri="http://schemas.openxmlformats.org/drawingml/2006/chart">
              <c:chart xmlns:c="http://schemas.openxmlformats.org/drawingml/2006/chart" xmlns:r="http://schemas.openxmlformats.org/officeDocument/2006/relationships" r:id="rId6"/>
            </a:graphicData>
          </a:graphic>
        </p:graphicFrame>
        <p:sp>
          <p:nvSpPr>
            <p:cNvPr id="11" name="Текст 7"/>
            <p:cNvSpPr txBox="1">
              <a:spLocks/>
            </p:cNvSpPr>
            <p:nvPr/>
          </p:nvSpPr>
          <p:spPr>
            <a:xfrm>
              <a:off x="674535" y="1285496"/>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35%</a:t>
              </a:r>
            </a:p>
          </p:txBody>
        </p:sp>
        <p:sp>
          <p:nvSpPr>
            <p:cNvPr id="35" name="TextBox 34">
              <a:extLst>
                <a:ext uri="{FF2B5EF4-FFF2-40B4-BE49-F238E27FC236}">
                  <a16:creationId xmlns:a16="http://schemas.microsoft.com/office/drawing/2014/main" id="{BFF815AC-A2D6-0330-7A18-3B36AE640466}"/>
                </a:ext>
              </a:extLst>
            </p:cNvPr>
            <p:cNvSpPr txBox="1"/>
            <p:nvPr/>
          </p:nvSpPr>
          <p:spPr>
            <a:xfrm>
              <a:off x="151255" y="2428281"/>
              <a:ext cx="1920240" cy="561692"/>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lnSpc>
                  <a:spcPct val="100000"/>
                </a:lnSpc>
              </a:pPr>
              <a:r>
                <a:rPr lang="en-US" sz="1000">
                  <a:solidFill>
                    <a:schemeClr val="tx2"/>
                  </a:solidFill>
                  <a:latin typeface="Neue Haas Grotesk Text Pro" panose="020B0504020202020204" pitchFamily="34" charset="77"/>
                </a:rPr>
                <a:t>Want reliability and availability of solutions with minimal </a:t>
              </a:r>
              <a:r>
                <a:rPr lang="en-US" sz="1050">
                  <a:solidFill>
                    <a:schemeClr val="tx2"/>
                  </a:solidFill>
                  <a:latin typeface="Neue Haas Grotesk Text Pro" panose="020B0504020202020204" pitchFamily="34" charset="77"/>
                </a:rPr>
                <a:t>downtime</a:t>
              </a:r>
              <a:endParaRPr lang="en-US" sz="1000">
                <a:solidFill>
                  <a:schemeClr val="tx2"/>
                </a:solidFill>
                <a:latin typeface="Neue Haas Grotesk Text Pro" panose="020B0504020202020204" pitchFamily="34" charset="77"/>
              </a:endParaRPr>
            </a:p>
          </p:txBody>
        </p:sp>
        <p:sp>
          <p:nvSpPr>
            <p:cNvPr id="36" name="TextBox 35">
              <a:extLst>
                <a:ext uri="{FF2B5EF4-FFF2-40B4-BE49-F238E27FC236}">
                  <a16:creationId xmlns:a16="http://schemas.microsoft.com/office/drawing/2014/main" id="{406ECC4E-31D2-8F85-C100-AA61E28A3721}"/>
                </a:ext>
              </a:extLst>
            </p:cNvPr>
            <p:cNvSpPr txBox="1"/>
            <p:nvPr/>
          </p:nvSpPr>
          <p:spPr>
            <a:xfrm>
              <a:off x="177176" y="2162966"/>
              <a:ext cx="1868398" cy="338554"/>
            </a:xfrm>
            <a:prstGeom prst="rect">
              <a:avLst/>
            </a:prstGeom>
            <a:noFill/>
          </p:spPr>
          <p:txBody>
            <a:bodyPr wrap="square" rtlCol="0" anchor="b">
              <a:spAutoFit/>
            </a:bodyPr>
            <a:lstStyle/>
            <a:p>
              <a:pPr algn="ctr"/>
              <a:r>
                <a:rPr lang="en-US" sz="1600" b="1">
                  <a:solidFill>
                    <a:srgbClr val="93419A"/>
                  </a:solidFill>
                  <a:latin typeface="Neue Haas Grotesk Text Pro" panose="020B0504020202020204" pitchFamily="34" charset="77"/>
                  <a:cs typeface="Poppins SemiBold" panose="00000700000000000000" pitchFamily="2" charset="0"/>
                </a:rPr>
                <a:t>Reliability</a:t>
              </a:r>
            </a:p>
          </p:txBody>
        </p:sp>
      </p:grpSp>
      <p:grpSp>
        <p:nvGrpSpPr>
          <p:cNvPr id="12" name="Group 11">
            <a:extLst>
              <a:ext uri="{FF2B5EF4-FFF2-40B4-BE49-F238E27FC236}">
                <a16:creationId xmlns:a16="http://schemas.microsoft.com/office/drawing/2014/main" id="{6B0B3BEF-5086-AC33-9FB7-8018E2426E68}"/>
              </a:ext>
            </a:extLst>
          </p:cNvPr>
          <p:cNvGrpSpPr/>
          <p:nvPr/>
        </p:nvGrpSpPr>
        <p:grpSpPr>
          <a:xfrm>
            <a:off x="3177243" y="510888"/>
            <a:ext cx="2796146" cy="2732434"/>
            <a:chOff x="6409346" y="383803"/>
            <a:chExt cx="2796146" cy="2732434"/>
          </a:xfrm>
        </p:grpSpPr>
        <p:graphicFrame>
          <p:nvGraphicFramePr>
            <p:cNvPr id="15" name="Chart 4">
              <a:extLst>
                <a:ext uri="{FF2B5EF4-FFF2-40B4-BE49-F238E27FC236}">
                  <a16:creationId xmlns:a16="http://schemas.microsoft.com/office/drawing/2014/main" id="{BCBF40A3-554D-2D6C-8E68-5E6054F06FB5}"/>
                </a:ext>
              </a:extLst>
            </p:cNvPr>
            <p:cNvGraphicFramePr/>
            <p:nvPr/>
          </p:nvGraphicFramePr>
          <p:xfrm>
            <a:off x="6786431" y="383803"/>
            <a:ext cx="2041977" cy="1614488"/>
          </p:xfrm>
          <a:graphic>
            <a:graphicData uri="http://schemas.openxmlformats.org/drawingml/2006/chart">
              <c:chart xmlns:c="http://schemas.openxmlformats.org/drawingml/2006/chart" xmlns:r="http://schemas.openxmlformats.org/officeDocument/2006/relationships" r:id="rId7"/>
            </a:graphicData>
          </a:graphic>
        </p:graphicFrame>
        <p:sp>
          <p:nvSpPr>
            <p:cNvPr id="16" name="Текст 7">
              <a:extLst>
                <a:ext uri="{FF2B5EF4-FFF2-40B4-BE49-F238E27FC236}">
                  <a16:creationId xmlns:a16="http://schemas.microsoft.com/office/drawing/2014/main" id="{70FCBD8B-E887-726F-2F73-F24D09B67C26}"/>
                </a:ext>
              </a:extLst>
            </p:cNvPr>
            <p:cNvSpPr txBox="1">
              <a:spLocks/>
            </p:cNvSpPr>
            <p:nvPr/>
          </p:nvSpPr>
          <p:spPr>
            <a:xfrm>
              <a:off x="7370579" y="1042988"/>
              <a:ext cx="873681" cy="338555"/>
            </a:xfrm>
            <a:prstGeom prst="rect">
              <a:avLst/>
            </a:prstGeom>
          </p:spPr>
          <p:txBody>
            <a:bodyPr wrap="none" lIns="0" tIns="0" rIns="0" bIns="0" anchor="ctr" anchorCtr="1">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defRPr/>
              </a:pPr>
              <a:r>
                <a:rPr lang="en-US" sz="2800" i="1">
                  <a:latin typeface="Times New Roman" panose="02020603050405020304" pitchFamily="18" charset="0"/>
                  <a:ea typeface="Butler" charset="0"/>
                  <a:cs typeface="Times New Roman" panose="02020603050405020304" pitchFamily="18" charset="0"/>
                </a:rPr>
                <a:t>33%</a:t>
              </a:r>
            </a:p>
          </p:txBody>
        </p:sp>
        <p:sp>
          <p:nvSpPr>
            <p:cNvPr id="18" name="TextBox 17">
              <a:extLst>
                <a:ext uri="{FF2B5EF4-FFF2-40B4-BE49-F238E27FC236}">
                  <a16:creationId xmlns:a16="http://schemas.microsoft.com/office/drawing/2014/main" id="{894CD5B5-FF8A-84F4-97AC-DC37A954709E}"/>
                </a:ext>
              </a:extLst>
            </p:cNvPr>
            <p:cNvSpPr txBox="1"/>
            <p:nvPr/>
          </p:nvSpPr>
          <p:spPr>
            <a:xfrm>
              <a:off x="6847299" y="2254463"/>
              <a:ext cx="1920240" cy="861774"/>
            </a:xfrm>
            <a:prstGeom prst="rect">
              <a:avLst/>
            </a:prstGeom>
            <a:noFill/>
          </p:spPr>
          <p:txBody>
            <a:bodyPr wrap="square" rtlCol="0" anchor="t">
              <a:spAutoFit/>
            </a:bodyPr>
            <a:lstStyle>
              <a:defPPr>
                <a:defRPr lang="en-US"/>
              </a:defPPr>
              <a:lvl1pPr>
                <a:lnSpc>
                  <a:spcPct val="130000"/>
                </a:lnSpc>
                <a:defRPr sz="14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ctr">
                <a:lnSpc>
                  <a:spcPct val="100000"/>
                </a:lnSpc>
              </a:pPr>
              <a:r>
                <a:rPr lang="en-US" sz="1000">
                  <a:solidFill>
                    <a:schemeClr val="tx2"/>
                  </a:solidFill>
                  <a:latin typeface="Neue Haas Grotesk Text Pro" panose="020B0504020202020204" pitchFamily="34" charset="77"/>
                </a:rPr>
                <a:t>Want hybrid cloud deployment options, efficient backup and recovery, and competitive pricing with flexible licensing</a:t>
              </a:r>
            </a:p>
          </p:txBody>
        </p:sp>
        <p:sp>
          <p:nvSpPr>
            <p:cNvPr id="22" name="TextBox 21">
              <a:extLst>
                <a:ext uri="{FF2B5EF4-FFF2-40B4-BE49-F238E27FC236}">
                  <a16:creationId xmlns:a16="http://schemas.microsoft.com/office/drawing/2014/main" id="{AF2BC1E9-C56E-906D-4021-B14CFB710F0C}"/>
                </a:ext>
              </a:extLst>
            </p:cNvPr>
            <p:cNvSpPr txBox="1"/>
            <p:nvPr/>
          </p:nvSpPr>
          <p:spPr>
            <a:xfrm>
              <a:off x="6409346" y="1987837"/>
              <a:ext cx="2796146" cy="338554"/>
            </a:xfrm>
            <a:prstGeom prst="rect">
              <a:avLst/>
            </a:prstGeom>
            <a:noFill/>
          </p:spPr>
          <p:txBody>
            <a:bodyPr wrap="square" rtlCol="0" anchor="b">
              <a:spAutoFit/>
            </a:bodyPr>
            <a:lstStyle/>
            <a:p>
              <a:pPr algn="ctr"/>
              <a:r>
                <a:rPr lang="en-US" sz="1600" b="1">
                  <a:solidFill>
                    <a:srgbClr val="00B050"/>
                  </a:solidFill>
                  <a:latin typeface="Neue Haas Grotesk Text Pro" panose="020B0504020202020204" pitchFamily="34" charset="77"/>
                  <a:cs typeface="Poppins SemiBold" panose="00000700000000000000" pitchFamily="2" charset="0"/>
                </a:rPr>
                <a:t>Flexible, Safe, Efficient</a:t>
              </a:r>
            </a:p>
          </p:txBody>
        </p:sp>
      </p:grpSp>
      <p:sp>
        <p:nvSpPr>
          <p:cNvPr id="19" name="TextBox 18">
            <a:extLst>
              <a:ext uri="{FF2B5EF4-FFF2-40B4-BE49-F238E27FC236}">
                <a16:creationId xmlns:a16="http://schemas.microsoft.com/office/drawing/2014/main" id="{EBEEF718-4B87-1E5B-AD76-BC63EC7EDA79}"/>
              </a:ext>
            </a:extLst>
          </p:cNvPr>
          <p:cNvSpPr txBox="1"/>
          <p:nvPr/>
        </p:nvSpPr>
        <p:spPr>
          <a:xfrm>
            <a:off x="2062596" y="890209"/>
            <a:ext cx="1491732" cy="770980"/>
          </a:xfrm>
          <a:prstGeom prst="rect">
            <a:avLst/>
          </a:prstGeom>
          <a:ln>
            <a:solidFill>
              <a:schemeClr val="bg2">
                <a:lumMod val="75000"/>
              </a:schemeClr>
            </a:solidFill>
          </a:ln>
          <a:effectLst>
            <a:outerShdw blurRad="63500" sx="102000" sy="102000" algn="ctr" rotWithShape="0">
              <a:prstClr val="black">
                <a:alpha val="40000"/>
              </a:prstClr>
            </a:outerShdw>
          </a:effectLst>
        </p:spPr>
        <p:txBody>
          <a:bodyPr wrap="square">
            <a:spAutoFit/>
          </a:bodyPr>
          <a:lstStyle>
            <a:defPPr>
              <a:defRPr lang="en-US"/>
            </a:defPPr>
            <a:lvl1pPr indent="0" algn="ctr">
              <a:lnSpc>
                <a:spcPct val="90000"/>
              </a:lnSpc>
              <a:spcBef>
                <a:spcPts val="1000"/>
              </a:spcBef>
              <a:spcAft>
                <a:spcPts val="600"/>
              </a:spcAft>
              <a:buClr>
                <a:srgbClr val="1395BA"/>
              </a:buClr>
              <a:buFont typeface="Arial"/>
              <a:buNone/>
              <a:defRPr sz="700" spc="-20" baseline="0">
                <a:solidFill>
                  <a:srgbClr val="5C5C5C"/>
                </a:solidFill>
                <a:latin typeface="Arial" charset="0"/>
                <a:ea typeface="Arial" charset="0"/>
                <a:cs typeface="Arial" charset="0"/>
              </a:defRPr>
            </a:lvl1pPr>
            <a:lvl2pPr marL="685800" indent="-228600">
              <a:lnSpc>
                <a:spcPct val="90000"/>
              </a:lnSpc>
              <a:spcBef>
                <a:spcPts val="500"/>
              </a:spcBef>
              <a:spcAft>
                <a:spcPts val="600"/>
              </a:spcAft>
              <a:buClr>
                <a:srgbClr val="1395BA"/>
              </a:buClr>
              <a:buFont typeface="AppleSymbols" charset="0"/>
              <a:buChar char="⎻"/>
              <a:defRPr sz="2400" spc="-20" baseline="0">
                <a:solidFill>
                  <a:srgbClr val="5C5C5C"/>
                </a:solidFill>
                <a:latin typeface="Arial" charset="0"/>
                <a:ea typeface="Arial" charset="0"/>
                <a:cs typeface="Arial" charset="0"/>
              </a:defRPr>
            </a:lvl2pPr>
            <a:lvl3pPr marL="1143000" indent="-228600">
              <a:lnSpc>
                <a:spcPct val="90000"/>
              </a:lnSpc>
              <a:spcBef>
                <a:spcPts val="500"/>
              </a:spcBef>
              <a:spcAft>
                <a:spcPts val="600"/>
              </a:spcAft>
              <a:buClr>
                <a:srgbClr val="1395BA"/>
              </a:buClr>
              <a:buFont typeface="Wingdings" charset="2"/>
              <a:buChar char="§"/>
              <a:defRPr sz="2000" spc="-20" baseline="0">
                <a:solidFill>
                  <a:srgbClr val="5C5C5C"/>
                </a:solidFill>
                <a:latin typeface="Arial" charset="0"/>
                <a:ea typeface="Arial" charset="0"/>
                <a:cs typeface="Arial" charset="0"/>
              </a:defRPr>
            </a:lvl3pPr>
            <a:lvl4pPr marL="1600200" indent="-228600">
              <a:lnSpc>
                <a:spcPct val="90000"/>
              </a:lnSpc>
              <a:spcBef>
                <a:spcPts val="500"/>
              </a:spcBef>
              <a:spcAft>
                <a:spcPts val="600"/>
              </a:spcAft>
              <a:buClr>
                <a:schemeClr val="accent3"/>
              </a:buClr>
              <a:buFont typeface="Arial"/>
              <a:buChar char="•"/>
              <a:defRPr spc="-50" baseline="0">
                <a:latin typeface="Arial" charset="0"/>
                <a:ea typeface="Arial" charset="0"/>
                <a:cs typeface="Arial" charset="0"/>
              </a:defRPr>
            </a:lvl4pPr>
            <a:lvl5pPr marL="2057400" indent="-228600">
              <a:lnSpc>
                <a:spcPct val="90000"/>
              </a:lnSpc>
              <a:spcBef>
                <a:spcPts val="500"/>
              </a:spcBef>
              <a:spcAft>
                <a:spcPts val="600"/>
              </a:spcAft>
              <a:buFont typeface="Arial"/>
              <a:buChar char="•"/>
              <a:defRPr spc="-50" baseline="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t>Question text: What are your organization’s criteria when evaluating and selecting data storage vendors for generative AI applications? (Percent of respondents, N=800, multiple responses accepted) </a:t>
            </a:r>
          </a:p>
        </p:txBody>
      </p:sp>
      <p:sp>
        <p:nvSpPr>
          <p:cNvPr id="24" name="TextBox 23">
            <a:extLst>
              <a:ext uri="{FF2B5EF4-FFF2-40B4-BE49-F238E27FC236}">
                <a16:creationId xmlns:a16="http://schemas.microsoft.com/office/drawing/2014/main" id="{2843389A-1460-0F85-C465-9162BC644F30}"/>
              </a:ext>
            </a:extLst>
          </p:cNvPr>
          <p:cNvSpPr txBox="1"/>
          <p:nvPr/>
        </p:nvSpPr>
        <p:spPr>
          <a:xfrm>
            <a:off x="7292200" y="2917580"/>
            <a:ext cx="1801912" cy="770980"/>
          </a:xfrm>
          <a:prstGeom prst="rect">
            <a:avLst/>
          </a:prstGeom>
          <a:ln>
            <a:solidFill>
              <a:schemeClr val="bg2">
                <a:lumMod val="75000"/>
              </a:schemeClr>
            </a:solidFill>
          </a:ln>
          <a:effectLst>
            <a:outerShdw blurRad="63500" sx="102000" sy="102000" algn="ctr" rotWithShape="0">
              <a:prstClr val="black">
                <a:alpha val="40000"/>
              </a:prstClr>
            </a:outerShdw>
          </a:effectLst>
        </p:spPr>
        <p:txBody>
          <a:bodyPr wrap="square">
            <a:spAutoFit/>
          </a:bodyPr>
          <a:lstStyle>
            <a:defPPr>
              <a:defRPr lang="en-US"/>
            </a:defPPr>
            <a:lvl1pPr indent="0" algn="ctr">
              <a:lnSpc>
                <a:spcPct val="90000"/>
              </a:lnSpc>
              <a:spcBef>
                <a:spcPts val="1000"/>
              </a:spcBef>
              <a:spcAft>
                <a:spcPts val="600"/>
              </a:spcAft>
              <a:buClr>
                <a:srgbClr val="1395BA"/>
              </a:buClr>
              <a:buFont typeface="Arial"/>
              <a:buNone/>
              <a:defRPr sz="700" spc="-20" baseline="0">
                <a:solidFill>
                  <a:srgbClr val="5C5C5C"/>
                </a:solidFill>
                <a:latin typeface="Arial" charset="0"/>
                <a:ea typeface="Arial" charset="0"/>
                <a:cs typeface="Arial" charset="0"/>
              </a:defRPr>
            </a:lvl1pPr>
            <a:lvl2pPr marL="685800" indent="-228600">
              <a:lnSpc>
                <a:spcPct val="90000"/>
              </a:lnSpc>
              <a:spcBef>
                <a:spcPts val="500"/>
              </a:spcBef>
              <a:spcAft>
                <a:spcPts val="600"/>
              </a:spcAft>
              <a:buClr>
                <a:srgbClr val="1395BA"/>
              </a:buClr>
              <a:buFont typeface="AppleSymbols" charset="0"/>
              <a:buChar char="⎻"/>
              <a:defRPr sz="2400" spc="-20" baseline="0">
                <a:solidFill>
                  <a:srgbClr val="5C5C5C"/>
                </a:solidFill>
                <a:latin typeface="Arial" charset="0"/>
                <a:ea typeface="Arial" charset="0"/>
                <a:cs typeface="Arial" charset="0"/>
              </a:defRPr>
            </a:lvl2pPr>
            <a:lvl3pPr marL="1143000" indent="-228600">
              <a:lnSpc>
                <a:spcPct val="90000"/>
              </a:lnSpc>
              <a:spcBef>
                <a:spcPts val="500"/>
              </a:spcBef>
              <a:spcAft>
                <a:spcPts val="600"/>
              </a:spcAft>
              <a:buClr>
                <a:srgbClr val="1395BA"/>
              </a:buClr>
              <a:buFont typeface="Wingdings" charset="2"/>
              <a:buChar char="§"/>
              <a:defRPr sz="2000" spc="-20" baseline="0">
                <a:solidFill>
                  <a:srgbClr val="5C5C5C"/>
                </a:solidFill>
                <a:latin typeface="Arial" charset="0"/>
                <a:ea typeface="Arial" charset="0"/>
                <a:cs typeface="Arial" charset="0"/>
              </a:defRPr>
            </a:lvl3pPr>
            <a:lvl4pPr marL="1600200" indent="-228600">
              <a:lnSpc>
                <a:spcPct val="90000"/>
              </a:lnSpc>
              <a:spcBef>
                <a:spcPts val="500"/>
              </a:spcBef>
              <a:spcAft>
                <a:spcPts val="600"/>
              </a:spcAft>
              <a:buClr>
                <a:schemeClr val="accent3"/>
              </a:buClr>
              <a:buFont typeface="Arial"/>
              <a:buChar char="•"/>
              <a:defRPr spc="-50" baseline="0">
                <a:latin typeface="Arial" charset="0"/>
                <a:ea typeface="Arial" charset="0"/>
                <a:cs typeface="Arial" charset="0"/>
              </a:defRPr>
            </a:lvl4pPr>
            <a:lvl5pPr marL="2057400" indent="-228600">
              <a:lnSpc>
                <a:spcPct val="90000"/>
              </a:lnSpc>
              <a:spcBef>
                <a:spcPts val="500"/>
              </a:spcBef>
              <a:spcAft>
                <a:spcPts val="600"/>
              </a:spcAft>
              <a:buFont typeface="Arial"/>
              <a:buChar char="•"/>
              <a:defRPr spc="-50" baseline="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Question text: Which of the following statements aligns most closely with your organization's strategy for leveraging its own data in generative AI models between retraining models or utilizing retrieval-augmented generation (RAG) techniques? (Percent of respondents, N=800)</a:t>
            </a:r>
          </a:p>
        </p:txBody>
      </p:sp>
      <p:sp>
        <p:nvSpPr>
          <p:cNvPr id="25" name="TextBox 24">
            <a:extLst>
              <a:ext uri="{FF2B5EF4-FFF2-40B4-BE49-F238E27FC236}">
                <a16:creationId xmlns:a16="http://schemas.microsoft.com/office/drawing/2014/main" id="{1D6ACF3D-B424-56C1-075D-ADD3A83C2F61}"/>
              </a:ext>
            </a:extLst>
          </p:cNvPr>
          <p:cNvSpPr txBox="1"/>
          <p:nvPr/>
        </p:nvSpPr>
        <p:spPr>
          <a:xfrm>
            <a:off x="125045" y="3031072"/>
            <a:ext cx="1599945" cy="577081"/>
          </a:xfrm>
          <a:prstGeom prst="rect">
            <a:avLst/>
          </a:prstGeom>
          <a:ln>
            <a:solidFill>
              <a:schemeClr val="bg2">
                <a:lumMod val="75000"/>
              </a:schemeClr>
            </a:solidFill>
          </a:ln>
          <a:effectLst>
            <a:outerShdw blurRad="63500" sx="102000" sy="102000" algn="ctr" rotWithShape="0">
              <a:prstClr val="black">
                <a:alpha val="40000"/>
              </a:prstClr>
            </a:outerShdw>
          </a:effectLst>
        </p:spPr>
        <p:txBody>
          <a:bodyPr wrap="square">
            <a:spAutoFit/>
          </a:bodyPr>
          <a:lstStyle>
            <a:defPPr>
              <a:defRPr lang="en-US"/>
            </a:defPPr>
            <a:lvl1pPr indent="0" algn="ctr">
              <a:lnSpc>
                <a:spcPct val="90000"/>
              </a:lnSpc>
              <a:spcBef>
                <a:spcPts val="1000"/>
              </a:spcBef>
              <a:spcAft>
                <a:spcPts val="600"/>
              </a:spcAft>
              <a:buClr>
                <a:srgbClr val="1395BA"/>
              </a:buClr>
              <a:buFont typeface="Arial"/>
              <a:buNone/>
              <a:defRPr sz="700" spc="-20" baseline="0">
                <a:solidFill>
                  <a:srgbClr val="5C5C5C"/>
                </a:solidFill>
                <a:latin typeface="Arial" charset="0"/>
                <a:ea typeface="Arial" charset="0"/>
                <a:cs typeface="Arial" charset="0"/>
              </a:defRPr>
            </a:lvl1pPr>
            <a:lvl2pPr marL="685800" indent="-228600">
              <a:lnSpc>
                <a:spcPct val="90000"/>
              </a:lnSpc>
              <a:spcBef>
                <a:spcPts val="500"/>
              </a:spcBef>
              <a:spcAft>
                <a:spcPts val="600"/>
              </a:spcAft>
              <a:buClr>
                <a:srgbClr val="1395BA"/>
              </a:buClr>
              <a:buFont typeface="AppleSymbols" charset="0"/>
              <a:buChar char="⎻"/>
              <a:defRPr sz="2400" spc="-20" baseline="0">
                <a:solidFill>
                  <a:srgbClr val="5C5C5C"/>
                </a:solidFill>
                <a:latin typeface="Arial" charset="0"/>
                <a:ea typeface="Arial" charset="0"/>
                <a:cs typeface="Arial" charset="0"/>
              </a:defRPr>
            </a:lvl2pPr>
            <a:lvl3pPr marL="1143000" indent="-228600">
              <a:lnSpc>
                <a:spcPct val="90000"/>
              </a:lnSpc>
              <a:spcBef>
                <a:spcPts val="500"/>
              </a:spcBef>
              <a:spcAft>
                <a:spcPts val="600"/>
              </a:spcAft>
              <a:buClr>
                <a:srgbClr val="1395BA"/>
              </a:buClr>
              <a:buFont typeface="Wingdings" charset="2"/>
              <a:buChar char="§"/>
              <a:defRPr sz="2000" spc="-20" baseline="0">
                <a:solidFill>
                  <a:srgbClr val="5C5C5C"/>
                </a:solidFill>
                <a:latin typeface="Arial" charset="0"/>
                <a:ea typeface="Arial" charset="0"/>
                <a:cs typeface="Arial" charset="0"/>
              </a:defRPr>
            </a:lvl3pPr>
            <a:lvl4pPr marL="1600200" indent="-228600">
              <a:lnSpc>
                <a:spcPct val="90000"/>
              </a:lnSpc>
              <a:spcBef>
                <a:spcPts val="500"/>
              </a:spcBef>
              <a:spcAft>
                <a:spcPts val="600"/>
              </a:spcAft>
              <a:buClr>
                <a:schemeClr val="accent3"/>
              </a:buClr>
              <a:buFont typeface="Arial"/>
              <a:buChar char="•"/>
              <a:defRPr spc="-50" baseline="0">
                <a:latin typeface="Arial" charset="0"/>
                <a:ea typeface="Arial" charset="0"/>
                <a:cs typeface="Arial" charset="0"/>
              </a:defRPr>
            </a:lvl4pPr>
            <a:lvl5pPr marL="2057400" indent="-228600">
              <a:lnSpc>
                <a:spcPct val="90000"/>
              </a:lnSpc>
              <a:spcBef>
                <a:spcPts val="500"/>
              </a:spcBef>
              <a:spcAft>
                <a:spcPts val="600"/>
              </a:spcAft>
              <a:buFont typeface="Arial"/>
              <a:buChar char="•"/>
              <a:defRPr spc="-50" baseline="0">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t>Question text: Which of the following statements best characterizes your organization's approach to data used for training generative AI models? (Percent of respondents, N=800) </a:t>
            </a:r>
          </a:p>
        </p:txBody>
      </p:sp>
      <p:sp>
        <p:nvSpPr>
          <p:cNvPr id="26" name="Text Placeholder 20">
            <a:extLst>
              <a:ext uri="{FF2B5EF4-FFF2-40B4-BE49-F238E27FC236}">
                <a16:creationId xmlns:a16="http://schemas.microsoft.com/office/drawing/2014/main" id="{BFCF6779-F603-E61B-ADF4-B2B31D2C56EC}"/>
              </a:ext>
            </a:extLst>
          </p:cNvPr>
          <p:cNvSpPr txBox="1">
            <a:spLocks/>
          </p:cNvSpPr>
          <p:nvPr/>
        </p:nvSpPr>
        <p:spPr>
          <a:xfrm>
            <a:off x="5535436" y="999086"/>
            <a:ext cx="1756764" cy="577081"/>
          </a:xfrm>
          <a:prstGeom prst="rect">
            <a:avLst/>
          </a:prstGeom>
          <a:ln>
            <a:solidFill>
              <a:schemeClr val="bg2">
                <a:lumMod val="75000"/>
              </a:schemeClr>
            </a:solidFill>
          </a:ln>
          <a:effectLst>
            <a:outerShdw blurRad="63500" sx="102000" sy="102000" algn="ctr" rotWithShape="0">
              <a:prstClr val="black">
                <a:alpha val="40000"/>
              </a:prstClr>
            </a:outerShdw>
          </a:effectLst>
        </p:spPr>
        <p:txBody>
          <a:bodyPr wrap="square">
            <a:spAutoFit/>
          </a:bodyPr>
          <a:lstStyle>
            <a:lvl1pPr marL="228600" indent="-228600" algn="l" defTabSz="914400" rtl="0" eaLnBrk="1" latinLnBrk="0" hangingPunct="1">
              <a:lnSpc>
                <a:spcPct val="90000"/>
              </a:lnSpc>
              <a:spcBef>
                <a:spcPts val="1000"/>
              </a:spcBef>
              <a:spcAft>
                <a:spcPts val="600"/>
              </a:spcAft>
              <a:buClr>
                <a:srgbClr val="1395BA"/>
              </a:buClr>
              <a:buFont typeface="Arial"/>
              <a:buChar char="•"/>
              <a:defRPr sz="2800" kern="1200" spc="-20" baseline="0">
                <a:solidFill>
                  <a:srgbClr val="5C5C5C"/>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600"/>
              </a:spcAft>
              <a:buClr>
                <a:srgbClr val="1395BA"/>
              </a:buClr>
              <a:buFont typeface="AppleSymbols" charset="0"/>
              <a:buChar char="⎻"/>
              <a:defRPr sz="2400" kern="1200" spc="-20" baseline="0">
                <a:solidFill>
                  <a:srgbClr val="5C5C5C"/>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600"/>
              </a:spcAft>
              <a:buClr>
                <a:srgbClr val="1395BA"/>
              </a:buClr>
              <a:buFont typeface="Wingdings" charset="2"/>
              <a:buChar char="§"/>
              <a:defRPr sz="2000" kern="1200" spc="-20" baseline="0">
                <a:solidFill>
                  <a:srgbClr val="5C5C5C"/>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Clr>
                <a:schemeClr val="accent3"/>
              </a:buClr>
              <a:buFont typeface="Arial"/>
              <a:buChar char="•"/>
              <a:defRPr sz="1800" kern="1200" spc="-50" baseline="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8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700"/>
              <a:t>Question text: Which of the following statements best reflects your organization's infrastructure preference when deploying generative AI solutions? (Percent of respondents, N=800)</a:t>
            </a:r>
          </a:p>
        </p:txBody>
      </p:sp>
      <p:sp>
        <p:nvSpPr>
          <p:cNvPr id="27" name="Content Placeholder 1">
            <a:extLst>
              <a:ext uri="{FF2B5EF4-FFF2-40B4-BE49-F238E27FC236}">
                <a16:creationId xmlns:a16="http://schemas.microsoft.com/office/drawing/2014/main" id="{519FE8C3-A95A-51D5-D68B-C9BBCD8738A7}"/>
              </a:ext>
            </a:extLst>
          </p:cNvPr>
          <p:cNvSpPr txBox="1">
            <a:spLocks/>
          </p:cNvSpPr>
          <p:nvPr/>
        </p:nvSpPr>
        <p:spPr>
          <a:xfrm>
            <a:off x="3193667" y="4500171"/>
            <a:ext cx="2480084" cy="307777"/>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lgn="ctr">
              <a:buFont typeface="Arial" panose="020B0604020202020204" pitchFamily="34" charset="0"/>
              <a:buNone/>
            </a:pPr>
            <a:r>
              <a:rPr lang="en-US" sz="900">
                <a:hlinkClick r:id="rId8"/>
              </a:rPr>
              <a:t>Enterprise Infrastructure for Generative AI: (hitachivantara.com)</a:t>
            </a:r>
            <a:endParaRPr lang="en-US" sz="900"/>
          </a:p>
        </p:txBody>
      </p:sp>
    </p:spTree>
    <p:extLst>
      <p:ext uri="{BB962C8B-B14F-4D97-AF65-F5344CB8AC3E}">
        <p14:creationId xmlns:p14="http://schemas.microsoft.com/office/powerpoint/2010/main" val="9223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4" grpId="1" animBg="1"/>
      <p:bldP spid="25" grpId="0" animBg="1"/>
      <p:bldP spid="25"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B5E37-7E2A-137F-E1A0-928F10075C95}"/>
              </a:ext>
            </a:extLst>
          </p:cNvPr>
          <p:cNvSpPr>
            <a:spLocks noGrp="1"/>
          </p:cNvSpPr>
          <p:nvPr>
            <p:ph type="title"/>
          </p:nvPr>
        </p:nvSpPr>
        <p:spPr/>
        <p:txBody>
          <a:bodyPr/>
          <a:lstStyle/>
          <a:p>
            <a:r>
              <a:rPr lang="en-US"/>
              <a:t>Sentiments Around AI Readiness</a:t>
            </a:r>
          </a:p>
        </p:txBody>
      </p:sp>
      <p:sp>
        <p:nvSpPr>
          <p:cNvPr id="4" name="Rounded Rectangle 9">
            <a:extLst>
              <a:ext uri="{FF2B5EF4-FFF2-40B4-BE49-F238E27FC236}">
                <a16:creationId xmlns:a16="http://schemas.microsoft.com/office/drawing/2014/main" id="{55BE6880-138E-6285-A1C1-CEA285DACEE2}"/>
              </a:ext>
            </a:extLst>
          </p:cNvPr>
          <p:cNvSpPr/>
          <p:nvPr/>
        </p:nvSpPr>
        <p:spPr>
          <a:xfrm>
            <a:off x="302912" y="778115"/>
            <a:ext cx="4206240" cy="1793635"/>
          </a:xfrm>
          <a:prstGeom prst="round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5" name="Rounded Rectangle 10">
            <a:extLst>
              <a:ext uri="{FF2B5EF4-FFF2-40B4-BE49-F238E27FC236}">
                <a16:creationId xmlns:a16="http://schemas.microsoft.com/office/drawing/2014/main" id="{0D9F5DF9-626C-CC15-CBD1-8E81329F37CE}"/>
              </a:ext>
            </a:extLst>
          </p:cNvPr>
          <p:cNvSpPr/>
          <p:nvPr/>
        </p:nvSpPr>
        <p:spPr>
          <a:xfrm>
            <a:off x="302912" y="2715688"/>
            <a:ext cx="4206240" cy="1793635"/>
          </a:xfrm>
          <a:prstGeom prst="round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6" name="Rounded Rectangle 11">
            <a:extLst>
              <a:ext uri="{FF2B5EF4-FFF2-40B4-BE49-F238E27FC236}">
                <a16:creationId xmlns:a16="http://schemas.microsoft.com/office/drawing/2014/main" id="{490F812C-434E-C4C2-CEFA-2CC5519627D9}"/>
              </a:ext>
            </a:extLst>
          </p:cNvPr>
          <p:cNvSpPr/>
          <p:nvPr/>
        </p:nvSpPr>
        <p:spPr>
          <a:xfrm>
            <a:off x="4651990" y="778115"/>
            <a:ext cx="4206240" cy="1793635"/>
          </a:xfrm>
          <a:prstGeom prst="round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7" name="TextBox 6">
            <a:extLst>
              <a:ext uri="{FF2B5EF4-FFF2-40B4-BE49-F238E27FC236}">
                <a16:creationId xmlns:a16="http://schemas.microsoft.com/office/drawing/2014/main" id="{6E2D36BE-0D89-42F2-08CD-24052F1FB301}"/>
              </a:ext>
            </a:extLst>
          </p:cNvPr>
          <p:cNvSpPr txBox="1"/>
          <p:nvPr/>
        </p:nvSpPr>
        <p:spPr>
          <a:xfrm>
            <a:off x="-410031" y="4681083"/>
            <a:ext cx="242374" cy="203133"/>
          </a:xfrm>
          <a:prstGeom prst="rect">
            <a:avLst/>
          </a:prstGeom>
          <a:noFill/>
        </p:spPr>
        <p:txBody>
          <a:bodyPr wrap="none" rtlCol="0">
            <a:spAutoFit/>
          </a:bodyPr>
          <a:lstStyle/>
          <a:p>
            <a:fld id="{111F478C-84AE-4601-9BE4-60468A3A6C06}" type="slidenum">
              <a:rPr lang="en-US" sz="720">
                <a:solidFill>
                  <a:prstClr val="white">
                    <a:alpha val="50000"/>
                  </a:prstClr>
                </a:solidFill>
                <a:latin typeface="Neue Haas Grotesk Text Pro" panose="020B0504020202020204" pitchFamily="34" charset="77"/>
              </a:rPr>
              <a:pPr/>
              <a:t>5</a:t>
            </a:fld>
            <a:endParaRPr lang="en-US" sz="720">
              <a:solidFill>
                <a:prstClr val="white">
                  <a:alpha val="50000"/>
                </a:prstClr>
              </a:solidFill>
              <a:latin typeface="Neue Haas Grotesk Text Pro" panose="020B0504020202020204" pitchFamily="34" charset="77"/>
            </a:endParaRPr>
          </a:p>
        </p:txBody>
      </p:sp>
      <p:sp>
        <p:nvSpPr>
          <p:cNvPr id="8" name="TextBox 7">
            <a:extLst>
              <a:ext uri="{FF2B5EF4-FFF2-40B4-BE49-F238E27FC236}">
                <a16:creationId xmlns:a16="http://schemas.microsoft.com/office/drawing/2014/main" id="{BBA6B7DA-8B39-A78D-9D27-A431F3A94C8A}"/>
              </a:ext>
            </a:extLst>
          </p:cNvPr>
          <p:cNvSpPr txBox="1"/>
          <p:nvPr/>
        </p:nvSpPr>
        <p:spPr>
          <a:xfrm>
            <a:off x="-410031" y="4681083"/>
            <a:ext cx="242374" cy="203133"/>
          </a:xfrm>
          <a:prstGeom prst="rect">
            <a:avLst/>
          </a:prstGeom>
          <a:noFill/>
        </p:spPr>
        <p:txBody>
          <a:bodyPr wrap="none" rtlCol="0">
            <a:spAutoFit/>
          </a:bodyPr>
          <a:lstStyle/>
          <a:p>
            <a:fld id="{111F478C-84AE-4601-9BE4-60468A3A6C06}" type="slidenum">
              <a:rPr lang="en-US" sz="720">
                <a:solidFill>
                  <a:prstClr val="white">
                    <a:alpha val="50000"/>
                  </a:prstClr>
                </a:solidFill>
                <a:latin typeface="Neue Haas Grotesk Text Pro" panose="020B0504020202020204" pitchFamily="34" charset="77"/>
              </a:rPr>
              <a:pPr/>
              <a:t>5</a:t>
            </a:fld>
            <a:endParaRPr lang="en-US" sz="72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22590480-D26F-9984-6E3D-4E588C0FF723}"/>
              </a:ext>
            </a:extLst>
          </p:cNvPr>
          <p:cNvSpPr txBox="1"/>
          <p:nvPr/>
        </p:nvSpPr>
        <p:spPr>
          <a:xfrm>
            <a:off x="4921310" y="764510"/>
            <a:ext cx="3603086" cy="400110"/>
          </a:xfrm>
          <a:prstGeom prst="rect">
            <a:avLst/>
          </a:prstGeom>
          <a:noFill/>
        </p:spPr>
        <p:txBody>
          <a:bodyPr wrap="square" rtlCol="0">
            <a:spAutoFit/>
          </a:bodyPr>
          <a:lstStyle/>
          <a:p>
            <a:pPr defTabSz="822932"/>
            <a:r>
              <a:rPr lang="en-IN" sz="2000" b="1">
                <a:solidFill>
                  <a:schemeClr val="accent2"/>
                </a:solidFill>
                <a:latin typeface="Neue Haas Grotesk Text Pro" panose="020B05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Gartner</a:t>
            </a:r>
            <a:endParaRPr lang="en-IN" sz="2000" b="1">
              <a:solidFill>
                <a:schemeClr val="accent2"/>
              </a:solidFill>
              <a:latin typeface="Neue Haas Grotesk Text Pro" panose="020B05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D61A50A-05D3-98C6-9F2B-CF1F9ACAD4CA}"/>
              </a:ext>
            </a:extLst>
          </p:cNvPr>
          <p:cNvSpPr txBox="1"/>
          <p:nvPr/>
        </p:nvSpPr>
        <p:spPr>
          <a:xfrm>
            <a:off x="536157" y="805865"/>
            <a:ext cx="2674474" cy="400110"/>
          </a:xfrm>
          <a:prstGeom prst="rect">
            <a:avLst/>
          </a:prstGeom>
          <a:noFill/>
        </p:spPr>
        <p:txBody>
          <a:bodyPr wrap="square" rtlCol="0">
            <a:spAutoFit/>
          </a:bodyPr>
          <a:lstStyle/>
          <a:p>
            <a:pPr defTabSz="822932"/>
            <a:r>
              <a:rPr lang="en-IN" sz="2000" b="1">
                <a:solidFill>
                  <a:schemeClr val="accent2"/>
                </a:solidFill>
                <a:latin typeface="Neue Haas Grotesk Text Pro" panose="020B05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McKinsey</a:t>
            </a:r>
            <a:endParaRPr lang="en-IN" sz="2000" b="1">
              <a:solidFill>
                <a:schemeClr val="accent2"/>
              </a:solidFill>
              <a:latin typeface="Neue Haas Grotesk Text Pro" panose="020B05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B0A059A-EEB9-3151-588C-F9B3C5689802}"/>
              </a:ext>
            </a:extLst>
          </p:cNvPr>
          <p:cNvSpPr txBox="1"/>
          <p:nvPr/>
        </p:nvSpPr>
        <p:spPr>
          <a:xfrm>
            <a:off x="4944080" y="1197920"/>
            <a:ext cx="3770999" cy="1354986"/>
          </a:xfrm>
          <a:prstGeom prst="rect">
            <a:avLst/>
          </a:prstGeom>
          <a:noFill/>
        </p:spPr>
        <p:txBody>
          <a:bodyPr wrap="square" lIns="61722" tIns="30861" rIns="61722" bIns="30861" anchor="t">
            <a:spAutoFit/>
          </a:bodyPr>
          <a:lstStyle/>
          <a:p>
            <a:pPr defTabSz="822932">
              <a:spcAft>
                <a:spcPts val="405"/>
              </a:spcAft>
            </a:pPr>
            <a:r>
              <a:rPr lang="en-US" sz="1200" dirty="0">
                <a:latin typeface="Neue Haas Grotesk Text Pro" panose="020B0504020202020204" pitchFamily="34" charset="0"/>
                <a:cs typeface="Arial"/>
              </a:rPr>
              <a:t>According to a Gartner survey, 55% of organizations that have deployed AI take an AI-first strategy. However, </a:t>
            </a:r>
            <a:r>
              <a:rPr lang="en-US" sz="1200" b="1" i="1" u="sng" dirty="0">
                <a:latin typeface="Neue Haas Grotesk Text Pro" panose="020B0504020202020204" pitchFamily="34" charset="0"/>
                <a:cs typeface="Arial"/>
              </a:rPr>
              <a:t>a significant number of companies struggle with these initial steps, particularly in discovering high-impact projects and ensuring they align with strategic business goals</a:t>
            </a:r>
            <a:r>
              <a:rPr lang="en-US" sz="1200" i="1" dirty="0">
                <a:latin typeface="Neue Haas Grotesk Text Pro" panose="020B0504020202020204" pitchFamily="34" charset="0"/>
                <a:cs typeface="Arial"/>
              </a:rPr>
              <a:t>.</a:t>
            </a:r>
            <a:endParaRPr lang="en-IN" sz="1200" i="1" dirty="0">
              <a:latin typeface="Neue Haas Grotesk Text Pro" panose="020B0504020202020204" pitchFamily="34" charset="0"/>
              <a:cs typeface="Arial"/>
            </a:endParaRPr>
          </a:p>
        </p:txBody>
      </p:sp>
      <p:sp>
        <p:nvSpPr>
          <p:cNvPr id="12" name="TextBox 11">
            <a:extLst>
              <a:ext uri="{FF2B5EF4-FFF2-40B4-BE49-F238E27FC236}">
                <a16:creationId xmlns:a16="http://schemas.microsoft.com/office/drawing/2014/main" id="{88B40F24-E025-0021-1CE4-7730A05721E2}"/>
              </a:ext>
            </a:extLst>
          </p:cNvPr>
          <p:cNvSpPr txBox="1"/>
          <p:nvPr/>
        </p:nvSpPr>
        <p:spPr>
          <a:xfrm>
            <a:off x="536157" y="1251213"/>
            <a:ext cx="3877818" cy="1015663"/>
          </a:xfrm>
          <a:prstGeom prst="rect">
            <a:avLst/>
          </a:prstGeom>
          <a:noFill/>
        </p:spPr>
        <p:txBody>
          <a:bodyPr wrap="square">
            <a:spAutoFit/>
          </a:bodyPr>
          <a:lstStyle>
            <a:defPPr>
              <a:defRPr lang="en-US"/>
            </a:defPPr>
            <a:lvl1pPr marL="287338" indent="-287338" defTabSz="1219170">
              <a:buFont typeface="System Font Regular"/>
              <a:buChar char="-"/>
              <a:defRPr sz="2000">
                <a:solidFill>
                  <a:srgbClr val="414141"/>
                </a:solidFill>
                <a:latin typeface="Neue Haas Grotesk Text Pro" panose="020B0504020202020204" pitchFamily="34" charset="77"/>
                <a:cs typeface="Arial" panose="020B0604020202020204" pitchFamily="34" charset="0"/>
              </a:defRPr>
            </a:lvl1pPr>
          </a:lstStyle>
          <a:p>
            <a:pPr marL="0" indent="0" defTabSz="822932">
              <a:spcAft>
                <a:spcPts val="405"/>
              </a:spcAft>
              <a:buNone/>
            </a:pPr>
            <a:r>
              <a:rPr lang="en-US" sz="1200">
                <a:solidFill>
                  <a:schemeClr val="tx1"/>
                </a:solidFill>
                <a:latin typeface="Neue Haas Grotesk Text Pro" panose="020B0504020202020204" pitchFamily="34" charset="0"/>
                <a:cs typeface="Arial"/>
              </a:rPr>
              <a:t>According to a 2023 McKinsey survey, 66% of organizations are still in the researching or piloting phase of AI adoption, </a:t>
            </a:r>
            <a:r>
              <a:rPr lang="en-US" sz="1200" b="1" i="1" u="sng">
                <a:solidFill>
                  <a:schemeClr val="tx1"/>
                </a:solidFill>
                <a:latin typeface="Neue Haas Grotesk Text Pro" panose="020B0504020202020204" pitchFamily="34" charset="0"/>
                <a:cs typeface="Arial"/>
              </a:rPr>
              <a:t>indicating a substantial need for guidance on moving forward effectively with AI initiatives</a:t>
            </a:r>
            <a:r>
              <a:rPr lang="en-US" sz="1200" i="1">
                <a:solidFill>
                  <a:schemeClr val="tx1"/>
                </a:solidFill>
                <a:latin typeface="Neue Haas Grotesk Text Pro" panose="020B0504020202020204" pitchFamily="34" charset="0"/>
                <a:cs typeface="Arial"/>
              </a:rPr>
              <a:t>.</a:t>
            </a:r>
            <a:endParaRPr lang="en-IN" sz="1200" i="1">
              <a:solidFill>
                <a:schemeClr val="tx1"/>
              </a:solidFill>
              <a:latin typeface="Neue Haas Grotesk Text Pro" panose="020B0504020202020204" pitchFamily="34" charset="0"/>
              <a:cs typeface="Arial"/>
            </a:endParaRPr>
          </a:p>
        </p:txBody>
      </p:sp>
      <p:sp>
        <p:nvSpPr>
          <p:cNvPr id="13" name="TextBox 12">
            <a:extLst>
              <a:ext uri="{FF2B5EF4-FFF2-40B4-BE49-F238E27FC236}">
                <a16:creationId xmlns:a16="http://schemas.microsoft.com/office/drawing/2014/main" id="{47004D7C-8A55-0697-BF77-3B496E777E57}"/>
              </a:ext>
            </a:extLst>
          </p:cNvPr>
          <p:cNvSpPr txBox="1"/>
          <p:nvPr/>
        </p:nvSpPr>
        <p:spPr>
          <a:xfrm>
            <a:off x="524850" y="2781474"/>
            <a:ext cx="1973398" cy="400110"/>
          </a:xfrm>
          <a:prstGeom prst="rect">
            <a:avLst/>
          </a:prstGeom>
          <a:noFill/>
        </p:spPr>
        <p:txBody>
          <a:bodyPr wrap="square" rtlCol="0">
            <a:spAutoFit/>
          </a:bodyPr>
          <a:lstStyle/>
          <a:p>
            <a:pPr defTabSz="822932"/>
            <a:r>
              <a:rPr lang="en-IN" sz="2000" b="1">
                <a:solidFill>
                  <a:schemeClr val="accent2"/>
                </a:solidFill>
                <a:latin typeface="Neue Haas Grotesk Text Pro" panose="020B05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KPMG</a:t>
            </a:r>
            <a:endParaRPr lang="en-IN" sz="2000" b="1">
              <a:solidFill>
                <a:schemeClr val="accent2"/>
              </a:solidFill>
              <a:latin typeface="Neue Haas Grotesk Text Pro" panose="020B05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9744E6E-C00E-1009-C1A7-04D8AECFE21D}"/>
              </a:ext>
            </a:extLst>
          </p:cNvPr>
          <p:cNvSpPr txBox="1"/>
          <p:nvPr/>
        </p:nvSpPr>
        <p:spPr>
          <a:xfrm>
            <a:off x="559123" y="3214884"/>
            <a:ext cx="3854852" cy="1015663"/>
          </a:xfrm>
          <a:prstGeom prst="rect">
            <a:avLst/>
          </a:prstGeom>
          <a:noFill/>
        </p:spPr>
        <p:txBody>
          <a:bodyPr wrap="square">
            <a:spAutoFit/>
          </a:bodyPr>
          <a:lstStyle>
            <a:defPPr>
              <a:defRPr lang="en-US"/>
            </a:defPPr>
            <a:lvl1pPr marL="287338" indent="-287338" defTabSz="1219170">
              <a:buFont typeface="System Font Regular"/>
              <a:buChar char="-"/>
              <a:defRPr sz="2000">
                <a:solidFill>
                  <a:srgbClr val="414141"/>
                </a:solidFill>
                <a:latin typeface="Neue Haas Grotesk Text Pro" panose="020B0504020202020204" pitchFamily="34" charset="77"/>
                <a:cs typeface="Arial" panose="020B0604020202020204" pitchFamily="34" charset="0"/>
              </a:defRPr>
            </a:lvl1pPr>
          </a:lstStyle>
          <a:p>
            <a:pPr marL="0" indent="0" defTabSz="822932">
              <a:spcAft>
                <a:spcPts val="405"/>
              </a:spcAft>
              <a:buNone/>
            </a:pPr>
            <a:r>
              <a:rPr lang="en-US" sz="1200">
                <a:solidFill>
                  <a:schemeClr val="tx1"/>
                </a:solidFill>
                <a:latin typeface="Neue Haas Grotesk Text Pro" panose="020B0504020202020204" pitchFamily="34" charset="0"/>
                <a:cs typeface="Arial"/>
              </a:rPr>
              <a:t>A KPMG survey found that </a:t>
            </a:r>
            <a:r>
              <a:rPr lang="en-US" sz="1200" b="1" i="1" u="sng">
                <a:solidFill>
                  <a:schemeClr val="tx1"/>
                </a:solidFill>
                <a:latin typeface="Neue Haas Grotesk Text Pro" panose="020B0504020202020204" pitchFamily="34" charset="0"/>
                <a:cs typeface="Arial"/>
              </a:rPr>
              <a:t>many executives feel unprepared for immediate AI adoption</a:t>
            </a:r>
            <a:r>
              <a:rPr lang="en-US" sz="1200">
                <a:solidFill>
                  <a:schemeClr val="tx1"/>
                </a:solidFill>
                <a:latin typeface="Neue Haas Grotesk Text Pro" panose="020B0504020202020204" pitchFamily="34" charset="0"/>
                <a:cs typeface="Arial"/>
              </a:rPr>
              <a:t>, with a majority still in the early stages of implementation despite recognizing AI's potential for significant business impact.</a:t>
            </a:r>
            <a:endParaRPr lang="en-IN" sz="1200">
              <a:solidFill>
                <a:schemeClr val="tx1"/>
              </a:solidFill>
              <a:latin typeface="Neue Haas Grotesk Text Pro" panose="020B0504020202020204" pitchFamily="34" charset="0"/>
              <a:cs typeface="Arial"/>
            </a:endParaRPr>
          </a:p>
        </p:txBody>
      </p:sp>
      <p:sp>
        <p:nvSpPr>
          <p:cNvPr id="15" name="Rounded Rectangle 11">
            <a:extLst>
              <a:ext uri="{FF2B5EF4-FFF2-40B4-BE49-F238E27FC236}">
                <a16:creationId xmlns:a16="http://schemas.microsoft.com/office/drawing/2014/main" id="{614C430C-F277-7AE0-218A-B8AAA0F3C47B}"/>
              </a:ext>
            </a:extLst>
          </p:cNvPr>
          <p:cNvSpPr/>
          <p:nvPr/>
        </p:nvSpPr>
        <p:spPr>
          <a:xfrm>
            <a:off x="4651990" y="2726497"/>
            <a:ext cx="4206240" cy="1793635"/>
          </a:xfrm>
          <a:prstGeom prst="roundRect">
            <a:avLst/>
          </a:prstGeom>
          <a:solidFill>
            <a:schemeClr val="bg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6" name="TextBox 15">
            <a:extLst>
              <a:ext uri="{FF2B5EF4-FFF2-40B4-BE49-F238E27FC236}">
                <a16:creationId xmlns:a16="http://schemas.microsoft.com/office/drawing/2014/main" id="{B84080C0-4D5B-2844-9205-EE91216D25BD}"/>
              </a:ext>
            </a:extLst>
          </p:cNvPr>
          <p:cNvSpPr txBox="1"/>
          <p:nvPr/>
        </p:nvSpPr>
        <p:spPr>
          <a:xfrm>
            <a:off x="4933853" y="2781474"/>
            <a:ext cx="3603086" cy="400110"/>
          </a:xfrm>
          <a:prstGeom prst="rect">
            <a:avLst/>
          </a:prstGeom>
          <a:noFill/>
        </p:spPr>
        <p:txBody>
          <a:bodyPr wrap="square" rtlCol="0">
            <a:spAutoFit/>
          </a:bodyPr>
          <a:lstStyle/>
          <a:p>
            <a:pPr defTabSz="822932"/>
            <a:r>
              <a:rPr lang="en-IN" sz="2000" b="1">
                <a:solidFill>
                  <a:schemeClr val="accent2"/>
                </a:solidFill>
                <a:latin typeface="Neue Haas Grotesk Text Pro" panose="020B05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The Register</a:t>
            </a:r>
            <a:endParaRPr lang="en-IN" sz="2000" b="1">
              <a:solidFill>
                <a:schemeClr val="accent2"/>
              </a:solidFill>
              <a:latin typeface="Neue Haas Grotesk Text Pro" panose="020B05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5B3D589-1E40-247B-480D-8D7C267160B8}"/>
              </a:ext>
            </a:extLst>
          </p:cNvPr>
          <p:cNvSpPr txBox="1"/>
          <p:nvPr/>
        </p:nvSpPr>
        <p:spPr>
          <a:xfrm>
            <a:off x="4956623" y="3214884"/>
            <a:ext cx="3770999" cy="1170320"/>
          </a:xfrm>
          <a:prstGeom prst="rect">
            <a:avLst/>
          </a:prstGeom>
          <a:noFill/>
        </p:spPr>
        <p:txBody>
          <a:bodyPr wrap="square" lIns="61722" tIns="30861" rIns="61722" bIns="30861" anchor="t">
            <a:spAutoFit/>
          </a:bodyPr>
          <a:lstStyle/>
          <a:p>
            <a:pPr defTabSz="822932">
              <a:spcAft>
                <a:spcPts val="405"/>
              </a:spcAft>
            </a:pPr>
            <a:r>
              <a:rPr lang="en-US" sz="1200" b="1" i="1" u="sng">
                <a:latin typeface="Neue Haas Grotesk Text Pro" panose="020B0504020202020204" pitchFamily="34" charset="0"/>
                <a:cs typeface="Arial"/>
              </a:rPr>
              <a:t>Many organizations experience difficulties due to the complexity of integrating AI into existing workflows</a:t>
            </a:r>
            <a:r>
              <a:rPr lang="en-US" sz="1200">
                <a:latin typeface="Neue Haas Grotesk Text Pro" panose="020B0504020202020204" pitchFamily="34" charset="0"/>
                <a:cs typeface="Arial"/>
              </a:rPr>
              <a:t> and the high initial costs associated with AI projects. This often leads to a situation where only a small percentage of AI initiatives deliver substantial returns on investment</a:t>
            </a:r>
            <a:endParaRPr lang="en-IN" sz="1200">
              <a:latin typeface="Neue Haas Grotesk Text Pro" panose="020B0504020202020204" pitchFamily="34" charset="0"/>
              <a:cs typeface="Arial"/>
            </a:endParaRPr>
          </a:p>
        </p:txBody>
      </p:sp>
    </p:spTree>
    <p:extLst>
      <p:ext uri="{BB962C8B-B14F-4D97-AF65-F5344CB8AC3E}">
        <p14:creationId xmlns:p14="http://schemas.microsoft.com/office/powerpoint/2010/main" val="250645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1F23DB-C3C8-D470-7079-A475684A4D07}"/>
              </a:ext>
            </a:extLst>
          </p:cNvPr>
          <p:cNvSpPr/>
          <p:nvPr/>
        </p:nvSpPr>
        <p:spPr>
          <a:xfrm>
            <a:off x="0" y="8092"/>
            <a:ext cx="9162288" cy="5143500"/>
          </a:xfrm>
          <a:prstGeom prst="rect">
            <a:avLst/>
          </a:prstGeom>
          <a:solidFill>
            <a:srgbClr val="C8C6CB"/>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2" name="Subtitle 1">
            <a:extLst>
              <a:ext uri="{FF2B5EF4-FFF2-40B4-BE49-F238E27FC236}">
                <a16:creationId xmlns:a16="http://schemas.microsoft.com/office/drawing/2014/main" id="{BBE73E6D-2101-6479-27B0-AE46528F3A8E}"/>
              </a:ext>
            </a:extLst>
          </p:cNvPr>
          <p:cNvSpPr txBox="1">
            <a:spLocks/>
          </p:cNvSpPr>
          <p:nvPr/>
        </p:nvSpPr>
        <p:spPr>
          <a:xfrm>
            <a:off x="637413" y="1598552"/>
            <a:ext cx="3467862" cy="307777"/>
          </a:xfrm>
          <a:prstGeom prst="rect">
            <a:avLst/>
          </a:prstGeom>
          <a:effectLst/>
        </p:spPr>
        <p:txBody>
          <a:bodyPr vert="horz" wrap="square" lIns="0" tIns="0" rIns="0" bIns="0" rtlCol="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lang="en-US" sz="2000" b="0" i="1" kern="1200" cap="none" baseline="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5000"/>
              </a:lnSpc>
              <a:spcBef>
                <a:spcPts val="0"/>
              </a:spcBef>
              <a:spcAft>
                <a:spcPts val="400"/>
              </a:spcAft>
              <a:buClr>
                <a:schemeClr val="tx2"/>
              </a:buClr>
              <a:buFont typeface="Arial" panose="020B0604020202020204" pitchFamily="34" charset="0"/>
              <a:buNone/>
              <a:defRPr lang="en-US" sz="1300" b="0" i="0" kern="1200">
                <a:solidFill>
                  <a:schemeClr val="tx1">
                    <a:tint val="75000"/>
                  </a:schemeClr>
                </a:solidFill>
                <a:latin typeface="Neue Haas Grotesk Text Pro" panose="020B0504020202020204" pitchFamily="34" charset="77"/>
                <a:ea typeface="+mn-ea"/>
                <a:cs typeface="+mn-cs"/>
              </a:defRPr>
            </a:lvl2pPr>
            <a:lvl3pPr marL="9144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900" b="0" i="0" kern="1200">
                <a:solidFill>
                  <a:schemeClr val="tx1">
                    <a:tint val="75000"/>
                  </a:schemeClr>
                </a:solidFill>
                <a:latin typeface="Neue Haas Grotesk Text Pro" panose="020B0504020202020204" pitchFamily="34" charset="77"/>
                <a:ea typeface="+mn-ea"/>
                <a:cs typeface="+mn-cs"/>
              </a:defRPr>
            </a:lvl3pPr>
            <a:lvl4pPr marL="13716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800" b="0" i="0" kern="1200">
                <a:solidFill>
                  <a:schemeClr val="tx1">
                    <a:tint val="75000"/>
                  </a:schemeClr>
                </a:solidFill>
                <a:latin typeface="Neue Haas Grotesk Text Pro" panose="020B0504020202020204" pitchFamily="34" charset="77"/>
                <a:ea typeface="+mn-ea"/>
                <a:cs typeface="+mn-cs"/>
              </a:defRPr>
            </a:lvl4pPr>
            <a:lvl5pPr marL="1828800" indent="0" algn="ctr" defTabSz="914400" rtl="0" eaLnBrk="1" latinLnBrk="0" hangingPunct="1">
              <a:lnSpc>
                <a:spcPct val="95000"/>
              </a:lnSpc>
              <a:spcBef>
                <a:spcPts val="0"/>
              </a:spcBef>
              <a:spcAft>
                <a:spcPts val="500"/>
              </a:spcAft>
              <a:buClr>
                <a:schemeClr val="tx2"/>
              </a:buClr>
              <a:buFont typeface="Arial" panose="020B0604020202020204" pitchFamily="34" charset="0"/>
              <a:buNone/>
              <a:defRPr lang="en-US" sz="800" b="0" i="0" kern="1200">
                <a:solidFill>
                  <a:schemeClr val="tx1">
                    <a:tint val="75000"/>
                  </a:schemeClr>
                </a:solidFill>
                <a:latin typeface="Neue Haas Grotesk Text Pro" panose="020B0504020202020204" pitchFamily="34" charset="77"/>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a:t>Our Strategic Approach</a:t>
            </a:r>
            <a:endParaRPr lang="en-US"/>
          </a:p>
        </p:txBody>
      </p:sp>
      <p:sp>
        <p:nvSpPr>
          <p:cNvPr id="13" name="Title 2">
            <a:extLst>
              <a:ext uri="{FF2B5EF4-FFF2-40B4-BE49-F238E27FC236}">
                <a16:creationId xmlns:a16="http://schemas.microsoft.com/office/drawing/2014/main" id="{7CBD32F6-D3FF-AEFF-190C-1EE6614758D0}"/>
              </a:ext>
            </a:extLst>
          </p:cNvPr>
          <p:cNvSpPr txBox="1">
            <a:spLocks/>
          </p:cNvSpPr>
          <p:nvPr/>
        </p:nvSpPr>
        <p:spPr>
          <a:xfrm>
            <a:off x="607715" y="2063338"/>
            <a:ext cx="4619740" cy="1545710"/>
          </a:xfrm>
          <a:prstGeom prst="rect">
            <a:avLst/>
          </a:prstGeom>
          <a:effectLst/>
        </p:spPr>
        <p:txBody>
          <a:bodyPr vert="horz" lIns="0" tIns="0" rIns="0" bIns="0" rtlCol="0" anchor="t" anchorCtr="0">
            <a:normAutofit fontScale="92500" lnSpcReduction="10000"/>
          </a:bodyPr>
          <a:lstStyle>
            <a:lvl1pPr algn="l" defTabSz="914400" rtl="0" eaLnBrk="1" latinLnBrk="0" hangingPunct="1">
              <a:lnSpc>
                <a:spcPct val="88000"/>
              </a:lnSpc>
              <a:spcBef>
                <a:spcPct val="0"/>
              </a:spcBef>
              <a:buNone/>
              <a:defRPr lang="en-US" sz="4500" b="1" i="0" kern="1200" cap="none" spc="-50" baseline="0">
                <a:solidFill>
                  <a:schemeClr val="tx1"/>
                </a:solidFill>
                <a:latin typeface="Neue Haas Grotesk Text Pro" panose="020B0504020202020204" pitchFamily="34" charset="77"/>
                <a:ea typeface="+mj-ea"/>
                <a:cs typeface="+mj-cs"/>
              </a:defRPr>
            </a:lvl1pPr>
          </a:lstStyle>
          <a:p>
            <a:r>
              <a:rPr lang="en-US" dirty="0"/>
              <a:t>Empowering Customer Success with AI</a:t>
            </a:r>
          </a:p>
        </p:txBody>
      </p:sp>
      <p:pic>
        <p:nvPicPr>
          <p:cNvPr id="14" name="Picture 13" descr="A brain with many different colored objects&#10;&#10;Description automatically generated">
            <a:extLst>
              <a:ext uri="{FF2B5EF4-FFF2-40B4-BE49-F238E27FC236}">
                <a16:creationId xmlns:a16="http://schemas.microsoft.com/office/drawing/2014/main" id="{BFFC0035-4E3B-623A-3811-CEA61B607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003411"/>
            <a:ext cx="4340469" cy="3768253"/>
          </a:xfrm>
          <a:prstGeom prst="rect">
            <a:avLst/>
          </a:prstGeom>
        </p:spPr>
      </p:pic>
      <p:pic>
        <p:nvPicPr>
          <p:cNvPr id="15" name="Graphic 14">
            <a:extLst>
              <a:ext uri="{FF2B5EF4-FFF2-40B4-BE49-F238E27FC236}">
                <a16:creationId xmlns:a16="http://schemas.microsoft.com/office/drawing/2014/main" id="{A7333361-D505-D35E-4F02-90416C97FF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16685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63912-000E-2D2C-D89F-1CA7C0AAF5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7D789A-B291-2299-54A8-5BA6B0F2B4F5}"/>
              </a:ext>
            </a:extLst>
          </p:cNvPr>
          <p:cNvSpPr>
            <a:spLocks noGrp="1"/>
          </p:cNvSpPr>
          <p:nvPr>
            <p:ph type="title"/>
          </p:nvPr>
        </p:nvSpPr>
        <p:spPr>
          <a:xfrm>
            <a:off x="264159" y="37444"/>
            <a:ext cx="7434217" cy="732441"/>
          </a:xfrm>
        </p:spPr>
        <p:txBody>
          <a:bodyPr/>
          <a:lstStyle/>
          <a:p>
            <a:r>
              <a:rPr lang="en-US">
                <a:solidFill>
                  <a:schemeClr val="tx2"/>
                </a:solidFill>
              </a:rPr>
              <a:t>Industry Leaders Unite to Advance AI</a:t>
            </a:r>
          </a:p>
        </p:txBody>
      </p:sp>
      <p:sp>
        <p:nvSpPr>
          <p:cNvPr id="11" name="Rectangle: Rounded Corners 10">
            <a:extLst>
              <a:ext uri="{FF2B5EF4-FFF2-40B4-BE49-F238E27FC236}">
                <a16:creationId xmlns:a16="http://schemas.microsoft.com/office/drawing/2014/main" id="{91FECD70-1CF3-929C-5120-931D11DD63FE}"/>
              </a:ext>
            </a:extLst>
          </p:cNvPr>
          <p:cNvSpPr/>
          <p:nvPr/>
        </p:nvSpPr>
        <p:spPr>
          <a:xfrm>
            <a:off x="1644025" y="769886"/>
            <a:ext cx="3579722" cy="1291981"/>
          </a:xfrm>
          <a:prstGeom prst="roundRect">
            <a:avLst>
              <a:gd name="adj" fmla="val 50000"/>
            </a:avLst>
          </a:prstGeom>
          <a:solidFill>
            <a:schemeClr val="tx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13" name="Rectangle: Rounded Corners 12">
            <a:extLst>
              <a:ext uri="{FF2B5EF4-FFF2-40B4-BE49-F238E27FC236}">
                <a16:creationId xmlns:a16="http://schemas.microsoft.com/office/drawing/2014/main" id="{3BBE6646-7C08-E423-AD2D-5639AD07BAA7}"/>
              </a:ext>
            </a:extLst>
          </p:cNvPr>
          <p:cNvSpPr/>
          <p:nvPr/>
        </p:nvSpPr>
        <p:spPr>
          <a:xfrm>
            <a:off x="3746753" y="769885"/>
            <a:ext cx="2919433" cy="1291981"/>
          </a:xfrm>
          <a:prstGeom prst="roundRect">
            <a:avLst>
              <a:gd name="adj" fmla="val 50000"/>
            </a:avLst>
          </a:prstGeom>
          <a:solidFill>
            <a:schemeClr val="bg1"/>
          </a:solidFill>
          <a:ln>
            <a:solidFill>
              <a:schemeClr val="tx2"/>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1F1F1"/>
                </a:solidFill>
              </a:ln>
              <a:solidFill>
                <a:srgbClr val="FFFFFF"/>
              </a:solidFill>
              <a:effectLst/>
              <a:uLnTx/>
              <a:uFillTx/>
              <a:latin typeface="Neue Haas Grotesk Text Pro" panose="020B0504020202020204" pitchFamily="34" charset="77"/>
              <a:ea typeface="+mn-ea"/>
              <a:cs typeface="+mn-cs"/>
            </a:endParaRPr>
          </a:p>
        </p:txBody>
      </p:sp>
      <p:sp>
        <p:nvSpPr>
          <p:cNvPr id="17" name="Rectangle: Rounded Corners 16">
            <a:extLst>
              <a:ext uri="{FF2B5EF4-FFF2-40B4-BE49-F238E27FC236}">
                <a16:creationId xmlns:a16="http://schemas.microsoft.com/office/drawing/2014/main" id="{FA23210C-6E07-7E70-5252-60DB1487D1E0}"/>
              </a:ext>
            </a:extLst>
          </p:cNvPr>
          <p:cNvSpPr/>
          <p:nvPr/>
        </p:nvSpPr>
        <p:spPr>
          <a:xfrm>
            <a:off x="167031" y="2061867"/>
            <a:ext cx="3579722" cy="1291981"/>
          </a:xfrm>
          <a:prstGeom prst="roundRect">
            <a:avLst>
              <a:gd name="adj" fmla="val 50000"/>
            </a:avLst>
          </a:pr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18" name="Rectangle: Rounded Corners 17">
            <a:extLst>
              <a:ext uri="{FF2B5EF4-FFF2-40B4-BE49-F238E27FC236}">
                <a16:creationId xmlns:a16="http://schemas.microsoft.com/office/drawing/2014/main" id="{75717A23-5B1C-C15E-F7D3-9994A6B615CC}"/>
              </a:ext>
            </a:extLst>
          </p:cNvPr>
          <p:cNvSpPr/>
          <p:nvPr/>
        </p:nvSpPr>
        <p:spPr>
          <a:xfrm>
            <a:off x="2269759" y="2061866"/>
            <a:ext cx="2919433" cy="1291981"/>
          </a:xfrm>
          <a:prstGeom prst="roundRect">
            <a:avLst>
              <a:gd name="adj" fmla="val 50000"/>
            </a:avLst>
          </a:prstGeom>
          <a:solidFill>
            <a:schemeClr val="bg1"/>
          </a:solidFill>
          <a:ln>
            <a:solidFill>
              <a:schemeClr val="accent5"/>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1F1F1"/>
                </a:solidFill>
              </a:ln>
              <a:solidFill>
                <a:srgbClr val="FFFFFF"/>
              </a:solidFill>
              <a:effectLst/>
              <a:uLnTx/>
              <a:uFillTx/>
              <a:latin typeface="Neue Haas Grotesk Text Pro" panose="020B0504020202020204" pitchFamily="34" charset="77"/>
              <a:ea typeface="+mn-ea"/>
              <a:cs typeface="+mn-cs"/>
            </a:endParaRPr>
          </a:p>
        </p:txBody>
      </p:sp>
      <p:sp>
        <p:nvSpPr>
          <p:cNvPr id="19" name="Rectangle: Rounded Corners 18">
            <a:extLst>
              <a:ext uri="{FF2B5EF4-FFF2-40B4-BE49-F238E27FC236}">
                <a16:creationId xmlns:a16="http://schemas.microsoft.com/office/drawing/2014/main" id="{4B82381D-3759-57ED-E25B-4D7DFCC5CC2C}"/>
              </a:ext>
            </a:extLst>
          </p:cNvPr>
          <p:cNvSpPr/>
          <p:nvPr/>
        </p:nvSpPr>
        <p:spPr>
          <a:xfrm>
            <a:off x="1236749" y="3353847"/>
            <a:ext cx="3579722" cy="1291981"/>
          </a:xfrm>
          <a:prstGeom prst="roundRect">
            <a:avLst>
              <a:gd name="adj" fmla="val 50000"/>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panose="020B0504020202020204" pitchFamily="34" charset="77"/>
              <a:ea typeface="+mn-ea"/>
              <a:cs typeface="+mn-cs"/>
            </a:endParaRPr>
          </a:p>
        </p:txBody>
      </p:sp>
      <p:sp>
        <p:nvSpPr>
          <p:cNvPr id="20" name="Rectangle: Rounded Corners 19">
            <a:extLst>
              <a:ext uri="{FF2B5EF4-FFF2-40B4-BE49-F238E27FC236}">
                <a16:creationId xmlns:a16="http://schemas.microsoft.com/office/drawing/2014/main" id="{203BFB4F-2BAA-731C-79DC-79D9F3DDB3C3}"/>
              </a:ext>
            </a:extLst>
          </p:cNvPr>
          <p:cNvSpPr/>
          <p:nvPr/>
        </p:nvSpPr>
        <p:spPr>
          <a:xfrm>
            <a:off x="3339477" y="3353846"/>
            <a:ext cx="2919433" cy="1291981"/>
          </a:xfrm>
          <a:prstGeom prst="roundRect">
            <a:avLst>
              <a:gd name="adj" fmla="val 50000"/>
            </a:avLst>
          </a:prstGeom>
          <a:solidFill>
            <a:schemeClr val="bg1"/>
          </a:solidFill>
          <a:ln>
            <a:solidFill>
              <a:schemeClr val="accent3"/>
            </a:solid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1F1F1"/>
                </a:solidFill>
              </a:ln>
              <a:solidFill>
                <a:srgbClr val="FFFFFF"/>
              </a:solidFill>
              <a:effectLst/>
              <a:uLnTx/>
              <a:uFillTx/>
              <a:latin typeface="Neue Haas Grotesk Text Pro" panose="020B0504020202020204" pitchFamily="34" charset="77"/>
              <a:ea typeface="+mn-ea"/>
              <a:cs typeface="+mn-cs"/>
            </a:endParaRPr>
          </a:p>
        </p:txBody>
      </p:sp>
      <p:sp>
        <p:nvSpPr>
          <p:cNvPr id="21" name="TextBox 20">
            <a:extLst>
              <a:ext uri="{FF2B5EF4-FFF2-40B4-BE49-F238E27FC236}">
                <a16:creationId xmlns:a16="http://schemas.microsoft.com/office/drawing/2014/main" id="{659C3520-E746-BC69-C459-4C0E193068B4}"/>
              </a:ext>
            </a:extLst>
          </p:cNvPr>
          <p:cNvSpPr txBox="1"/>
          <p:nvPr/>
        </p:nvSpPr>
        <p:spPr>
          <a:xfrm>
            <a:off x="5469362" y="2292357"/>
            <a:ext cx="3645116" cy="8309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Neue Haas Grotesk Text Pro" panose="020B0504020202020204" pitchFamily="34" charset="77"/>
                <a:ea typeface="+mn-ea"/>
                <a:cs typeface="+mn-cs"/>
              </a:rPr>
              <a:t>DELIVERING CUSTOMER VALUE THROUGH STRATEGIC PARTNERSHIPS</a:t>
            </a:r>
          </a:p>
        </p:txBody>
      </p:sp>
      <p:pic>
        <p:nvPicPr>
          <p:cNvPr id="22" name="Picture 21">
            <a:extLst>
              <a:ext uri="{FF2B5EF4-FFF2-40B4-BE49-F238E27FC236}">
                <a16:creationId xmlns:a16="http://schemas.microsoft.com/office/drawing/2014/main" id="{80EFEE1E-C5E7-CA14-D5D8-B8531FA0D6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035" y="1237275"/>
            <a:ext cx="2462048" cy="349526"/>
          </a:xfrm>
          <a:prstGeom prst="rect">
            <a:avLst/>
          </a:prstGeom>
        </p:spPr>
      </p:pic>
      <p:pic>
        <p:nvPicPr>
          <p:cNvPr id="23" name="Picture 10" descr="NVIDIA logo horizontal format">
            <a:extLst>
              <a:ext uri="{FF2B5EF4-FFF2-40B4-BE49-F238E27FC236}">
                <a16:creationId xmlns:a16="http://schemas.microsoft.com/office/drawing/2014/main" id="{BFE1B7CB-B5EE-15AF-A8A5-83704C310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70873" y="2500466"/>
            <a:ext cx="1788445" cy="3783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77E27F9-5528-66E9-5653-AB530949F3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081862" y="3799490"/>
            <a:ext cx="1602590" cy="475831"/>
          </a:xfrm>
          <a:prstGeom prst="rect">
            <a:avLst/>
          </a:prstGeom>
        </p:spPr>
      </p:pic>
      <p:sp>
        <p:nvSpPr>
          <p:cNvPr id="26" name="TextBox 25">
            <a:extLst>
              <a:ext uri="{FF2B5EF4-FFF2-40B4-BE49-F238E27FC236}">
                <a16:creationId xmlns:a16="http://schemas.microsoft.com/office/drawing/2014/main" id="{21BA0E28-19E1-FC88-9E0D-2B925722FB4E}"/>
              </a:ext>
            </a:extLst>
          </p:cNvPr>
          <p:cNvSpPr txBox="1"/>
          <p:nvPr/>
        </p:nvSpPr>
        <p:spPr>
          <a:xfrm>
            <a:off x="1976650" y="925174"/>
            <a:ext cx="1788445" cy="95410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Leader in data infrastructure technology &amp; solution frameworks</a:t>
            </a:r>
          </a:p>
        </p:txBody>
      </p:sp>
      <p:sp>
        <p:nvSpPr>
          <p:cNvPr id="27" name="TextBox 26">
            <a:extLst>
              <a:ext uri="{FF2B5EF4-FFF2-40B4-BE49-F238E27FC236}">
                <a16:creationId xmlns:a16="http://schemas.microsoft.com/office/drawing/2014/main" id="{6A52FE20-59F7-C0BC-2D64-E0DBDF471BE0}"/>
              </a:ext>
            </a:extLst>
          </p:cNvPr>
          <p:cNvSpPr txBox="1"/>
          <p:nvPr/>
        </p:nvSpPr>
        <p:spPr>
          <a:xfrm>
            <a:off x="565923" y="2372697"/>
            <a:ext cx="1788445" cy="738664"/>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Leader in Artificial Intelligence Computing</a:t>
            </a:r>
          </a:p>
        </p:txBody>
      </p:sp>
      <p:sp>
        <p:nvSpPr>
          <p:cNvPr id="28" name="TextBox 27">
            <a:extLst>
              <a:ext uri="{FF2B5EF4-FFF2-40B4-BE49-F238E27FC236}">
                <a16:creationId xmlns:a16="http://schemas.microsoft.com/office/drawing/2014/main" id="{B0A2D529-AEEC-A0FF-7096-ABEB2CD8E2B6}"/>
              </a:ext>
            </a:extLst>
          </p:cNvPr>
          <p:cNvSpPr txBox="1"/>
          <p:nvPr/>
        </p:nvSpPr>
        <p:spPr>
          <a:xfrm>
            <a:off x="1645441" y="3658621"/>
            <a:ext cx="1788445" cy="738664"/>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Leader in industrial and operational technologies</a:t>
            </a:r>
          </a:p>
        </p:txBody>
      </p:sp>
    </p:spTree>
    <p:extLst>
      <p:ext uri="{BB962C8B-B14F-4D97-AF65-F5344CB8AC3E}">
        <p14:creationId xmlns:p14="http://schemas.microsoft.com/office/powerpoint/2010/main" val="399388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DB2DB80A-5DA6-C826-44FA-2A7697FF71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767" y="1064647"/>
            <a:ext cx="2510864" cy="1602609"/>
          </a:xfrm>
          <a:prstGeom prst="round2SameRect">
            <a:avLst/>
          </a:prstGeom>
        </p:spPr>
      </p:pic>
      <p:pic>
        <p:nvPicPr>
          <p:cNvPr id="54" name="Picture 53">
            <a:extLst>
              <a:ext uri="{FF2B5EF4-FFF2-40B4-BE49-F238E27FC236}">
                <a16:creationId xmlns:a16="http://schemas.microsoft.com/office/drawing/2014/main" id="{8A05A5E8-D81E-08A7-0236-DADB53AE77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50"/>
          <a:stretch/>
        </p:blipFill>
        <p:spPr>
          <a:xfrm>
            <a:off x="3318146" y="1064647"/>
            <a:ext cx="2510864" cy="1602609"/>
          </a:xfrm>
          <a:prstGeom prst="round2SameRect">
            <a:avLst/>
          </a:prstGeom>
        </p:spPr>
      </p:pic>
      <p:pic>
        <p:nvPicPr>
          <p:cNvPr id="52" name="Picture 51" descr="A video camera in a room with chairs and lights&#10;&#10;Description automatically generated">
            <a:extLst>
              <a:ext uri="{FF2B5EF4-FFF2-40B4-BE49-F238E27FC236}">
                <a16:creationId xmlns:a16="http://schemas.microsoft.com/office/drawing/2014/main" id="{910F996B-5EFD-9ADD-1C66-FA78D98655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3975" b="-13975"/>
          <a:stretch/>
        </p:blipFill>
        <p:spPr>
          <a:xfrm flipH="1">
            <a:off x="691766" y="3010003"/>
            <a:ext cx="2514030" cy="1602336"/>
          </a:xfrm>
          <a:prstGeom prst="round2SameRect">
            <a:avLst/>
          </a:prstGeom>
        </p:spPr>
      </p:pic>
      <p:pic>
        <p:nvPicPr>
          <p:cNvPr id="50" name="Picture 49">
            <a:extLst>
              <a:ext uri="{FF2B5EF4-FFF2-40B4-BE49-F238E27FC236}">
                <a16:creationId xmlns:a16="http://schemas.microsoft.com/office/drawing/2014/main" id="{7814FB7F-61C1-F329-D31C-39BB139F9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4841"/>
          <a:stretch/>
        </p:blipFill>
        <p:spPr>
          <a:xfrm>
            <a:off x="3314975" y="3009726"/>
            <a:ext cx="2514032" cy="1602611"/>
          </a:xfrm>
          <a:prstGeom prst="round2SameRect">
            <a:avLst/>
          </a:prstGeom>
        </p:spPr>
      </p:pic>
      <p:pic>
        <p:nvPicPr>
          <p:cNvPr id="44" name="Picture 43">
            <a:extLst>
              <a:ext uri="{FF2B5EF4-FFF2-40B4-BE49-F238E27FC236}">
                <a16:creationId xmlns:a16="http://schemas.microsoft.com/office/drawing/2014/main" id="{E9D8E699-1E9A-270D-F1B2-E8285D62EE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042"/>
          <a:stretch/>
        </p:blipFill>
        <p:spPr>
          <a:xfrm>
            <a:off x="5935016" y="1038099"/>
            <a:ext cx="2514024" cy="1602428"/>
          </a:xfrm>
          <a:prstGeom prst="round2SameRect">
            <a:avLst/>
          </a:prstGeom>
        </p:spPr>
      </p:pic>
      <p:pic>
        <p:nvPicPr>
          <p:cNvPr id="42" name="Picture 41">
            <a:extLst>
              <a:ext uri="{FF2B5EF4-FFF2-40B4-BE49-F238E27FC236}">
                <a16:creationId xmlns:a16="http://schemas.microsoft.com/office/drawing/2014/main" id="{4C1AC0FF-B5AD-1946-A8B7-36B8823933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216"/>
          <a:stretch/>
        </p:blipFill>
        <p:spPr>
          <a:xfrm>
            <a:off x="5935016" y="3009910"/>
            <a:ext cx="2514025" cy="1602428"/>
          </a:xfrm>
          <a:prstGeom prst="round2SameRect">
            <a:avLst/>
          </a:prstGeom>
        </p:spPr>
      </p:pic>
      <p:sp>
        <p:nvSpPr>
          <p:cNvPr id="5" name="Content Placeholder 1">
            <a:extLst>
              <a:ext uri="{FF2B5EF4-FFF2-40B4-BE49-F238E27FC236}">
                <a16:creationId xmlns:a16="http://schemas.microsoft.com/office/drawing/2014/main" id="{2BB24688-A114-B092-B1D3-016BB1E3EC9D}"/>
              </a:ext>
            </a:extLst>
          </p:cNvPr>
          <p:cNvSpPr txBox="1">
            <a:spLocks/>
          </p:cNvSpPr>
          <p:nvPr/>
        </p:nvSpPr>
        <p:spPr>
          <a:xfrm>
            <a:off x="691766" y="2042078"/>
            <a:ext cx="2510870" cy="625450"/>
          </a:xfrm>
          <a:prstGeom prst="rect">
            <a:avLst/>
          </a:prstGeom>
          <a:solidFill>
            <a:schemeClr val="bg1">
              <a:lumMod val="95000"/>
            </a:schemeClr>
          </a:solidFill>
        </p:spPr>
        <p:txBody>
          <a:bodyPr tIns="72900" anchor="ct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090" indent="-72896" defTabSz="617184">
              <a:buClr>
                <a:schemeClr val="tx1"/>
              </a:buClr>
              <a:defRPr/>
            </a:pPr>
            <a:r>
              <a:rPr lang="en-US" sz="810" b="1"/>
              <a:t>Fraud Detection Systems</a:t>
            </a:r>
          </a:p>
          <a:p>
            <a:pPr marL="170090" indent="-72896" defTabSz="617184">
              <a:buClr>
                <a:schemeClr val="tx1"/>
              </a:buClr>
              <a:defRPr/>
            </a:pPr>
            <a:r>
              <a:rPr lang="en-US" sz="810" b="1"/>
              <a:t>Customer 360</a:t>
            </a:r>
          </a:p>
          <a:p>
            <a:pPr marL="170090" indent="-72896" defTabSz="617184">
              <a:buClr>
                <a:schemeClr val="tx1"/>
              </a:buClr>
              <a:defRPr/>
            </a:pPr>
            <a:r>
              <a:rPr lang="en-US" sz="810" b="1"/>
              <a:t>Algorithmic Trading</a:t>
            </a:r>
          </a:p>
        </p:txBody>
      </p:sp>
      <p:sp>
        <p:nvSpPr>
          <p:cNvPr id="11" name="Content Placeholder 1">
            <a:extLst>
              <a:ext uri="{FF2B5EF4-FFF2-40B4-BE49-F238E27FC236}">
                <a16:creationId xmlns:a16="http://schemas.microsoft.com/office/drawing/2014/main" id="{7B3E6504-12A8-8174-06F7-98CB6C2AE038}"/>
              </a:ext>
            </a:extLst>
          </p:cNvPr>
          <p:cNvSpPr txBox="1">
            <a:spLocks/>
          </p:cNvSpPr>
          <p:nvPr/>
        </p:nvSpPr>
        <p:spPr>
          <a:xfrm>
            <a:off x="3318143" y="2042078"/>
            <a:ext cx="2510870" cy="625450"/>
          </a:xfrm>
          <a:prstGeom prst="rect">
            <a:avLst/>
          </a:prstGeom>
          <a:solidFill>
            <a:schemeClr val="bg1">
              <a:lumMod val="95000"/>
            </a:schemeClr>
          </a:solidFill>
        </p:spPr>
        <p:txBody>
          <a:bodyPr tIns="72900" anchor="ct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090" indent="-72896" defTabSz="617184">
              <a:buClr>
                <a:schemeClr val="tx1"/>
              </a:buClr>
              <a:defRPr/>
            </a:pPr>
            <a:r>
              <a:rPr lang="en-US" sz="810" b="1" dirty="0"/>
              <a:t>Smart Power Grid</a:t>
            </a:r>
          </a:p>
          <a:p>
            <a:pPr marL="170090" indent="-72896" defTabSz="617184">
              <a:buClr>
                <a:schemeClr val="tx1"/>
              </a:buClr>
              <a:defRPr/>
            </a:pPr>
            <a:r>
              <a:rPr lang="en-US" sz="810" b="1" dirty="0"/>
              <a:t>Energy Planning</a:t>
            </a:r>
          </a:p>
          <a:p>
            <a:pPr marL="170090" indent="-72896" defTabSz="617184">
              <a:buClr>
                <a:schemeClr val="tx1"/>
              </a:buClr>
              <a:defRPr/>
            </a:pPr>
            <a:r>
              <a:rPr lang="en-US" sz="810" b="1" dirty="0"/>
              <a:t>SCADA Cybersecurity</a:t>
            </a:r>
          </a:p>
        </p:txBody>
      </p:sp>
      <p:sp>
        <p:nvSpPr>
          <p:cNvPr id="13" name="Content Placeholder 1">
            <a:extLst>
              <a:ext uri="{FF2B5EF4-FFF2-40B4-BE49-F238E27FC236}">
                <a16:creationId xmlns:a16="http://schemas.microsoft.com/office/drawing/2014/main" id="{17A7855F-B124-9F40-88B1-10543CAE1B99}"/>
              </a:ext>
            </a:extLst>
          </p:cNvPr>
          <p:cNvSpPr txBox="1">
            <a:spLocks/>
          </p:cNvSpPr>
          <p:nvPr/>
        </p:nvSpPr>
        <p:spPr>
          <a:xfrm>
            <a:off x="5935032" y="2042078"/>
            <a:ext cx="2514030" cy="625450"/>
          </a:xfrm>
          <a:prstGeom prst="rect">
            <a:avLst/>
          </a:prstGeom>
          <a:solidFill>
            <a:schemeClr val="bg1">
              <a:lumMod val="95000"/>
            </a:schemeClr>
          </a:solidFill>
        </p:spPr>
        <p:txBody>
          <a:bodyPr tIns="72900" anchor="ct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090" indent="-72896" defTabSz="617184">
              <a:buClr>
                <a:schemeClr val="tx1"/>
              </a:buClr>
              <a:defRPr/>
            </a:pPr>
            <a:r>
              <a:rPr lang="en-US" sz="810" b="1"/>
              <a:t>Autonomous Drive</a:t>
            </a:r>
          </a:p>
          <a:p>
            <a:pPr marL="170090" indent="-72896" defTabSz="617184">
              <a:buClr>
                <a:schemeClr val="tx1"/>
              </a:buClr>
              <a:defRPr/>
            </a:pPr>
            <a:r>
              <a:rPr lang="en-US" sz="810" b="1"/>
              <a:t>ADAS</a:t>
            </a:r>
          </a:p>
          <a:p>
            <a:pPr marL="170090" indent="-72896" defTabSz="617184">
              <a:buClr>
                <a:schemeClr val="tx1"/>
              </a:buClr>
              <a:defRPr/>
            </a:pPr>
            <a:r>
              <a:rPr lang="en-US" sz="810" b="1"/>
              <a:t>Predictive Maintenance</a:t>
            </a:r>
          </a:p>
        </p:txBody>
      </p:sp>
      <p:sp>
        <p:nvSpPr>
          <p:cNvPr id="17" name="TextBox 16">
            <a:extLst>
              <a:ext uri="{FF2B5EF4-FFF2-40B4-BE49-F238E27FC236}">
                <a16:creationId xmlns:a16="http://schemas.microsoft.com/office/drawing/2014/main" id="{2C3319B2-6949-130F-6688-E127F43B8C6F}"/>
              </a:ext>
            </a:extLst>
          </p:cNvPr>
          <p:cNvSpPr txBox="1"/>
          <p:nvPr/>
        </p:nvSpPr>
        <p:spPr>
          <a:xfrm>
            <a:off x="5935027" y="3748676"/>
            <a:ext cx="2514029" cy="237757"/>
          </a:xfrm>
          <a:prstGeom prst="rect">
            <a:avLst/>
          </a:prstGeom>
          <a:noFill/>
        </p:spPr>
        <p:txBody>
          <a:bodyPr wrap="square" lIns="145800" anchor="ctr" anchorCtr="0">
            <a:spAutoFit/>
          </a:bodyPr>
          <a:lstStyle/>
          <a:p>
            <a:pPr defTabSz="617184">
              <a:defRPr/>
            </a:pPr>
            <a:r>
              <a:rPr lang="en-US" sz="945" b="1">
                <a:solidFill>
                  <a:schemeClr val="bg1"/>
                </a:solidFill>
                <a:latin typeface="Neue Haas Grotesk Text Pro" panose="020B0504020202020204" pitchFamily="34" charset="77"/>
              </a:rPr>
              <a:t>Healthcare</a:t>
            </a:r>
          </a:p>
        </p:txBody>
      </p:sp>
      <p:sp>
        <p:nvSpPr>
          <p:cNvPr id="27" name="TextBox 26">
            <a:extLst>
              <a:ext uri="{FF2B5EF4-FFF2-40B4-BE49-F238E27FC236}">
                <a16:creationId xmlns:a16="http://schemas.microsoft.com/office/drawing/2014/main" id="{AF9D85B6-69C9-9417-556D-61595F07C5F0}"/>
              </a:ext>
            </a:extLst>
          </p:cNvPr>
          <p:cNvSpPr txBox="1"/>
          <p:nvPr/>
        </p:nvSpPr>
        <p:spPr>
          <a:xfrm>
            <a:off x="3314985" y="3748676"/>
            <a:ext cx="2514029" cy="237757"/>
          </a:xfrm>
          <a:prstGeom prst="rect">
            <a:avLst/>
          </a:prstGeom>
          <a:noFill/>
        </p:spPr>
        <p:txBody>
          <a:bodyPr wrap="square" lIns="145800" anchor="ctr" anchorCtr="0">
            <a:spAutoFit/>
          </a:bodyPr>
          <a:lstStyle/>
          <a:p>
            <a:pPr defTabSz="617184">
              <a:defRPr/>
            </a:pPr>
            <a:r>
              <a:rPr lang="en-US" sz="945" b="1">
                <a:solidFill>
                  <a:schemeClr val="bg1"/>
                </a:solidFill>
                <a:latin typeface="Neue Haas Grotesk Text Pro" panose="020B0504020202020204" pitchFamily="34" charset="77"/>
              </a:rPr>
              <a:t>Manufacturing</a:t>
            </a:r>
          </a:p>
        </p:txBody>
      </p:sp>
      <p:sp>
        <p:nvSpPr>
          <p:cNvPr id="32" name="Content Placeholder 1">
            <a:extLst>
              <a:ext uri="{FF2B5EF4-FFF2-40B4-BE49-F238E27FC236}">
                <a16:creationId xmlns:a16="http://schemas.microsoft.com/office/drawing/2014/main" id="{98498206-C9A7-8243-2541-9A8D305AFD71}"/>
              </a:ext>
            </a:extLst>
          </p:cNvPr>
          <p:cNvSpPr txBox="1">
            <a:spLocks/>
          </p:cNvSpPr>
          <p:nvPr/>
        </p:nvSpPr>
        <p:spPr>
          <a:xfrm>
            <a:off x="691766" y="3986886"/>
            <a:ext cx="2514029" cy="625450"/>
          </a:xfrm>
          <a:prstGeom prst="rect">
            <a:avLst/>
          </a:prstGeom>
          <a:solidFill>
            <a:schemeClr val="bg1">
              <a:lumMod val="95000"/>
            </a:schemeClr>
          </a:solidFill>
        </p:spPr>
        <p:txBody>
          <a:bodyPr tIns="72900" anchor="ct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090" indent="-72896" defTabSz="617184">
              <a:buClr>
                <a:schemeClr val="tx1"/>
              </a:buClr>
              <a:defRPr/>
            </a:pPr>
            <a:r>
              <a:rPr lang="en-US" sz="810" b="1"/>
              <a:t>Streaming Platforms</a:t>
            </a:r>
          </a:p>
          <a:p>
            <a:pPr marL="170090" indent="-72896" defTabSz="617184">
              <a:buClr>
                <a:schemeClr val="tx1"/>
              </a:buClr>
              <a:defRPr/>
            </a:pPr>
            <a:r>
              <a:rPr lang="en-US" sz="810" b="1"/>
              <a:t>Render Farms</a:t>
            </a:r>
          </a:p>
          <a:p>
            <a:pPr marL="170090" indent="-72896" defTabSz="617184">
              <a:buClr>
                <a:schemeClr val="tx1"/>
              </a:buClr>
              <a:defRPr/>
            </a:pPr>
            <a:r>
              <a:rPr lang="en-US" sz="810" b="1"/>
              <a:t>Multiverse</a:t>
            </a:r>
          </a:p>
        </p:txBody>
      </p:sp>
      <p:sp>
        <p:nvSpPr>
          <p:cNvPr id="34" name="Content Placeholder 1">
            <a:extLst>
              <a:ext uri="{FF2B5EF4-FFF2-40B4-BE49-F238E27FC236}">
                <a16:creationId xmlns:a16="http://schemas.microsoft.com/office/drawing/2014/main" id="{187F2D42-CCA8-C7A0-F12B-C08A85DEF03D}"/>
              </a:ext>
            </a:extLst>
          </p:cNvPr>
          <p:cNvSpPr txBox="1">
            <a:spLocks/>
          </p:cNvSpPr>
          <p:nvPr/>
        </p:nvSpPr>
        <p:spPr>
          <a:xfrm>
            <a:off x="3314986" y="3986886"/>
            <a:ext cx="2514025" cy="625450"/>
          </a:xfrm>
          <a:prstGeom prst="rect">
            <a:avLst/>
          </a:prstGeom>
          <a:solidFill>
            <a:schemeClr val="bg1">
              <a:lumMod val="95000"/>
            </a:schemeClr>
          </a:solidFill>
        </p:spPr>
        <p:txBody>
          <a:bodyPr tIns="72900" anchor="ct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090" indent="-72896" defTabSz="617184">
              <a:buClr>
                <a:schemeClr val="tx1"/>
              </a:buClr>
              <a:defRPr/>
            </a:pPr>
            <a:r>
              <a:rPr lang="en-US" sz="810" b="1"/>
              <a:t>Process Automation</a:t>
            </a:r>
          </a:p>
          <a:p>
            <a:pPr marL="170090" indent="-72896" defTabSz="617184">
              <a:buClr>
                <a:schemeClr val="tx1"/>
              </a:buClr>
              <a:defRPr/>
            </a:pPr>
            <a:r>
              <a:rPr lang="en-US" sz="810" b="1"/>
              <a:t>Smart Manufacturing</a:t>
            </a:r>
          </a:p>
          <a:p>
            <a:pPr marL="170090" indent="-72896" defTabSz="617184">
              <a:buClr>
                <a:schemeClr val="tx1"/>
              </a:buClr>
              <a:defRPr/>
            </a:pPr>
            <a:r>
              <a:rPr lang="en-US" sz="810" b="1"/>
              <a:t>Predictive Maintenance</a:t>
            </a:r>
          </a:p>
        </p:txBody>
      </p:sp>
      <p:sp>
        <p:nvSpPr>
          <p:cNvPr id="35" name="Content Placeholder 1">
            <a:extLst>
              <a:ext uri="{FF2B5EF4-FFF2-40B4-BE49-F238E27FC236}">
                <a16:creationId xmlns:a16="http://schemas.microsoft.com/office/drawing/2014/main" id="{7318B80C-C1C4-46F2-D363-8D5C1B98044C}"/>
              </a:ext>
            </a:extLst>
          </p:cNvPr>
          <p:cNvSpPr txBox="1">
            <a:spLocks/>
          </p:cNvSpPr>
          <p:nvPr/>
        </p:nvSpPr>
        <p:spPr>
          <a:xfrm>
            <a:off x="5935030" y="3986886"/>
            <a:ext cx="2514030" cy="625450"/>
          </a:xfrm>
          <a:prstGeom prst="rect">
            <a:avLst/>
          </a:prstGeom>
          <a:solidFill>
            <a:schemeClr val="bg1">
              <a:lumMod val="95000"/>
            </a:schemeClr>
          </a:solidFill>
        </p:spPr>
        <p:txBody>
          <a:bodyPr tIns="72900" anchor="ct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1"/>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1"/>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1"/>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1"/>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1"/>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090" indent="-72896" defTabSz="617184">
              <a:buClr>
                <a:schemeClr val="tx1"/>
              </a:buClr>
              <a:defRPr/>
            </a:pPr>
            <a:r>
              <a:rPr lang="en-US" sz="810" b="1"/>
              <a:t>Gene Research</a:t>
            </a:r>
          </a:p>
          <a:p>
            <a:pPr marL="170090" indent="-72896" defTabSz="617184">
              <a:buClr>
                <a:schemeClr val="tx1"/>
              </a:buClr>
              <a:defRPr/>
            </a:pPr>
            <a:r>
              <a:rPr lang="en-US" sz="810" b="1"/>
              <a:t>Genome Mapping</a:t>
            </a:r>
          </a:p>
          <a:p>
            <a:pPr marL="170090" indent="-72896" defTabSz="617184">
              <a:buClr>
                <a:schemeClr val="tx1"/>
              </a:buClr>
              <a:defRPr/>
            </a:pPr>
            <a:r>
              <a:rPr lang="en-US" sz="810" b="1"/>
              <a:t>Precision, Remote Medicine</a:t>
            </a:r>
          </a:p>
        </p:txBody>
      </p:sp>
      <p:sp>
        <p:nvSpPr>
          <p:cNvPr id="2" name="Title 1">
            <a:extLst>
              <a:ext uri="{FF2B5EF4-FFF2-40B4-BE49-F238E27FC236}">
                <a16:creationId xmlns:a16="http://schemas.microsoft.com/office/drawing/2014/main" id="{09BAE7C6-4724-792F-B38B-DBF880D36ABC}"/>
              </a:ext>
            </a:extLst>
          </p:cNvPr>
          <p:cNvSpPr>
            <a:spLocks noGrp="1"/>
          </p:cNvSpPr>
          <p:nvPr>
            <p:ph type="title"/>
          </p:nvPr>
        </p:nvSpPr>
        <p:spPr/>
        <p:txBody>
          <a:bodyPr>
            <a:noAutofit/>
          </a:bodyPr>
          <a:lstStyle/>
          <a:p>
            <a:r>
              <a:rPr lang="en-US">
                <a:solidFill>
                  <a:sysClr val="windowText" lastClr="000000"/>
                </a:solidFill>
              </a:rPr>
              <a:t>Accelerating Transformation Across Industrials</a:t>
            </a:r>
            <a:br>
              <a:rPr lang="en-US" sz="2100">
                <a:solidFill>
                  <a:sysClr val="windowText" lastClr="000000"/>
                </a:solidFill>
              </a:rPr>
            </a:br>
            <a:r>
              <a:rPr lang="en-US" sz="1400" b="0" i="1">
                <a:solidFill>
                  <a:sysClr val="windowText" lastClr="000000"/>
                </a:solidFill>
                <a:latin typeface="Times New Roman" panose="02020603050405020304" pitchFamily="18" charset="0"/>
                <a:cs typeface="Times New Roman" panose="02020603050405020304" pitchFamily="18" charset="0"/>
              </a:rPr>
              <a:t>Leveraging Hitachi’s 110+ years of domain expertise</a:t>
            </a:r>
            <a:endParaRPr lang="en-US" sz="1400">
              <a:solidFill>
                <a:sysClr val="windowText" lastClr="000000"/>
              </a:solidFill>
            </a:endParaRPr>
          </a:p>
        </p:txBody>
      </p:sp>
      <p:sp>
        <p:nvSpPr>
          <p:cNvPr id="6" name="Rounded Rectangle 5">
            <a:extLst>
              <a:ext uri="{FF2B5EF4-FFF2-40B4-BE49-F238E27FC236}">
                <a16:creationId xmlns:a16="http://schemas.microsoft.com/office/drawing/2014/main" id="{EE4975D1-9BBF-8F93-996D-101A04C0DE41}"/>
              </a:ext>
            </a:extLst>
          </p:cNvPr>
          <p:cNvSpPr/>
          <p:nvPr/>
        </p:nvSpPr>
        <p:spPr>
          <a:xfrm>
            <a:off x="786678" y="1803887"/>
            <a:ext cx="918905" cy="202765"/>
          </a:xfrm>
          <a:prstGeom prst="roundRect">
            <a:avLst>
              <a:gd name="adj" fmla="val 50000"/>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0" name="TextBox 19">
            <a:extLst>
              <a:ext uri="{FF2B5EF4-FFF2-40B4-BE49-F238E27FC236}">
                <a16:creationId xmlns:a16="http://schemas.microsoft.com/office/drawing/2014/main" id="{77618ABA-17F9-C9B5-2A00-E2057D87316C}"/>
              </a:ext>
            </a:extLst>
          </p:cNvPr>
          <p:cNvSpPr txBox="1"/>
          <p:nvPr/>
        </p:nvSpPr>
        <p:spPr>
          <a:xfrm>
            <a:off x="893540" y="1774391"/>
            <a:ext cx="863380" cy="246221"/>
          </a:xfrm>
          <a:prstGeom prst="rect">
            <a:avLst/>
          </a:prstGeom>
          <a:noFill/>
        </p:spPr>
        <p:txBody>
          <a:bodyPr wrap="square" lIns="145800" anchor="ctr" anchorCtr="0">
            <a:spAutoFit/>
          </a:bodyPr>
          <a:lstStyle/>
          <a:p>
            <a:pPr defTabSz="617184">
              <a:defRPr/>
            </a:pPr>
            <a:r>
              <a:rPr lang="en-US" sz="1000" i="1">
                <a:solidFill>
                  <a:schemeClr val="bg1"/>
                </a:solidFill>
                <a:latin typeface="Times New Roman" panose="02020603050405020304" pitchFamily="18" charset="0"/>
                <a:cs typeface="Times New Roman" panose="02020603050405020304" pitchFamily="18" charset="0"/>
              </a:rPr>
              <a:t>Finance</a:t>
            </a:r>
          </a:p>
        </p:txBody>
      </p:sp>
      <p:sp>
        <p:nvSpPr>
          <p:cNvPr id="7" name="Rounded Rectangle 6">
            <a:extLst>
              <a:ext uri="{FF2B5EF4-FFF2-40B4-BE49-F238E27FC236}">
                <a16:creationId xmlns:a16="http://schemas.microsoft.com/office/drawing/2014/main" id="{FDA69E3C-36EE-8961-CB90-0FF767626EE0}"/>
              </a:ext>
            </a:extLst>
          </p:cNvPr>
          <p:cNvSpPr/>
          <p:nvPr/>
        </p:nvSpPr>
        <p:spPr>
          <a:xfrm>
            <a:off x="3453096" y="1803887"/>
            <a:ext cx="911381" cy="202765"/>
          </a:xfrm>
          <a:prstGeom prst="roundRect">
            <a:avLst>
              <a:gd name="adj" fmla="val 50000"/>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8" name="TextBox 7">
            <a:extLst>
              <a:ext uri="{FF2B5EF4-FFF2-40B4-BE49-F238E27FC236}">
                <a16:creationId xmlns:a16="http://schemas.microsoft.com/office/drawing/2014/main" id="{742ACFE7-E0CE-B396-B748-3B535DAA4574}"/>
              </a:ext>
            </a:extLst>
          </p:cNvPr>
          <p:cNvSpPr txBox="1"/>
          <p:nvPr/>
        </p:nvSpPr>
        <p:spPr>
          <a:xfrm>
            <a:off x="3559958" y="1774391"/>
            <a:ext cx="863380" cy="246221"/>
          </a:xfrm>
          <a:prstGeom prst="rect">
            <a:avLst/>
          </a:prstGeom>
          <a:noFill/>
        </p:spPr>
        <p:txBody>
          <a:bodyPr wrap="square" lIns="145800" anchor="ctr" anchorCtr="0">
            <a:spAutoFit/>
          </a:bodyPr>
          <a:lstStyle/>
          <a:p>
            <a:pPr defTabSz="617184">
              <a:defRPr/>
            </a:pPr>
            <a:r>
              <a:rPr lang="en-US" sz="1000" i="1">
                <a:solidFill>
                  <a:schemeClr val="bg1"/>
                </a:solidFill>
                <a:latin typeface="Times New Roman" panose="02020603050405020304" pitchFamily="18" charset="0"/>
                <a:cs typeface="Times New Roman" panose="02020603050405020304" pitchFamily="18" charset="0"/>
              </a:rPr>
              <a:t>Energy</a:t>
            </a:r>
          </a:p>
        </p:txBody>
      </p:sp>
      <p:sp>
        <p:nvSpPr>
          <p:cNvPr id="9" name="Rounded Rectangle 8">
            <a:extLst>
              <a:ext uri="{FF2B5EF4-FFF2-40B4-BE49-F238E27FC236}">
                <a16:creationId xmlns:a16="http://schemas.microsoft.com/office/drawing/2014/main" id="{13FEF6B8-B194-A8C4-0D20-C2437B774365}"/>
              </a:ext>
            </a:extLst>
          </p:cNvPr>
          <p:cNvSpPr/>
          <p:nvPr/>
        </p:nvSpPr>
        <p:spPr>
          <a:xfrm>
            <a:off x="6067745" y="1803887"/>
            <a:ext cx="1185982" cy="202765"/>
          </a:xfrm>
          <a:prstGeom prst="roundRect">
            <a:avLst>
              <a:gd name="adj" fmla="val 50000"/>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0" name="TextBox 9">
            <a:extLst>
              <a:ext uri="{FF2B5EF4-FFF2-40B4-BE49-F238E27FC236}">
                <a16:creationId xmlns:a16="http://schemas.microsoft.com/office/drawing/2014/main" id="{0A84174C-09F5-9ECF-458D-CD2DF16E4977}"/>
              </a:ext>
            </a:extLst>
          </p:cNvPr>
          <p:cNvSpPr txBox="1"/>
          <p:nvPr/>
        </p:nvSpPr>
        <p:spPr>
          <a:xfrm>
            <a:off x="6132726" y="1774391"/>
            <a:ext cx="1079121" cy="246221"/>
          </a:xfrm>
          <a:prstGeom prst="rect">
            <a:avLst/>
          </a:prstGeom>
          <a:noFill/>
        </p:spPr>
        <p:txBody>
          <a:bodyPr wrap="square" lIns="145800" anchor="ctr" anchorCtr="0">
            <a:spAutoFit/>
          </a:bodyPr>
          <a:lstStyle/>
          <a:p>
            <a:pPr defTabSz="617184">
              <a:defRPr/>
            </a:pPr>
            <a:r>
              <a:rPr lang="en-US" sz="1000" i="1">
                <a:solidFill>
                  <a:schemeClr val="bg1"/>
                </a:solidFill>
                <a:latin typeface="Times New Roman" panose="02020603050405020304" pitchFamily="18" charset="0"/>
                <a:cs typeface="Times New Roman" panose="02020603050405020304" pitchFamily="18" charset="0"/>
              </a:rPr>
              <a:t>Transportation</a:t>
            </a:r>
          </a:p>
        </p:txBody>
      </p:sp>
      <p:sp>
        <p:nvSpPr>
          <p:cNvPr id="14" name="Rounded Rectangle 13">
            <a:extLst>
              <a:ext uri="{FF2B5EF4-FFF2-40B4-BE49-F238E27FC236}">
                <a16:creationId xmlns:a16="http://schemas.microsoft.com/office/drawing/2014/main" id="{858BA1CE-C9E9-0D25-9DD7-D4321596577F}"/>
              </a:ext>
            </a:extLst>
          </p:cNvPr>
          <p:cNvSpPr/>
          <p:nvPr/>
        </p:nvSpPr>
        <p:spPr>
          <a:xfrm>
            <a:off x="786678" y="3736849"/>
            <a:ext cx="1619210" cy="202765"/>
          </a:xfrm>
          <a:prstGeom prst="roundRect">
            <a:avLst>
              <a:gd name="adj" fmla="val 50000"/>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6" name="TextBox 15">
            <a:extLst>
              <a:ext uri="{FF2B5EF4-FFF2-40B4-BE49-F238E27FC236}">
                <a16:creationId xmlns:a16="http://schemas.microsoft.com/office/drawing/2014/main" id="{9123ECFA-293A-F8A4-CEA4-021F4760FFCD}"/>
              </a:ext>
            </a:extLst>
          </p:cNvPr>
          <p:cNvSpPr txBox="1"/>
          <p:nvPr/>
        </p:nvSpPr>
        <p:spPr>
          <a:xfrm>
            <a:off x="851659" y="3707353"/>
            <a:ext cx="1720853" cy="246221"/>
          </a:xfrm>
          <a:prstGeom prst="rect">
            <a:avLst/>
          </a:prstGeom>
          <a:noFill/>
        </p:spPr>
        <p:txBody>
          <a:bodyPr wrap="square" lIns="145800" anchor="ctr" anchorCtr="0">
            <a:spAutoFit/>
          </a:bodyPr>
          <a:lstStyle/>
          <a:p>
            <a:pPr defTabSz="617184">
              <a:defRPr/>
            </a:pPr>
            <a:r>
              <a:rPr lang="en-US" sz="1000" i="1">
                <a:solidFill>
                  <a:schemeClr val="bg1"/>
                </a:solidFill>
                <a:latin typeface="Times New Roman" panose="02020603050405020304" pitchFamily="18" charset="0"/>
                <a:cs typeface="Times New Roman" panose="02020603050405020304" pitchFamily="18" charset="0"/>
              </a:rPr>
              <a:t>Media &amp; Entertainment</a:t>
            </a:r>
          </a:p>
        </p:txBody>
      </p:sp>
      <p:sp>
        <p:nvSpPr>
          <p:cNvPr id="18" name="Rounded Rectangle 17">
            <a:extLst>
              <a:ext uri="{FF2B5EF4-FFF2-40B4-BE49-F238E27FC236}">
                <a16:creationId xmlns:a16="http://schemas.microsoft.com/office/drawing/2014/main" id="{94B8BF0F-24C0-F35D-81BE-3E202540F95F}"/>
              </a:ext>
            </a:extLst>
          </p:cNvPr>
          <p:cNvSpPr/>
          <p:nvPr/>
        </p:nvSpPr>
        <p:spPr>
          <a:xfrm>
            <a:off x="3437816" y="3736849"/>
            <a:ext cx="1176234" cy="202765"/>
          </a:xfrm>
          <a:prstGeom prst="roundRect">
            <a:avLst>
              <a:gd name="adj" fmla="val 50000"/>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9" name="TextBox 18">
            <a:extLst>
              <a:ext uri="{FF2B5EF4-FFF2-40B4-BE49-F238E27FC236}">
                <a16:creationId xmlns:a16="http://schemas.microsoft.com/office/drawing/2014/main" id="{7BACC7AB-1106-0CA3-7E3F-6F3D19C6C5BB}"/>
              </a:ext>
            </a:extLst>
          </p:cNvPr>
          <p:cNvSpPr txBox="1"/>
          <p:nvPr/>
        </p:nvSpPr>
        <p:spPr>
          <a:xfrm>
            <a:off x="3502797" y="3707353"/>
            <a:ext cx="1720853" cy="246221"/>
          </a:xfrm>
          <a:prstGeom prst="rect">
            <a:avLst/>
          </a:prstGeom>
          <a:noFill/>
        </p:spPr>
        <p:txBody>
          <a:bodyPr wrap="square" lIns="145800" anchor="ctr" anchorCtr="0">
            <a:spAutoFit/>
          </a:bodyPr>
          <a:lstStyle/>
          <a:p>
            <a:pPr defTabSz="617184">
              <a:defRPr/>
            </a:pPr>
            <a:r>
              <a:rPr lang="en-US" sz="1000" i="1">
                <a:solidFill>
                  <a:schemeClr val="bg1"/>
                </a:solidFill>
                <a:latin typeface="Times New Roman" panose="02020603050405020304" pitchFamily="18" charset="0"/>
                <a:cs typeface="Times New Roman" panose="02020603050405020304" pitchFamily="18" charset="0"/>
              </a:rPr>
              <a:t>Manufacturing</a:t>
            </a:r>
          </a:p>
        </p:txBody>
      </p:sp>
      <p:sp>
        <p:nvSpPr>
          <p:cNvPr id="23" name="Rounded Rectangle 22">
            <a:extLst>
              <a:ext uri="{FF2B5EF4-FFF2-40B4-BE49-F238E27FC236}">
                <a16:creationId xmlns:a16="http://schemas.microsoft.com/office/drawing/2014/main" id="{6497E603-970F-4570-3FB1-B8C6E71CE467}"/>
              </a:ext>
            </a:extLst>
          </p:cNvPr>
          <p:cNvSpPr/>
          <p:nvPr/>
        </p:nvSpPr>
        <p:spPr>
          <a:xfrm>
            <a:off x="6029238" y="3736849"/>
            <a:ext cx="964906" cy="202765"/>
          </a:xfrm>
          <a:prstGeom prst="roundRect">
            <a:avLst>
              <a:gd name="adj" fmla="val 50000"/>
            </a:avLst>
          </a:prstGeom>
          <a:solidFill>
            <a:schemeClr val="accent2"/>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4" name="TextBox 23">
            <a:extLst>
              <a:ext uri="{FF2B5EF4-FFF2-40B4-BE49-F238E27FC236}">
                <a16:creationId xmlns:a16="http://schemas.microsoft.com/office/drawing/2014/main" id="{288EBFF6-E1A1-4DAD-CBBA-43F279B45B16}"/>
              </a:ext>
            </a:extLst>
          </p:cNvPr>
          <p:cNvSpPr txBox="1"/>
          <p:nvPr/>
        </p:nvSpPr>
        <p:spPr>
          <a:xfrm>
            <a:off x="6094219" y="3707353"/>
            <a:ext cx="1720853" cy="246221"/>
          </a:xfrm>
          <a:prstGeom prst="rect">
            <a:avLst/>
          </a:prstGeom>
          <a:noFill/>
        </p:spPr>
        <p:txBody>
          <a:bodyPr wrap="square" lIns="145800" anchor="ctr" anchorCtr="0">
            <a:spAutoFit/>
          </a:bodyPr>
          <a:lstStyle/>
          <a:p>
            <a:pPr defTabSz="617184">
              <a:defRPr/>
            </a:pPr>
            <a:r>
              <a:rPr lang="en-US" sz="1000" i="1">
                <a:solidFill>
                  <a:schemeClr val="bg1"/>
                </a:solidFill>
                <a:latin typeface="Times New Roman" panose="02020603050405020304" pitchFamily="18" charset="0"/>
                <a:cs typeface="Times New Roman" panose="02020603050405020304" pitchFamily="18" charset="0"/>
              </a:rPr>
              <a:t>Healthcare</a:t>
            </a:r>
          </a:p>
        </p:txBody>
      </p:sp>
    </p:spTree>
    <p:extLst>
      <p:ext uri="{BB962C8B-B14F-4D97-AF65-F5344CB8AC3E}">
        <p14:creationId xmlns:p14="http://schemas.microsoft.com/office/powerpoint/2010/main" val="127453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AutoShape 12">
            <a:extLst>
              <a:ext uri="{FF2B5EF4-FFF2-40B4-BE49-F238E27FC236}">
                <a16:creationId xmlns:a16="http://schemas.microsoft.com/office/drawing/2014/main" id="{044046BE-7E46-472C-7FD3-93B5B94CFE5E}"/>
              </a:ext>
            </a:extLst>
          </p:cNvPr>
          <p:cNvSpPr>
            <a:spLocks noChangeArrowheads="1"/>
          </p:cNvSpPr>
          <p:nvPr/>
        </p:nvSpPr>
        <p:spPr bwMode="auto">
          <a:xfrm>
            <a:off x="584053" y="1011225"/>
            <a:ext cx="8000455" cy="1635341"/>
          </a:xfrm>
          <a:prstGeom prst="rightArrow">
            <a:avLst>
              <a:gd name="adj1" fmla="val 64144"/>
              <a:gd name="adj2" fmla="val 38654"/>
            </a:avLst>
          </a:prstGeom>
          <a:gradFill>
            <a:gsLst>
              <a:gs pos="0">
                <a:schemeClr val="accent2"/>
              </a:gs>
              <a:gs pos="40000">
                <a:srgbClr val="F10000"/>
              </a:gs>
              <a:gs pos="100000">
                <a:schemeClr val="accent1"/>
              </a:gs>
            </a:gsLst>
            <a:lin ang="0" scaled="0"/>
          </a:gra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Neue Haas Grotesk Text Pro" panose="020B0504020202020204" pitchFamily="34" charset="77"/>
            </a:endParaRPr>
          </a:p>
        </p:txBody>
      </p:sp>
      <p:sp>
        <p:nvSpPr>
          <p:cNvPr id="17" name="Arrow: Right 17">
            <a:extLst>
              <a:ext uri="{FF2B5EF4-FFF2-40B4-BE49-F238E27FC236}">
                <a16:creationId xmlns:a16="http://schemas.microsoft.com/office/drawing/2014/main" id="{2460FCC9-8FE5-2F9D-FEDC-40398A8554C1}"/>
              </a:ext>
            </a:extLst>
          </p:cNvPr>
          <p:cNvSpPr/>
          <p:nvPr/>
        </p:nvSpPr>
        <p:spPr>
          <a:xfrm>
            <a:off x="5835094" y="1407618"/>
            <a:ext cx="1500974" cy="842554"/>
          </a:xfrm>
          <a:prstGeom prst="rightArrow">
            <a:avLst>
              <a:gd name="adj1" fmla="val 57134"/>
              <a:gd name="adj2" fmla="val 50000"/>
            </a:avLst>
          </a:prstGeom>
          <a:solidFill>
            <a:srgbClr val="F10000"/>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5" name="Arrow: Right 15">
            <a:extLst>
              <a:ext uri="{FF2B5EF4-FFF2-40B4-BE49-F238E27FC236}">
                <a16:creationId xmlns:a16="http://schemas.microsoft.com/office/drawing/2014/main" id="{92F786CF-81E3-FCCD-688A-FA87512775E8}"/>
              </a:ext>
            </a:extLst>
          </p:cNvPr>
          <p:cNvSpPr/>
          <p:nvPr/>
        </p:nvSpPr>
        <p:spPr>
          <a:xfrm>
            <a:off x="4674928" y="1407618"/>
            <a:ext cx="1447765" cy="842554"/>
          </a:xfrm>
          <a:prstGeom prst="rightArrow">
            <a:avLst>
              <a:gd name="adj1" fmla="val 57134"/>
              <a:gd name="adj2" fmla="val 50000"/>
            </a:avLst>
          </a:prstGeom>
          <a:solidFill>
            <a:schemeClr val="accent1"/>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3" name="Arrow: Right 13">
            <a:extLst>
              <a:ext uri="{FF2B5EF4-FFF2-40B4-BE49-F238E27FC236}">
                <a16:creationId xmlns:a16="http://schemas.microsoft.com/office/drawing/2014/main" id="{03DD7D9D-18A8-0BBC-ABF6-33FBCE65B7EC}"/>
              </a:ext>
            </a:extLst>
          </p:cNvPr>
          <p:cNvSpPr/>
          <p:nvPr/>
        </p:nvSpPr>
        <p:spPr>
          <a:xfrm>
            <a:off x="3433286" y="1407618"/>
            <a:ext cx="1500972" cy="842554"/>
          </a:xfrm>
          <a:prstGeom prst="rightArrow">
            <a:avLst>
              <a:gd name="adj1" fmla="val 57134"/>
              <a:gd name="adj2" fmla="val 50000"/>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11" name="Arrow: Right 11">
            <a:extLst>
              <a:ext uri="{FF2B5EF4-FFF2-40B4-BE49-F238E27FC236}">
                <a16:creationId xmlns:a16="http://schemas.microsoft.com/office/drawing/2014/main" id="{831345D4-4291-8ABB-C1E9-264A53709B77}"/>
              </a:ext>
            </a:extLst>
          </p:cNvPr>
          <p:cNvSpPr/>
          <p:nvPr/>
        </p:nvSpPr>
        <p:spPr>
          <a:xfrm>
            <a:off x="2248182" y="1407618"/>
            <a:ext cx="1447765" cy="842554"/>
          </a:xfrm>
          <a:prstGeom prst="rightArrow">
            <a:avLst>
              <a:gd name="adj1" fmla="val 57134"/>
              <a:gd name="adj2" fmla="val 50000"/>
            </a:avLst>
          </a:prstGeom>
          <a:solidFill>
            <a:schemeClr val="accent6"/>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9" name="Arrow: Right 9">
            <a:extLst>
              <a:ext uri="{FF2B5EF4-FFF2-40B4-BE49-F238E27FC236}">
                <a16:creationId xmlns:a16="http://schemas.microsoft.com/office/drawing/2014/main" id="{B1AD4FD5-7A7E-37A0-4806-F574582EB56C}"/>
              </a:ext>
            </a:extLst>
          </p:cNvPr>
          <p:cNvSpPr/>
          <p:nvPr/>
        </p:nvSpPr>
        <p:spPr>
          <a:xfrm>
            <a:off x="1084687" y="1407618"/>
            <a:ext cx="1447765" cy="842554"/>
          </a:xfrm>
          <a:prstGeom prst="rightArrow">
            <a:avLst>
              <a:gd name="adj1" fmla="val 57134"/>
              <a:gd name="adj2" fmla="val 50000"/>
            </a:avLst>
          </a:prstGeom>
          <a:solidFill>
            <a:schemeClr val="accent5"/>
          </a:solidFill>
          <a:ln>
            <a:noFill/>
          </a:ln>
          <a:effectLst/>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Neue Haas Grotesk Text Pro" panose="020B0504020202020204" pitchFamily="34" charset="77"/>
            </a:endParaRPr>
          </a:p>
        </p:txBody>
      </p:sp>
      <p:sp>
        <p:nvSpPr>
          <p:cNvPr id="26" name="TextBox 319">
            <a:extLst>
              <a:ext uri="{FF2B5EF4-FFF2-40B4-BE49-F238E27FC236}">
                <a16:creationId xmlns:a16="http://schemas.microsoft.com/office/drawing/2014/main" id="{BB3D9346-5E87-CA87-4264-DACF2ACA532B}"/>
              </a:ext>
            </a:extLst>
          </p:cNvPr>
          <p:cNvSpPr txBox="1"/>
          <p:nvPr/>
        </p:nvSpPr>
        <p:spPr>
          <a:xfrm>
            <a:off x="6728689" y="3283397"/>
            <a:ext cx="1393966" cy="207749"/>
          </a:xfrm>
          <a:prstGeom prst="rect">
            <a:avLst/>
          </a:prstGeom>
          <a:noFill/>
        </p:spPr>
        <p:txBody>
          <a:bodyPr wrap="square" lIns="0" tIns="0" rIns="0" bIns="0" rtlCol="0">
            <a:spAutoFit/>
          </a:bodyPr>
          <a:lstStyle/>
          <a:p>
            <a:pPr defTabSz="685800"/>
            <a:r>
              <a:rPr kumimoji="1" lang="en-US" altLang="ko-KR" sz="1350" b="1">
                <a:latin typeface="Neue Haas Grotesk Text Pro" panose="020B0504020202020204" pitchFamily="34" charset="77"/>
                <a:ea typeface="Yu Gothic UI" panose="020B0500000000000000" pitchFamily="50" charset="-128"/>
              </a:rPr>
              <a:t>Hitachi Vantara</a:t>
            </a:r>
          </a:p>
        </p:txBody>
      </p:sp>
      <p:sp>
        <p:nvSpPr>
          <p:cNvPr id="33" name="Oval 32">
            <a:extLst>
              <a:ext uri="{FF2B5EF4-FFF2-40B4-BE49-F238E27FC236}">
                <a16:creationId xmlns:a16="http://schemas.microsoft.com/office/drawing/2014/main" id="{940350E4-8706-CA90-263A-742346FE558F}"/>
              </a:ext>
            </a:extLst>
          </p:cNvPr>
          <p:cNvSpPr/>
          <p:nvPr/>
        </p:nvSpPr>
        <p:spPr>
          <a:xfrm>
            <a:off x="6642122" y="2832515"/>
            <a:ext cx="207749" cy="207749"/>
          </a:xfrm>
          <a:prstGeom prst="ellipse">
            <a:avLst/>
          </a:prstGeom>
          <a:solidFill>
            <a:srgbClr val="F1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34" name="Chevron 60">
            <a:extLst>
              <a:ext uri="{FF2B5EF4-FFF2-40B4-BE49-F238E27FC236}">
                <a16:creationId xmlns:a16="http://schemas.microsoft.com/office/drawing/2014/main" id="{6CD11574-3866-7A2D-F5BD-8109143FABBC}"/>
              </a:ext>
            </a:extLst>
          </p:cNvPr>
          <p:cNvSpPr/>
          <p:nvPr/>
        </p:nvSpPr>
        <p:spPr>
          <a:xfrm>
            <a:off x="6704190" y="2871549"/>
            <a:ext cx="107239" cy="129681"/>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30" name="TextBox 323">
            <a:extLst>
              <a:ext uri="{FF2B5EF4-FFF2-40B4-BE49-F238E27FC236}">
                <a16:creationId xmlns:a16="http://schemas.microsoft.com/office/drawing/2014/main" id="{695765C2-87EC-4CA0-0D24-6D84CEE6DBC8}"/>
              </a:ext>
            </a:extLst>
          </p:cNvPr>
          <p:cNvSpPr txBox="1"/>
          <p:nvPr/>
        </p:nvSpPr>
        <p:spPr>
          <a:xfrm>
            <a:off x="6849871" y="2705557"/>
            <a:ext cx="1301904" cy="461665"/>
          </a:xfrm>
          <a:prstGeom prst="rect">
            <a:avLst/>
          </a:prstGeom>
          <a:noFill/>
        </p:spPr>
        <p:txBody>
          <a:bodyPr wrap="square" rtlCol="0" anchor="ctr">
            <a:spAutoFit/>
          </a:bodyPr>
          <a:lstStyle/>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Cloud, Platform, &amp; Data Services</a:t>
            </a:r>
          </a:p>
        </p:txBody>
      </p:sp>
      <p:sp>
        <p:nvSpPr>
          <p:cNvPr id="37" name="TextBox 330">
            <a:extLst>
              <a:ext uri="{FF2B5EF4-FFF2-40B4-BE49-F238E27FC236}">
                <a16:creationId xmlns:a16="http://schemas.microsoft.com/office/drawing/2014/main" id="{C4E660BC-1BC7-1579-F5C9-03C58358C840}"/>
              </a:ext>
            </a:extLst>
          </p:cNvPr>
          <p:cNvSpPr txBox="1"/>
          <p:nvPr/>
        </p:nvSpPr>
        <p:spPr>
          <a:xfrm>
            <a:off x="5247447" y="3288386"/>
            <a:ext cx="1074872" cy="207749"/>
          </a:xfrm>
          <a:prstGeom prst="rect">
            <a:avLst/>
          </a:prstGeom>
          <a:noFill/>
        </p:spPr>
        <p:txBody>
          <a:bodyPr wrap="square" lIns="0" tIns="0" rIns="0" bIns="0" rtlCol="0">
            <a:spAutoFit/>
          </a:bodyPr>
          <a:lstStyle/>
          <a:p>
            <a:pPr defTabSz="685800"/>
            <a:r>
              <a:rPr kumimoji="1" lang="en-US" altLang="ko-KR" sz="1350" b="1">
                <a:latin typeface="Neue Haas Grotesk Text Pro" panose="020B0504020202020204" pitchFamily="34" charset="77"/>
                <a:ea typeface="Yu Gothic UI" panose="020B0500000000000000" pitchFamily="50" charset="-128"/>
              </a:rPr>
              <a:t>Pentaho</a:t>
            </a:r>
          </a:p>
        </p:txBody>
      </p:sp>
      <p:sp>
        <p:nvSpPr>
          <p:cNvPr id="44" name="Oval 44">
            <a:extLst>
              <a:ext uri="{FF2B5EF4-FFF2-40B4-BE49-F238E27FC236}">
                <a16:creationId xmlns:a16="http://schemas.microsoft.com/office/drawing/2014/main" id="{18365F46-8193-6E71-E957-A90B7EA90938}"/>
              </a:ext>
            </a:extLst>
          </p:cNvPr>
          <p:cNvSpPr/>
          <p:nvPr/>
        </p:nvSpPr>
        <p:spPr>
          <a:xfrm>
            <a:off x="5143408" y="2832515"/>
            <a:ext cx="207749" cy="207749"/>
          </a:xfrm>
          <a:prstGeom prst="ellipse">
            <a:avLst/>
          </a:prstGeom>
          <a:solidFill>
            <a:srgbClr val="F7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45" name="Chevron 60">
            <a:extLst>
              <a:ext uri="{FF2B5EF4-FFF2-40B4-BE49-F238E27FC236}">
                <a16:creationId xmlns:a16="http://schemas.microsoft.com/office/drawing/2014/main" id="{26BF4370-F1C7-F873-EC30-016160A756E5}"/>
              </a:ext>
            </a:extLst>
          </p:cNvPr>
          <p:cNvSpPr/>
          <p:nvPr/>
        </p:nvSpPr>
        <p:spPr>
          <a:xfrm>
            <a:off x="5205476" y="2871549"/>
            <a:ext cx="107239" cy="129681"/>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41" name="TextBox 334">
            <a:extLst>
              <a:ext uri="{FF2B5EF4-FFF2-40B4-BE49-F238E27FC236}">
                <a16:creationId xmlns:a16="http://schemas.microsoft.com/office/drawing/2014/main" id="{8A418005-150D-F07D-4911-912008420044}"/>
              </a:ext>
            </a:extLst>
          </p:cNvPr>
          <p:cNvSpPr txBox="1"/>
          <p:nvPr/>
        </p:nvSpPr>
        <p:spPr>
          <a:xfrm>
            <a:off x="5339509" y="2705557"/>
            <a:ext cx="1243239" cy="461665"/>
          </a:xfrm>
          <a:prstGeom prst="rect">
            <a:avLst/>
          </a:prstGeom>
          <a:noFill/>
        </p:spPr>
        <p:txBody>
          <a:bodyPr wrap="square" rtlCol="0" anchor="ctr">
            <a:spAutoFit/>
          </a:bodyPr>
          <a:lstStyle/>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Data Prep</a:t>
            </a:r>
          </a:p>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Visualization</a:t>
            </a:r>
          </a:p>
        </p:txBody>
      </p:sp>
      <p:sp>
        <p:nvSpPr>
          <p:cNvPr id="48" name="TextBox 341">
            <a:extLst>
              <a:ext uri="{FF2B5EF4-FFF2-40B4-BE49-F238E27FC236}">
                <a16:creationId xmlns:a16="http://schemas.microsoft.com/office/drawing/2014/main" id="{B0AD3312-9A1C-40D8-6F42-AAC9F69CCE1E}"/>
              </a:ext>
            </a:extLst>
          </p:cNvPr>
          <p:cNvSpPr txBox="1"/>
          <p:nvPr/>
        </p:nvSpPr>
        <p:spPr>
          <a:xfrm>
            <a:off x="3722626" y="3213166"/>
            <a:ext cx="1243239" cy="415498"/>
          </a:xfrm>
          <a:prstGeom prst="rect">
            <a:avLst/>
          </a:prstGeom>
          <a:noFill/>
        </p:spPr>
        <p:txBody>
          <a:bodyPr wrap="square" lIns="0" tIns="0" rIns="0" bIns="0" rtlCol="0">
            <a:spAutoFit/>
          </a:bodyPr>
          <a:lstStyle/>
          <a:p>
            <a:pPr defTabSz="685800"/>
            <a:r>
              <a:rPr kumimoji="1" lang="en-US" altLang="ko-KR" sz="1350" b="1">
                <a:latin typeface="Neue Haas Grotesk Text Pro" panose="020B0504020202020204" pitchFamily="34" charset="77"/>
                <a:ea typeface="Yu Gothic UI" panose="020B0500000000000000" pitchFamily="50" charset="-128"/>
              </a:rPr>
              <a:t>Hitachi Digital Services</a:t>
            </a:r>
          </a:p>
        </p:txBody>
      </p:sp>
      <p:sp>
        <p:nvSpPr>
          <p:cNvPr id="55" name="Oval 56">
            <a:extLst>
              <a:ext uri="{FF2B5EF4-FFF2-40B4-BE49-F238E27FC236}">
                <a16:creationId xmlns:a16="http://schemas.microsoft.com/office/drawing/2014/main" id="{3FF649B9-2520-06BF-FC41-825AFF7AACF2}"/>
              </a:ext>
            </a:extLst>
          </p:cNvPr>
          <p:cNvSpPr/>
          <p:nvPr/>
        </p:nvSpPr>
        <p:spPr>
          <a:xfrm>
            <a:off x="3618925" y="2832515"/>
            <a:ext cx="207749" cy="2077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56" name="Chevron 60">
            <a:extLst>
              <a:ext uri="{FF2B5EF4-FFF2-40B4-BE49-F238E27FC236}">
                <a16:creationId xmlns:a16="http://schemas.microsoft.com/office/drawing/2014/main" id="{43A416AF-6C63-7B7D-39C0-9E3731A74E06}"/>
              </a:ext>
            </a:extLst>
          </p:cNvPr>
          <p:cNvSpPr/>
          <p:nvPr/>
        </p:nvSpPr>
        <p:spPr>
          <a:xfrm>
            <a:off x="3680993" y="2871549"/>
            <a:ext cx="107239" cy="129681"/>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52" name="TextBox 345">
            <a:extLst>
              <a:ext uri="{FF2B5EF4-FFF2-40B4-BE49-F238E27FC236}">
                <a16:creationId xmlns:a16="http://schemas.microsoft.com/office/drawing/2014/main" id="{3FE16B25-431D-3687-D634-A5E3E1768C4E}"/>
              </a:ext>
            </a:extLst>
          </p:cNvPr>
          <p:cNvSpPr txBox="1"/>
          <p:nvPr/>
        </p:nvSpPr>
        <p:spPr>
          <a:xfrm>
            <a:off x="3826674" y="2705557"/>
            <a:ext cx="1017425" cy="461665"/>
          </a:xfrm>
          <a:prstGeom prst="rect">
            <a:avLst/>
          </a:prstGeom>
          <a:noFill/>
        </p:spPr>
        <p:txBody>
          <a:bodyPr wrap="square" rtlCol="0" anchor="ctr">
            <a:spAutoFit/>
          </a:bodyPr>
          <a:lstStyle/>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Integration</a:t>
            </a:r>
          </a:p>
          <a:p>
            <a:pPr defTabSz="685800"/>
            <a:r>
              <a:rPr kumimoji="1" lang="en-US" altLang="ko-KR" sz="1200" i="1" err="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RunOps</a:t>
            </a:r>
            <a:endPar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endParaRPr>
          </a:p>
        </p:txBody>
      </p:sp>
      <p:sp>
        <p:nvSpPr>
          <p:cNvPr id="59" name="TextBox 352">
            <a:extLst>
              <a:ext uri="{FF2B5EF4-FFF2-40B4-BE49-F238E27FC236}">
                <a16:creationId xmlns:a16="http://schemas.microsoft.com/office/drawing/2014/main" id="{74A56122-252F-4615-998E-D75727106F47}"/>
              </a:ext>
            </a:extLst>
          </p:cNvPr>
          <p:cNvSpPr txBox="1"/>
          <p:nvPr/>
        </p:nvSpPr>
        <p:spPr>
          <a:xfrm>
            <a:off x="2220601" y="3213166"/>
            <a:ext cx="1393967" cy="415498"/>
          </a:xfrm>
          <a:prstGeom prst="rect">
            <a:avLst/>
          </a:prstGeom>
          <a:noFill/>
        </p:spPr>
        <p:txBody>
          <a:bodyPr wrap="square" lIns="0" tIns="0" rIns="0" bIns="0" rtlCol="0">
            <a:spAutoFit/>
          </a:bodyPr>
          <a:lstStyle/>
          <a:p>
            <a:pPr defTabSz="685800"/>
            <a:r>
              <a:rPr kumimoji="1" lang="en-US" altLang="ko-KR" sz="1350" b="1">
                <a:latin typeface="Neue Haas Grotesk Text Pro" panose="020B0504020202020204" pitchFamily="34" charset="77"/>
                <a:ea typeface="Yu Gothic UI" panose="020B0500000000000000" pitchFamily="50" charset="-128"/>
              </a:rPr>
              <a:t>GlobalLogic</a:t>
            </a:r>
          </a:p>
          <a:p>
            <a:pPr defTabSz="685800"/>
            <a:r>
              <a:rPr kumimoji="1" lang="en-US" altLang="ko-KR" sz="1350" b="1">
                <a:latin typeface="Neue Haas Grotesk Text Pro" panose="020B0504020202020204" pitchFamily="34" charset="77"/>
                <a:ea typeface="Yu Gothic UI" panose="020B0500000000000000" pitchFamily="50" charset="-128"/>
              </a:rPr>
              <a:t>Hitachi R&amp;D</a:t>
            </a:r>
          </a:p>
        </p:txBody>
      </p:sp>
      <p:sp>
        <p:nvSpPr>
          <p:cNvPr id="66" name="Oval 68">
            <a:extLst>
              <a:ext uri="{FF2B5EF4-FFF2-40B4-BE49-F238E27FC236}">
                <a16:creationId xmlns:a16="http://schemas.microsoft.com/office/drawing/2014/main" id="{4AAB8835-20D2-0CFB-6BB4-2475530DB6FF}"/>
              </a:ext>
            </a:extLst>
          </p:cNvPr>
          <p:cNvSpPr/>
          <p:nvPr/>
        </p:nvSpPr>
        <p:spPr>
          <a:xfrm>
            <a:off x="2116727" y="2832515"/>
            <a:ext cx="207749" cy="207749"/>
          </a:xfrm>
          <a:prstGeom prst="ellipse">
            <a:avLst/>
          </a:prstGeom>
          <a:solidFill>
            <a:srgbClr val="83C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67" name="Chevron 60">
            <a:extLst>
              <a:ext uri="{FF2B5EF4-FFF2-40B4-BE49-F238E27FC236}">
                <a16:creationId xmlns:a16="http://schemas.microsoft.com/office/drawing/2014/main" id="{CD42EE7F-47F0-E983-79AF-639D803DD763}"/>
              </a:ext>
            </a:extLst>
          </p:cNvPr>
          <p:cNvSpPr/>
          <p:nvPr/>
        </p:nvSpPr>
        <p:spPr>
          <a:xfrm>
            <a:off x="2178795" y="2871549"/>
            <a:ext cx="107239" cy="129681"/>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63" name="TextBox 356">
            <a:extLst>
              <a:ext uri="{FF2B5EF4-FFF2-40B4-BE49-F238E27FC236}">
                <a16:creationId xmlns:a16="http://schemas.microsoft.com/office/drawing/2014/main" id="{CF3BDF31-8EFA-76DB-E9AA-045393F4D404}"/>
              </a:ext>
            </a:extLst>
          </p:cNvPr>
          <p:cNvSpPr txBox="1"/>
          <p:nvPr/>
        </p:nvSpPr>
        <p:spPr>
          <a:xfrm>
            <a:off x="2324476" y="2705557"/>
            <a:ext cx="1160147" cy="461665"/>
          </a:xfrm>
          <a:prstGeom prst="rect">
            <a:avLst/>
          </a:prstGeom>
          <a:noFill/>
        </p:spPr>
        <p:txBody>
          <a:bodyPr wrap="square" rtlCol="0" anchor="ctr">
            <a:spAutoFit/>
          </a:bodyPr>
          <a:lstStyle/>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Digital </a:t>
            </a:r>
          </a:p>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Engineering</a:t>
            </a:r>
          </a:p>
        </p:txBody>
      </p:sp>
      <p:sp>
        <p:nvSpPr>
          <p:cNvPr id="70" name="TextBox 363">
            <a:extLst>
              <a:ext uri="{FF2B5EF4-FFF2-40B4-BE49-F238E27FC236}">
                <a16:creationId xmlns:a16="http://schemas.microsoft.com/office/drawing/2014/main" id="{A1F51D25-1B40-46F7-64E8-D81C692C9477}"/>
              </a:ext>
            </a:extLst>
          </p:cNvPr>
          <p:cNvSpPr txBox="1"/>
          <p:nvPr/>
        </p:nvSpPr>
        <p:spPr>
          <a:xfrm>
            <a:off x="630238" y="3223546"/>
            <a:ext cx="1361214" cy="415498"/>
          </a:xfrm>
          <a:prstGeom prst="rect">
            <a:avLst/>
          </a:prstGeom>
          <a:noFill/>
        </p:spPr>
        <p:txBody>
          <a:bodyPr wrap="square" lIns="0" tIns="0" rIns="0" bIns="0" rtlCol="0">
            <a:spAutoFit/>
          </a:bodyPr>
          <a:lstStyle/>
          <a:p>
            <a:pPr defTabSz="685800"/>
            <a:r>
              <a:rPr kumimoji="1" lang="en-US" altLang="ko-KR" sz="1350" b="1">
                <a:latin typeface="Neue Haas Grotesk Text Pro" panose="020B0504020202020204" pitchFamily="34" charset="77"/>
                <a:ea typeface="Yu Gothic UI" panose="020B0500000000000000" pitchFamily="50" charset="-128"/>
              </a:rPr>
              <a:t>Hitachi Energy</a:t>
            </a:r>
          </a:p>
          <a:p>
            <a:pPr defTabSz="685800"/>
            <a:r>
              <a:rPr kumimoji="1" lang="en-US" altLang="ko-KR" sz="1350" b="1">
                <a:latin typeface="Neue Haas Grotesk Text Pro" panose="020B0504020202020204" pitchFamily="34" charset="77"/>
                <a:ea typeface="Yu Gothic UI" panose="020B0500000000000000" pitchFamily="50" charset="-128"/>
              </a:rPr>
              <a:t>Hitachi Rail</a:t>
            </a:r>
          </a:p>
        </p:txBody>
      </p:sp>
      <p:sp>
        <p:nvSpPr>
          <p:cNvPr id="77" name="Oval 80">
            <a:extLst>
              <a:ext uri="{FF2B5EF4-FFF2-40B4-BE49-F238E27FC236}">
                <a16:creationId xmlns:a16="http://schemas.microsoft.com/office/drawing/2014/main" id="{CFCA5145-E47D-4A17-4637-51475F148A97}"/>
              </a:ext>
            </a:extLst>
          </p:cNvPr>
          <p:cNvSpPr/>
          <p:nvPr/>
        </p:nvSpPr>
        <p:spPr>
          <a:xfrm>
            <a:off x="526364" y="2832515"/>
            <a:ext cx="207749" cy="2077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78" name="Chevron 60">
            <a:extLst>
              <a:ext uri="{FF2B5EF4-FFF2-40B4-BE49-F238E27FC236}">
                <a16:creationId xmlns:a16="http://schemas.microsoft.com/office/drawing/2014/main" id="{CE1F59BA-EBB8-6244-EA57-7206E93EDFC9}"/>
              </a:ext>
            </a:extLst>
          </p:cNvPr>
          <p:cNvSpPr/>
          <p:nvPr/>
        </p:nvSpPr>
        <p:spPr>
          <a:xfrm>
            <a:off x="584053" y="2871549"/>
            <a:ext cx="107239" cy="129681"/>
          </a:xfrm>
          <a:prstGeom prst="chevron">
            <a:avLst>
              <a:gd name="adj" fmla="val 528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ko-KR" altLang="en-US" sz="1200" b="1">
              <a:solidFill>
                <a:prstClr val="black">
                  <a:lumMod val="75000"/>
                  <a:lumOff val="25000"/>
                </a:prstClr>
              </a:solidFill>
              <a:latin typeface="Neue Haas Grotesk Text Pro" panose="020B0504020202020204" pitchFamily="34" charset="77"/>
              <a:ea typeface="+mj-ea"/>
            </a:endParaRPr>
          </a:p>
        </p:txBody>
      </p:sp>
      <p:sp>
        <p:nvSpPr>
          <p:cNvPr id="74" name="TextBox 367">
            <a:extLst>
              <a:ext uri="{FF2B5EF4-FFF2-40B4-BE49-F238E27FC236}">
                <a16:creationId xmlns:a16="http://schemas.microsoft.com/office/drawing/2014/main" id="{6B462942-04A0-CFD7-8FB2-97BF96FEB16D}"/>
              </a:ext>
            </a:extLst>
          </p:cNvPr>
          <p:cNvSpPr txBox="1"/>
          <p:nvPr/>
        </p:nvSpPr>
        <p:spPr>
          <a:xfrm>
            <a:off x="734114" y="2705557"/>
            <a:ext cx="934998" cy="461665"/>
          </a:xfrm>
          <a:prstGeom prst="rect">
            <a:avLst/>
          </a:prstGeom>
          <a:noFill/>
        </p:spPr>
        <p:txBody>
          <a:bodyPr wrap="square" rtlCol="0" anchor="ctr">
            <a:spAutoFit/>
          </a:bodyPr>
          <a:lstStyle/>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Domain </a:t>
            </a:r>
          </a:p>
          <a:p>
            <a:pPr defTabSz="685800"/>
            <a:r>
              <a:rPr kumimoji="1" lang="en-US" altLang="ko-KR" sz="1200" i="1">
                <a:solidFill>
                  <a:prstClr val="black">
                    <a:lumMod val="75000"/>
                    <a:lumOff val="25000"/>
                  </a:prstClr>
                </a:solidFill>
                <a:latin typeface="Times New Roman" panose="02020603050405020304" pitchFamily="18" charset="0"/>
                <a:ea typeface="Yu Gothic UI" panose="020B0500000000000000" pitchFamily="50" charset="-128"/>
                <a:cs typeface="Times New Roman" panose="02020603050405020304" pitchFamily="18" charset="0"/>
              </a:rPr>
              <a:t>Experts</a:t>
            </a:r>
          </a:p>
        </p:txBody>
      </p:sp>
      <p:sp>
        <p:nvSpPr>
          <p:cNvPr id="4" name="左大かっこ 3">
            <a:extLst>
              <a:ext uri="{FF2B5EF4-FFF2-40B4-BE49-F238E27FC236}">
                <a16:creationId xmlns:a16="http://schemas.microsoft.com/office/drawing/2014/main" id="{7C3EB160-F175-98CD-3CF3-004B3119570E}"/>
              </a:ext>
            </a:extLst>
          </p:cNvPr>
          <p:cNvSpPr/>
          <p:nvPr/>
        </p:nvSpPr>
        <p:spPr bwMode="auto">
          <a:xfrm rot="16200000">
            <a:off x="4254894" y="393318"/>
            <a:ext cx="455871" cy="6983510"/>
          </a:xfrm>
          <a:prstGeom prst="leftBracket">
            <a:avLst>
              <a:gd name="adj" fmla="val 0"/>
            </a:avLst>
          </a:prstGeom>
          <a:noFill/>
          <a:ln w="28575" cap="flat" cmpd="sng" algn="ctr">
            <a:solidFill>
              <a:schemeClr val="tx1"/>
            </a:solidFill>
            <a:prstDash val="sysDot"/>
            <a:round/>
            <a:headEnd type="none" w="med" len="med"/>
            <a:tailEnd type="none" w="med" len="med"/>
          </a:ln>
          <a:effectLst/>
        </p:spPr>
        <p:txBody>
          <a:bodyPr rtlCol="0" anchor="ctr"/>
          <a:lstStyle/>
          <a:p>
            <a:pPr algn="ctr" defTabSz="685800"/>
            <a:endParaRPr kumimoji="1" lang="ja-JP" altLang="en-US" sz="1350">
              <a:solidFill>
                <a:prstClr val="black"/>
              </a:solidFill>
              <a:latin typeface="Neue Haas Grotesk Text Pro" panose="020B0504020202020204" pitchFamily="34" charset="77"/>
              <a:ea typeface="Meiryo UI"/>
            </a:endParaRPr>
          </a:p>
        </p:txBody>
      </p:sp>
      <p:pic>
        <p:nvPicPr>
          <p:cNvPr id="19" name="グラフィックス 18" descr="送電塔 単色塗りつぶし">
            <a:extLst>
              <a:ext uri="{FF2B5EF4-FFF2-40B4-BE49-F238E27FC236}">
                <a16:creationId xmlns:a16="http://schemas.microsoft.com/office/drawing/2014/main" id="{BA22B149-0EAF-EFA6-2166-77138085B8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172" y="1662430"/>
            <a:ext cx="332930" cy="332930"/>
          </a:xfrm>
          <a:prstGeom prst="rect">
            <a:avLst/>
          </a:prstGeom>
        </p:spPr>
      </p:pic>
      <p:pic>
        <p:nvPicPr>
          <p:cNvPr id="22" name="グラフィックス 21" descr="電車 単色塗りつぶし">
            <a:extLst>
              <a:ext uri="{FF2B5EF4-FFF2-40B4-BE49-F238E27FC236}">
                <a16:creationId xmlns:a16="http://schemas.microsoft.com/office/drawing/2014/main" id="{8865BF19-6089-FC0E-35CE-9F7698F978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88736" y="1635169"/>
            <a:ext cx="387452" cy="387452"/>
          </a:xfrm>
          <a:prstGeom prst="rect">
            <a:avLst/>
          </a:prstGeom>
        </p:spPr>
      </p:pic>
      <p:pic>
        <p:nvPicPr>
          <p:cNvPr id="31" name="グラフィックス 30" descr="車 単色塗りつぶし">
            <a:extLst>
              <a:ext uri="{FF2B5EF4-FFF2-40B4-BE49-F238E27FC236}">
                <a16:creationId xmlns:a16="http://schemas.microsoft.com/office/drawing/2014/main" id="{5BC59242-1871-E82B-9F72-19BB4185ED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38088" y="1623189"/>
            <a:ext cx="411412" cy="411412"/>
          </a:xfrm>
          <a:prstGeom prst="rect">
            <a:avLst/>
          </a:prstGeom>
        </p:spPr>
      </p:pic>
      <p:pic>
        <p:nvPicPr>
          <p:cNvPr id="42" name="グラフィックス 41" descr="歯車付きの頭 単色塗りつぶし">
            <a:extLst>
              <a:ext uri="{FF2B5EF4-FFF2-40B4-BE49-F238E27FC236}">
                <a16:creationId xmlns:a16="http://schemas.microsoft.com/office/drawing/2014/main" id="{E71EAA22-FF32-7D15-7F23-93CDAB65D6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65898" y="1622002"/>
            <a:ext cx="413787" cy="413787"/>
          </a:xfrm>
          <a:prstGeom prst="rect">
            <a:avLst/>
          </a:prstGeom>
        </p:spPr>
      </p:pic>
      <p:pic>
        <p:nvPicPr>
          <p:cNvPr id="54" name="グラフィックス 53" descr="円グラフ 単色塗りつぶし">
            <a:extLst>
              <a:ext uri="{FF2B5EF4-FFF2-40B4-BE49-F238E27FC236}">
                <a16:creationId xmlns:a16="http://schemas.microsoft.com/office/drawing/2014/main" id="{832AD2BD-03E0-C124-6464-A12A0D5CCFF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9790" y="1637928"/>
            <a:ext cx="381935" cy="381935"/>
          </a:xfrm>
          <a:prstGeom prst="rect">
            <a:avLst/>
          </a:prstGeom>
        </p:spPr>
      </p:pic>
      <p:pic>
        <p:nvPicPr>
          <p:cNvPr id="64" name="グラフィックス 63" descr="棒グラフ (上昇) 単色塗りつぶし">
            <a:extLst>
              <a:ext uri="{FF2B5EF4-FFF2-40B4-BE49-F238E27FC236}">
                <a16:creationId xmlns:a16="http://schemas.microsoft.com/office/drawing/2014/main" id="{7CEF6D48-56B0-F5C6-6EC9-A150892577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85440" y="1624774"/>
            <a:ext cx="408242" cy="408242"/>
          </a:xfrm>
          <a:prstGeom prst="rect">
            <a:avLst/>
          </a:prstGeom>
        </p:spPr>
      </p:pic>
      <p:pic>
        <p:nvPicPr>
          <p:cNvPr id="73" name="グラフィックス 72" descr="UI UX 単色塗りつぶし">
            <a:extLst>
              <a:ext uri="{FF2B5EF4-FFF2-40B4-BE49-F238E27FC236}">
                <a16:creationId xmlns:a16="http://schemas.microsoft.com/office/drawing/2014/main" id="{3A62973C-BA31-3C4A-2AB1-F262E4B646E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73754" y="1635413"/>
            <a:ext cx="386965" cy="386965"/>
          </a:xfrm>
          <a:prstGeom prst="rect">
            <a:avLst/>
          </a:prstGeom>
        </p:spPr>
      </p:pic>
      <p:pic>
        <p:nvPicPr>
          <p:cNvPr id="80" name="グラフィックス 79" descr="会議 単色塗りつぶし">
            <a:extLst>
              <a:ext uri="{FF2B5EF4-FFF2-40B4-BE49-F238E27FC236}">
                <a16:creationId xmlns:a16="http://schemas.microsoft.com/office/drawing/2014/main" id="{409EB9D2-625B-C650-FC72-F2404AA2DBC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76155" y="1640953"/>
            <a:ext cx="375884" cy="375884"/>
          </a:xfrm>
          <a:prstGeom prst="rect">
            <a:avLst/>
          </a:prstGeom>
        </p:spPr>
      </p:pic>
      <p:pic>
        <p:nvPicPr>
          <p:cNvPr id="92" name="グラフィックス 91" descr="クラウド コンピューティング 単色塗りつぶし">
            <a:extLst>
              <a:ext uri="{FF2B5EF4-FFF2-40B4-BE49-F238E27FC236}">
                <a16:creationId xmlns:a16="http://schemas.microsoft.com/office/drawing/2014/main" id="{994F3570-7836-1E07-C5F0-0037F0C0CF0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95821" y="1599457"/>
            <a:ext cx="433559" cy="433559"/>
          </a:xfrm>
          <a:prstGeom prst="rect">
            <a:avLst/>
          </a:prstGeom>
        </p:spPr>
      </p:pic>
      <p:sp>
        <p:nvSpPr>
          <p:cNvPr id="2" name="Title 1">
            <a:extLst>
              <a:ext uri="{FF2B5EF4-FFF2-40B4-BE49-F238E27FC236}">
                <a16:creationId xmlns:a16="http://schemas.microsoft.com/office/drawing/2014/main" id="{E269C83D-18ED-6941-5FA0-8EAB88D306F4}"/>
              </a:ext>
            </a:extLst>
          </p:cNvPr>
          <p:cNvSpPr>
            <a:spLocks noGrp="1"/>
          </p:cNvSpPr>
          <p:nvPr>
            <p:ph type="title"/>
          </p:nvPr>
        </p:nvSpPr>
        <p:spPr>
          <a:xfrm>
            <a:off x="202688" y="72773"/>
            <a:ext cx="7051040" cy="732441"/>
          </a:xfrm>
        </p:spPr>
        <p:txBody>
          <a:bodyPr/>
          <a:lstStyle/>
          <a:p>
            <a:r>
              <a:rPr lang="en-US">
                <a:solidFill>
                  <a:schemeClr val="tx1"/>
                </a:solidFill>
              </a:rPr>
              <a:t>The Sum Of All Parts</a:t>
            </a:r>
            <a:br>
              <a:rPr lang="en-US" sz="2100">
                <a:solidFill>
                  <a:schemeClr val="tx1"/>
                </a:solidFill>
              </a:rPr>
            </a:br>
            <a:r>
              <a:rPr lang="en-US" sz="1400" b="0" i="1">
                <a:solidFill>
                  <a:schemeClr val="tx1"/>
                </a:solidFill>
                <a:latin typeface="Times New Roman" panose="02020603050405020304" pitchFamily="18" charset="0"/>
                <a:cs typeface="Times New Roman" panose="02020603050405020304" pitchFamily="18" charset="0"/>
              </a:rPr>
              <a:t>Hitachi's End-to-End capabilities enabling our clients AI journey</a:t>
            </a:r>
          </a:p>
        </p:txBody>
      </p:sp>
      <p:sp>
        <p:nvSpPr>
          <p:cNvPr id="3" name="TextBox 2">
            <a:extLst>
              <a:ext uri="{FF2B5EF4-FFF2-40B4-BE49-F238E27FC236}">
                <a16:creationId xmlns:a16="http://schemas.microsoft.com/office/drawing/2014/main" id="{DCAD9FFC-1896-26B9-4B77-C91220255557}"/>
              </a:ext>
            </a:extLst>
          </p:cNvPr>
          <p:cNvSpPr txBox="1"/>
          <p:nvPr/>
        </p:nvSpPr>
        <p:spPr>
          <a:xfrm>
            <a:off x="7475983" y="1731945"/>
            <a:ext cx="718145" cy="193899"/>
          </a:xfrm>
          <a:prstGeom prst="rect">
            <a:avLst/>
          </a:prstGeom>
          <a:noFill/>
        </p:spPr>
        <p:txBody>
          <a:bodyPr wrap="none" lIns="0" tIns="0" rIns="0" bIns="0" rtlCol="0">
            <a:spAutoFit/>
          </a:bodyPr>
          <a:lstStyle/>
          <a:p>
            <a:pPr algn="l">
              <a:lnSpc>
                <a:spcPct val="90000"/>
              </a:lnSpc>
              <a:spcBef>
                <a:spcPts val="600"/>
              </a:spcBef>
            </a:pPr>
            <a:r>
              <a:rPr lang="en-US" sz="1400" i="1" baseline="0">
                <a:solidFill>
                  <a:schemeClr val="bg1"/>
                </a:solidFill>
                <a:latin typeface="Times New Roman" panose="02020603050405020304" pitchFamily="18" charset="0"/>
                <a:cs typeface="Times New Roman" panose="02020603050405020304" pitchFamily="18" charset="0"/>
              </a:rPr>
              <a:t>Execution</a:t>
            </a:r>
          </a:p>
        </p:txBody>
      </p:sp>
      <p:sp>
        <p:nvSpPr>
          <p:cNvPr id="5" name="Rounded Rectangle 4">
            <a:extLst>
              <a:ext uri="{FF2B5EF4-FFF2-40B4-BE49-F238E27FC236}">
                <a16:creationId xmlns:a16="http://schemas.microsoft.com/office/drawing/2014/main" id="{80705D16-AE26-2958-14E6-30FB7762DB2E}"/>
              </a:ext>
            </a:extLst>
          </p:cNvPr>
          <p:cNvSpPr/>
          <p:nvPr/>
        </p:nvSpPr>
        <p:spPr>
          <a:xfrm>
            <a:off x="3369744" y="3942669"/>
            <a:ext cx="2404513" cy="340678"/>
          </a:xfrm>
          <a:prstGeom prst="roundRect">
            <a:avLst>
              <a:gd name="adj" fmla="val 50000"/>
            </a:avLst>
          </a:prstGeom>
          <a:solidFill>
            <a:schemeClr val="bg1"/>
          </a:solidFill>
          <a:ln>
            <a:gradFill flip="none" rotWithShape="1">
              <a:gsLst>
                <a:gs pos="0">
                  <a:schemeClr val="accent2"/>
                </a:gs>
                <a:gs pos="93000">
                  <a:schemeClr val="accent1"/>
                </a:gs>
                <a:gs pos="60000">
                  <a:schemeClr val="accent4"/>
                </a:gs>
              </a:gsLst>
              <a:lin ang="36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lIns="91440" tIns="72000" rIns="91440" bIns="72000" rtlCol="0" anchor="ctr"/>
          <a:lstStyle/>
          <a:p>
            <a:pPr algn="ctr" defTabSz="685800"/>
            <a:r>
              <a:rPr kumimoji="1" lang="en-US" altLang="ko-KR" sz="1400" b="1">
                <a:solidFill>
                  <a:schemeClr val="tx1"/>
                </a:solidFill>
                <a:latin typeface="Neue Haas Grotesk Text Pro" panose="020B0504020202020204" pitchFamily="34" charset="77"/>
                <a:ea typeface="Yu Gothic UI" panose="020B0500000000000000" pitchFamily="50" charset="-128"/>
              </a:rPr>
              <a:t>Hitachi, Ltd.</a:t>
            </a:r>
          </a:p>
        </p:txBody>
      </p:sp>
      <p:pic>
        <p:nvPicPr>
          <p:cNvPr id="7" name="Graphic 6" descr="Puzzle with solid fill">
            <a:extLst>
              <a:ext uri="{FF2B5EF4-FFF2-40B4-BE49-F238E27FC236}">
                <a16:creationId xmlns:a16="http://schemas.microsoft.com/office/drawing/2014/main" id="{BB401939-A982-DC94-BC62-B71ED0362EA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700000">
            <a:off x="2904710" y="-1003896"/>
            <a:ext cx="548640" cy="548640"/>
          </a:xfrm>
          <a:prstGeom prst="rect">
            <a:avLst/>
          </a:prstGeom>
        </p:spPr>
      </p:pic>
      <p:pic>
        <p:nvPicPr>
          <p:cNvPr id="8" name="Graphic 7" descr="Puzzle with solid fill">
            <a:extLst>
              <a:ext uri="{FF2B5EF4-FFF2-40B4-BE49-F238E27FC236}">
                <a16:creationId xmlns:a16="http://schemas.microsoft.com/office/drawing/2014/main" id="{A7C42F70-F727-D36B-4831-C641BF5D4AE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8900000">
            <a:off x="3298623" y="-928144"/>
            <a:ext cx="914400" cy="914400"/>
          </a:xfrm>
          <a:prstGeom prst="rect">
            <a:avLst/>
          </a:prstGeom>
        </p:spPr>
      </p:pic>
      <p:pic>
        <p:nvPicPr>
          <p:cNvPr id="10" name="Graphic 9" descr="Puzzle with solid fill">
            <a:extLst>
              <a:ext uri="{FF2B5EF4-FFF2-40B4-BE49-F238E27FC236}">
                <a16:creationId xmlns:a16="http://schemas.microsoft.com/office/drawing/2014/main" id="{B63E11F9-6E51-FAA9-59AF-8F603A58A02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700000">
            <a:off x="3812912" y="-928144"/>
            <a:ext cx="914400" cy="914400"/>
          </a:xfrm>
          <a:prstGeom prst="rect">
            <a:avLst/>
          </a:prstGeom>
        </p:spPr>
      </p:pic>
      <p:pic>
        <p:nvPicPr>
          <p:cNvPr id="12" name="Graphic 11" descr="Puzzle with solid fill">
            <a:extLst>
              <a:ext uri="{FF2B5EF4-FFF2-40B4-BE49-F238E27FC236}">
                <a16:creationId xmlns:a16="http://schemas.microsoft.com/office/drawing/2014/main" id="{0DA16EAA-F2EF-109A-43DE-86F70A2E7A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8900000">
            <a:off x="4373150" y="-928144"/>
            <a:ext cx="914400" cy="914400"/>
          </a:xfrm>
          <a:prstGeom prst="rect">
            <a:avLst/>
          </a:prstGeom>
        </p:spPr>
      </p:pic>
    </p:spTree>
    <p:extLst>
      <p:ext uri="{BB962C8B-B14F-4D97-AF65-F5344CB8AC3E}">
        <p14:creationId xmlns:p14="http://schemas.microsoft.com/office/powerpoint/2010/main" val="318080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9"/>
</p:tagLst>
</file>

<file path=ppt/tags/tag2.xml><?xml version="1.0" encoding="utf-8"?>
<p:tagLst xmlns:a="http://schemas.openxmlformats.org/drawingml/2006/main" xmlns:r="http://schemas.openxmlformats.org/officeDocument/2006/relationships" xmlns:p="http://schemas.openxmlformats.org/presentationml/2006/main">
  <p:tag name="TIMING" val="|16.8|12.7|24.1|17.8|14.2"/>
</p:tagLst>
</file>

<file path=ppt/tags/tag3.xml><?xml version="1.0" encoding="utf-8"?>
<p:tagLst xmlns:a="http://schemas.openxmlformats.org/drawingml/2006/main" xmlns:r="http://schemas.openxmlformats.org/officeDocument/2006/relationships" xmlns:p="http://schemas.openxmlformats.org/presentationml/2006/main">
  <p:tag name="TIMING" val="|16.8|12.7|24.1|17.8|14.2"/>
</p:tagLst>
</file>

<file path=ppt/tags/tag4.xml><?xml version="1.0" encoding="utf-8"?>
<p:tagLst xmlns:a="http://schemas.openxmlformats.org/drawingml/2006/main" xmlns:r="http://schemas.openxmlformats.org/officeDocument/2006/relationships" xmlns:p="http://schemas.openxmlformats.org/presentationml/2006/main">
  <p:tag name="TIMING" val="|16.8|12.7|24.1|17.8|14.2"/>
</p:tagLst>
</file>

<file path=ppt/theme/theme1.xml><?xml version="1.0" encoding="utf-8"?>
<a:theme xmlns:a="http://schemas.openxmlformats.org/drawingml/2006/main" name="HV2024">
  <a:themeElements>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latin typeface="Neue Haas Grotesk Text Pro" panose="020B0504020202020204" pitchFamily="34" charset="77"/>
          </a:defRPr>
        </a:defPPr>
      </a:lstStyle>
      <a:style>
        <a:lnRef idx="1">
          <a:schemeClr val="accent4"/>
        </a:lnRef>
        <a:fillRef idx="3">
          <a:schemeClr val="accent4"/>
        </a:fillRef>
        <a:effectRef idx="2">
          <a:schemeClr val="accent4"/>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600"/>
          </a:spcBef>
          <a:defRPr sz="1600" baseline="0" dirty="0" err="1" smtClean="0">
            <a:solidFill>
              <a:sysClr val="windowText" lastClr="000000"/>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5March2024" id="{4B677FA0-25F7-4D43-B067-AB4A3325B907}" vid="{975D79CE-543D-424B-8BA4-82AF2F19A33A}"/>
    </a:ext>
  </a:extLst>
</a:theme>
</file>

<file path=ppt/theme/theme2.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6B945EF206AE429390D2C83A1438F9" ma:contentTypeVersion="11" ma:contentTypeDescription="Create a new document." ma:contentTypeScope="" ma:versionID="c546707a64b11614c7c9bb461f0391cc">
  <xsd:schema xmlns:xsd="http://www.w3.org/2001/XMLSchema" xmlns:xs="http://www.w3.org/2001/XMLSchema" xmlns:p="http://schemas.microsoft.com/office/2006/metadata/properties" xmlns:ns2="422a867d-399f-409d-b5e9-c9a878b23c8b" targetNamespace="http://schemas.microsoft.com/office/2006/metadata/properties" ma:root="true" ma:fieldsID="fe0fbf268be9aa10a29f57205b155ed0" ns2:_="">
    <xsd:import namespace="422a867d-399f-409d-b5e9-c9a878b23c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2a867d-399f-409d-b5e9-c9a878b23c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7650c0f-eee0-4e17-8522-a3a6532ea55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2a867d-399f-409d-b5e9-c9a878b23c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233B6C-DF46-4B99-8BE9-EC2F4F6FB3DA}"/>
</file>

<file path=customXml/itemProps2.xml><?xml version="1.0" encoding="utf-8"?>
<ds:datastoreItem xmlns:ds="http://schemas.openxmlformats.org/officeDocument/2006/customXml" ds:itemID="{D50C67C0-89DF-42CB-B6B2-1D88CF2C1773}">
  <ds:schemaRefs>
    <ds:schemaRef ds:uri="http://schemas.microsoft.com/sharepoint/v3/contenttype/forms"/>
  </ds:schemaRefs>
</ds:datastoreItem>
</file>

<file path=customXml/itemProps3.xml><?xml version="1.0" encoding="utf-8"?>
<ds:datastoreItem xmlns:ds="http://schemas.openxmlformats.org/officeDocument/2006/customXml" ds:itemID="{FC86DB61-D6BB-4655-A234-DB58689FF75A}">
  <ds:schemaRefs>
    <ds:schemaRef ds:uri="http://purl.org/dc/terms/"/>
    <ds:schemaRef ds:uri="c5df6e4f-df1a-4524-9f59-944d828fe526"/>
    <ds:schemaRef ds:uri="http://schemas.microsoft.com/office/2006/documentManagement/types"/>
    <ds:schemaRef ds:uri="http://schemas.microsoft.com/office/infopath/2007/PartnerControls"/>
    <ds:schemaRef ds:uri="6495bb51-4c1d-400c-8f28-eb7e51d03ba8"/>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4471</TotalTime>
  <Words>5148</Words>
  <Application>Microsoft Office PowerPoint</Application>
  <PresentationFormat>On-screen Show (16:9)</PresentationFormat>
  <Paragraphs>472</Paragraphs>
  <Slides>28</Slides>
  <Notes>22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游ゴシック</vt:lpstr>
      <vt:lpstr>Yu Gothic UI</vt:lpstr>
      <vt:lpstr>-apple-system</vt:lpstr>
      <vt:lpstr>Aptos</vt:lpstr>
      <vt:lpstr>Arial</vt:lpstr>
      <vt:lpstr>Arial Narrow</vt:lpstr>
      <vt:lpstr>Arial,Sans-Serif</vt:lpstr>
      <vt:lpstr>Calibri</vt:lpstr>
      <vt:lpstr>Google Sans</vt:lpstr>
      <vt:lpstr>HelveticaNeueLT Std</vt:lpstr>
      <vt:lpstr>Montserrat Thin</vt:lpstr>
      <vt:lpstr>Neue Haas Grotesk Text Pro</vt:lpstr>
      <vt:lpstr>neue-haas-grotesk-display</vt:lpstr>
      <vt:lpstr>NeueHaasGroteskText Pro</vt:lpstr>
      <vt:lpstr>NVIDIA Sans</vt:lpstr>
      <vt:lpstr>Poppins</vt:lpstr>
      <vt:lpstr>Symbol</vt:lpstr>
      <vt:lpstr>Times New Roman</vt:lpstr>
      <vt:lpstr>Wingdings</vt:lpstr>
      <vt:lpstr>HV2024</vt:lpstr>
      <vt:lpstr>Innovate AI with Hitachi Vantara</vt:lpstr>
      <vt:lpstr>Current Market</vt:lpstr>
      <vt:lpstr>Customer Top Challenges when Adopting AI</vt:lpstr>
      <vt:lpstr>AI Infrastructure Demands and Data Usage</vt:lpstr>
      <vt:lpstr>Sentiments Around AI Readiness</vt:lpstr>
      <vt:lpstr>PowerPoint Presentation</vt:lpstr>
      <vt:lpstr>Industry Leaders Unite to Advance AI</vt:lpstr>
      <vt:lpstr>Accelerating Transformation Across Industrials Leveraging Hitachi’s 110+ years of domain expertise</vt:lpstr>
      <vt:lpstr>The Sum Of All Parts Hitachi's End-to-End capabilities enabling our clients AI journey</vt:lpstr>
      <vt:lpstr>AI Readiness with Hitachi iQ</vt:lpstr>
      <vt:lpstr>PowerPoint Presentation</vt:lpstr>
      <vt:lpstr>Discover Hitachi iQ</vt:lpstr>
      <vt:lpstr>Hitachi iQ Creating the AI-Ready</vt:lpstr>
      <vt:lpstr>Hitachi iQ AI-Ready Infrastructure with NVIDIA DGX or HGX</vt:lpstr>
      <vt:lpstr>NVIDIA H100 and AI Enterprise</vt:lpstr>
      <vt:lpstr>NVIDIA AI Platform</vt:lpstr>
      <vt:lpstr>PowerPoint Presentation</vt:lpstr>
      <vt:lpstr>PowerPoint Presentation</vt:lpstr>
      <vt:lpstr>Popular Business Uses for AI</vt:lpstr>
      <vt:lpstr>Getting Started with AI</vt:lpstr>
      <vt:lpstr>Transportation Transform to AI Assisted Fleet Management</vt:lpstr>
      <vt:lpstr>Manufacturing Transform to AI Assisted Manufacturing</vt:lpstr>
      <vt:lpstr>Manufacturing High Performance Data Platform with GPUs</vt:lpstr>
      <vt:lpstr>Here’s What Hitachi Customers Are Saying About Hitachi iQ…</vt:lpstr>
      <vt:lpstr>AI Innovation with Hitachi iQ</vt:lpstr>
      <vt:lpstr>The Hitachi Difference</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Innovate AI with Hitachi</dc:title>
  <dc:subject/>
  <dc:creator>Jason Hardy</dc:creator>
  <cp:keywords/>
  <dc:description/>
  <cp:lastModifiedBy>Emmee Terry</cp:lastModifiedBy>
  <cp:revision>6</cp:revision>
  <dcterms:created xsi:type="dcterms:W3CDTF">2024-04-17T12:59:17Z</dcterms:created>
  <dcterms:modified xsi:type="dcterms:W3CDTF">2024-11-20T14:31:53Z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0x0101000E6B945EF206AE429390D2C83A1438F9</vt:lpwstr>
  </property>
</Properties>
</file>