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</p:sldMasterIdLst>
  <p:notesMasterIdLst>
    <p:notesMasterId r:id="rId14"/>
  </p:notesMasterIdLst>
  <p:handoutMasterIdLst>
    <p:handoutMasterId r:id="rId15"/>
  </p:handoutMasterIdLst>
  <p:sldIdLst>
    <p:sldId id="2147482703" r:id="rId5"/>
    <p:sldId id="2147482716" r:id="rId6"/>
    <p:sldId id="2147482694" r:id="rId7"/>
    <p:sldId id="2147482695" r:id="rId8"/>
    <p:sldId id="2147482693" r:id="rId9"/>
    <p:sldId id="2147482701" r:id="rId10"/>
    <p:sldId id="2147482700" r:id="rId11"/>
    <p:sldId id="2147482705" r:id="rId12"/>
    <p:sldId id="419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0" userDrawn="1">
          <p15:clr>
            <a:srgbClr val="A4A3A4"/>
          </p15:clr>
        </p15:guide>
        <p15:guide id="2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173">
          <p15:clr>
            <a:srgbClr val="A4A3A4"/>
          </p15:clr>
        </p15:guide>
        <p15:guide id="4" pos="414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E74815-1520-3343-F86A-1BEDF5DA1E27}" name="Wie San Lau" initials="WSL" userId="S::wiesan.lau@hitachivantara.com::43b9e136-462d-4349-875b-a4be6673e758" providerId="AD"/>
  <p188:author id="{CC20883A-093D-A99D-0BAC-0B1874AD90CA}" name="Matt Pujol" initials="MP" userId="S::matt.pujol@hitachivantara.com::893f8194-0f76-44eb-b8c8-2ee0d3677087" providerId="AD"/>
  <p188:author id="{BB065249-D982-B460-090E-CA0D3D0E02E5}" name="John McDevitt" initials="" userId="S::john.mcdevitt@hitachivantara.com::df3df692-4b40-4000-8adc-48ee5584d604" providerId="AD"/>
  <p188:author id="{5E5C4B74-D5AD-B04A-6D1D-99EC45471300}" name="Derek Beckford" initials="DB" userId="S::derek.beckford@hitachivantara.com::5e3fdc7a-f757-4478-ab25-fca4719fec45" providerId="AD"/>
  <p188:author id="{9F590FC7-5428-0993-C7B1-B00453A16284}" name="Macey Jones" initials="MJ" userId="S::macey.jones@hitachivantara.com::eacf871b-f4a0-4d0e-9483-0ca41e42b9aa" providerId="AD"/>
  <p188:author id="{1AA38BCF-5247-0A6C-4635-7DE463C92AB5}" name="Angela Romberg" initials="" userId="S::angela.romberg@hitachivantara.com::d326bf44-eeed-4903-9a6c-8c92457a8b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leen Watson" initials="KW" lastIdx="1" clrIdx="0"/>
  <p:cmAuthor id="2" name="Kathleen Watson" initials="KW [2]" lastIdx="1" clrIdx="1"/>
  <p:cmAuthor id="3" name="Kathleen Watson" initials="KW [3]" lastIdx="1" clrIdx="2"/>
  <p:cmAuthor id="4" name="Kathleen Watson" initials="KW [4]" lastIdx="1" clrIdx="3"/>
  <p:cmAuthor id="5" name="Kathleen Watson" initials="KW [5]" lastIdx="1" clrIdx="4"/>
  <p:cmAuthor id="6" name="Kathleen Watson" initials="KW [6]" lastIdx="1" clrIdx="5"/>
  <p:cmAuthor id="7" name="Kathleen Watson" initials="KW [7]" lastIdx="1" clrIdx="6"/>
  <p:cmAuthor id="8" name="Kathleen Watson" initials="KW [8]" lastIdx="1" clrIdx="7"/>
  <p:cmAuthor id="9" name="Kathleen Watson" initials="KW [9]" lastIdx="1" clrIdx="8"/>
  <p:cmAuthor id="10" name="Kathleen Watson" initials="KW [10]" lastIdx="1" clrIdx="9"/>
  <p:cmAuthor id="11" name="Kathleen Watson" initials="KW [11]" lastIdx="1" clrIdx="10"/>
  <p:cmAuthor id="12" name="Kathleen Watson" initials="KW [12]" lastIdx="1" clrIdx="11"/>
  <p:cmAuthor id="13" name="Jeff San Miguel" initials="JSM" lastIdx="1" clrIdx="12"/>
  <p:cmAuthor id="14" name="Jeff San Miguel" initials="JSM [2]" lastIdx="1" clrIdx="13"/>
  <p:cmAuthor id="15" name="Jeff San Miguel" initials="JSM [3]" lastIdx="1" clrIdx="14"/>
  <p:cmAuthor id="16" name="Jeff San Miguel" initials="JSM [4]" lastIdx="1" clrIdx="15"/>
  <p:cmAuthor id="17" name="Jeff San Miguel" initials="JSM [5]" lastIdx="1" clrIdx="16"/>
  <p:cmAuthor id="18" name="Jeff San Miguel" initials="JSM [6]" lastIdx="1" clrIdx="17"/>
  <p:cmAuthor id="19" name="Jeff San Miguel" initials="JSM [7]" lastIdx="1" clrIdx="18"/>
  <p:cmAuthor id="20" name="Jeff San Miguel" initials="JSM [8]" lastIdx="1" clrIdx="19"/>
  <p:cmAuthor id="21" name="Jeff San Miguel" initials="JSM [9]" lastIdx="1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1F5"/>
    <a:srgbClr val="D0D8E3"/>
    <a:srgbClr val="F1F1F1"/>
    <a:srgbClr val="D2CDCE"/>
    <a:srgbClr val="F46400"/>
    <a:srgbClr val="222222"/>
    <a:srgbClr val="6D433B"/>
    <a:srgbClr val="628771"/>
    <a:srgbClr val="F8AB39"/>
    <a:srgbClr val="83C4E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9E811D-1FBE-4377-9216-1A177DC1D7E7}" v="1" dt="2025-03-31T13:26:44.093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44" autoAdjust="0"/>
  </p:normalViewPr>
  <p:slideViewPr>
    <p:cSldViewPr snapToGrid="0">
      <p:cViewPr varScale="1">
        <p:scale>
          <a:sx n="79" d="100"/>
          <a:sy n="79" d="100"/>
        </p:scale>
        <p:origin x="920" y="36"/>
      </p:cViewPr>
      <p:guideLst>
        <p:guide orient="horz" pos="3230"/>
        <p:guide/>
        <p:guide pos="576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pos="173"/>
        <p:guide pos="41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Neue Haas Grotesk Text Pro" panose="020B0504020202020204" pitchFamily="34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3F974-BB90-4059-9901-8147A3A63439}" type="datetimeFigureOut">
              <a:rPr lang="en-US" smtClean="0">
                <a:latin typeface="Neue Haas Grotesk Text Pro" panose="020B0504020202020204" pitchFamily="34" charset="77"/>
              </a:rPr>
              <a:pPr/>
              <a:t>4/3/2025</a:t>
            </a:fld>
            <a:endParaRPr lang="en-US">
              <a:latin typeface="Neue Haas Grotesk Text Pro" panose="020B0504020202020204" pitchFamily="34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Neue Haas Grotesk Text Pro" panose="020B0504020202020204" pitchFamily="34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5FBB6-509D-433A-BC0A-FC2E7C728BAD}" type="slidenum">
              <a:rPr lang="en-US" smtClean="0">
                <a:latin typeface="Neue Haas Grotesk Text Pro" panose="020B0504020202020204" pitchFamily="34" charset="77"/>
              </a:rPr>
              <a:pPr/>
              <a:t>‹#›</a:t>
            </a:fld>
            <a:endParaRPr lang="en-US"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33806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4200" y="849313"/>
            <a:ext cx="5689600" cy="3200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010" y="4236396"/>
            <a:ext cx="6414557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262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5000"/>
      </a:lnSpc>
      <a:spcBef>
        <a:spcPts val="800"/>
      </a:spcBef>
      <a:spcAft>
        <a:spcPts val="600"/>
      </a:spcAft>
      <a:buClr>
        <a:schemeClr val="accent2"/>
      </a:buClr>
      <a:buFont typeface="Wingdings" pitchFamily="2" charset="2"/>
      <a:buChar char="§"/>
      <a:defRPr sz="14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1pPr>
    <a:lvl2pPr marL="339725" indent="-165100" algn="l" defTabSz="914400" rtl="0" eaLnBrk="1" latinLnBrk="0" hangingPunct="1">
      <a:lnSpc>
        <a:spcPct val="85000"/>
      </a:lnSpc>
      <a:spcBef>
        <a:spcPts val="0"/>
      </a:spcBef>
      <a:spcAft>
        <a:spcPts val="400"/>
      </a:spcAft>
      <a:buClr>
        <a:schemeClr val="tx1">
          <a:lumMod val="85000"/>
          <a:lumOff val="15000"/>
        </a:schemeClr>
      </a:buClr>
      <a:buFont typeface="HelveticaNeueLT Std" pitchFamily="34" charset="0"/>
      <a:buChar char="‐"/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2pPr>
    <a:lvl3pPr marL="457200" indent="-117475" algn="l" defTabSz="914400" rtl="0" eaLnBrk="1" latinLnBrk="0" hangingPunct="1">
      <a:lnSpc>
        <a:spcPct val="85000"/>
      </a:lnSpc>
      <a:spcBef>
        <a:spcPts val="0"/>
      </a:spcBef>
      <a:spcAft>
        <a:spcPts val="400"/>
      </a:spcAft>
      <a:buClr>
        <a:schemeClr val="tx1">
          <a:lumMod val="85000"/>
          <a:lumOff val="15000"/>
        </a:schemeClr>
      </a:buClr>
      <a:buFont typeface="HelveticaNeueLT Std" pitchFamily="34" charset="0"/>
      <a:buChar char="‐"/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3pPr>
    <a:lvl4pPr marL="574675" indent="-117475" algn="l" defTabSz="914400" rtl="0" eaLnBrk="1" latinLnBrk="0" hangingPunct="1">
      <a:lnSpc>
        <a:spcPct val="85000"/>
      </a:lnSpc>
      <a:spcBef>
        <a:spcPts val="0"/>
      </a:spcBef>
      <a:spcAft>
        <a:spcPts val="400"/>
      </a:spcAft>
      <a:buClr>
        <a:schemeClr val="tx1">
          <a:lumMod val="85000"/>
          <a:lumOff val="15000"/>
        </a:schemeClr>
      </a:buClr>
      <a:buFont typeface="HelveticaNeueLT Std" pitchFamily="34" charset="0"/>
      <a:buChar char="‐"/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4pPr>
    <a:lvl5pPr marL="739775" indent="-165100" algn="l" defTabSz="914400" rtl="0" eaLnBrk="1" latinLnBrk="0" hangingPunct="1">
      <a:lnSpc>
        <a:spcPct val="85000"/>
      </a:lnSpc>
      <a:spcBef>
        <a:spcPts val="0"/>
      </a:spcBef>
      <a:spcAft>
        <a:spcPts val="400"/>
      </a:spcAft>
      <a:buClr>
        <a:schemeClr val="tx1">
          <a:lumMod val="85000"/>
          <a:lumOff val="15000"/>
        </a:schemeClr>
      </a:buClr>
      <a:buFont typeface="HelveticaNeueLT Std" pitchFamily="34" charset="0"/>
      <a:buChar char="‐"/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F0EFC-E41F-EC39-4745-14C51E42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CA71FB-88B2-CB96-93A0-C63550A8F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12FA2-BA1F-151C-3387-B8BC9D785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1">
                <a:latin typeface="Neue Haas Grotesk Text Pro" panose="020B0504020202020204" pitchFamily="34" charset="77"/>
              </a:rPr>
              <a:t>100% Data Availability Guarantee - </a:t>
            </a:r>
            <a:r>
              <a:rPr lang="en-GB" sz="1400">
                <a:latin typeface="Neue Haas Grotesk Text Pro" panose="020B0504020202020204" pitchFamily="34" charset="77"/>
              </a:rPr>
              <a:t>Meet service level agreements with continuous access to VSP One data. Guaranteed.</a:t>
            </a:r>
          </a:p>
          <a:p>
            <a:r>
              <a:rPr lang="en-GB" sz="1400" b="1">
                <a:latin typeface="Neue Haas Grotesk Text Pro" panose="020B0504020202020204" pitchFamily="34" charset="77"/>
              </a:rPr>
              <a:t>Sustainability Guarantee - </a:t>
            </a:r>
            <a:r>
              <a:rPr lang="en-GB" sz="1400">
                <a:latin typeface="Neue Haas Grotesk Text Pro" panose="020B0504020202020204" pitchFamily="34" charset="77"/>
              </a:rPr>
              <a:t>Lower storage power consumption and CO2 production to meet ESG goals</a:t>
            </a:r>
          </a:p>
          <a:p>
            <a:r>
              <a:rPr lang="en-GB" sz="1400" b="1">
                <a:latin typeface="Neue Haas Grotesk Text Pro" panose="020B0504020202020204" pitchFamily="34" charset="77"/>
              </a:rPr>
              <a:t>Effective Capacity Guarantee - </a:t>
            </a:r>
            <a:r>
              <a:rPr lang="en-GB" sz="1400">
                <a:latin typeface="Neue Haas Grotesk Text Pro" panose="020B0504020202020204" pitchFamily="34" charset="77"/>
              </a:rPr>
              <a:t>Lower storage costs by increasing capacity while protecting performance.</a:t>
            </a:r>
            <a:endParaRPr lang="en-US"/>
          </a:p>
          <a:p>
            <a:r>
              <a:rPr lang="en-GB" sz="1400" b="1">
                <a:latin typeface="Neue Haas Grotesk Text Pro" panose="020B0504020202020204" pitchFamily="34" charset="77"/>
              </a:rPr>
              <a:t>Cyber Resiliency Guarantee - </a:t>
            </a:r>
            <a:r>
              <a:rPr lang="en-GB" sz="1400">
                <a:latin typeface="Neue Haas Grotesk Text Pro" panose="020B0504020202020204" pitchFamily="34" charset="77"/>
              </a:rPr>
              <a:t>Immutable data retention with </a:t>
            </a:r>
            <a:r>
              <a:rPr lang="en-GB" sz="1400" err="1">
                <a:latin typeface="Neue Haas Grotesk Text Pro" panose="020B0504020202020204" pitchFamily="34" charset="77"/>
              </a:rPr>
              <a:t>SafeSnap</a:t>
            </a:r>
            <a:r>
              <a:rPr lang="en-GB" sz="1400">
                <a:latin typeface="Neue Haas Grotesk Text Pro" panose="020B0504020202020204" pitchFamily="34" charset="77"/>
              </a:rPr>
              <a:t> and Intelligent restore with Validated Recovery Point</a:t>
            </a:r>
            <a:endParaRPr lang="en-US"/>
          </a:p>
          <a:p>
            <a:r>
              <a:rPr lang="en-GB" sz="1400" b="1">
                <a:latin typeface="Neue Haas Grotesk Text Pro" panose="020B0504020202020204" pitchFamily="34" charset="77"/>
              </a:rPr>
              <a:t>Modern Storage Assurance - </a:t>
            </a:r>
            <a:r>
              <a:rPr lang="en-GB" sz="1400">
                <a:latin typeface="Neue Haas Grotesk Text Pro" panose="020B0504020202020204" pitchFamily="34" charset="77"/>
              </a:rPr>
              <a:t>Future-proof VSP One solution technology without data migrations</a:t>
            </a:r>
            <a:r>
              <a:rPr lang="en-GB" sz="1800">
                <a:latin typeface="Neue Haas Grotesk Text Pro" panose="020B0504020202020204" pitchFamily="34" charset="77"/>
              </a:rPr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EE66-9668-591E-3645-35C7B0EE9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29A95-B57C-49CB-60A5-D9A129969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849313"/>
            <a:ext cx="5689600" cy="3200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CF403-D18B-1098-1B1B-A4A84FD7D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9EB9-B976-DF05-19BB-E7CEC9CD0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EF10A-A701-A93B-C7DE-8B66C3C3D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849313"/>
            <a:ext cx="5689600" cy="3200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38608-2C27-5507-7C7A-009B0FB60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7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4200" y="849313"/>
            <a:ext cx="5689600" cy="3200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6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Provides assurance, based on our estimate of power consumption (weight and sizing tool) during presales sizing, we will provide remediation if they exceed our power estimation.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2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10A0-256F-025B-7BC1-B3250CAB3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06346-A584-01CE-E27F-4BA08FC9D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6B84A-201D-B0B9-F02A-30F5437EA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1" dirty="0">
                <a:solidFill>
                  <a:srgbClr val="222222"/>
                </a:solidFill>
                <a:latin typeface="Neue Haas Grotesk Text Pro"/>
              </a:rPr>
              <a:t>*Additional VSP One storage type support coming 2025 </a:t>
            </a:r>
            <a:endParaRPr lang="en-US" sz="1600" i="1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6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svg"/><Relationship Id="rId7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332456-B513-FF3E-43B9-8F446C381512}"/>
              </a:ext>
            </a:extLst>
          </p:cNvPr>
          <p:cNvSpPr/>
          <p:nvPr userDrawn="1"/>
        </p:nvSpPr>
        <p:spPr>
          <a:xfrm>
            <a:off x="0" y="-3746"/>
            <a:ext cx="9168384" cy="5160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dots pattern">
            <a:extLst>
              <a:ext uri="{FF2B5EF4-FFF2-40B4-BE49-F238E27FC236}">
                <a16:creationId xmlns:a16="http://schemas.microsoft.com/office/drawing/2014/main" id="{51307983-B155-12AF-E72C-C06C52F67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13" name="Polygon3">
            <a:extLst>
              <a:ext uri="{FF2B5EF4-FFF2-40B4-BE49-F238E27FC236}">
                <a16:creationId xmlns:a16="http://schemas.microsoft.com/office/drawing/2014/main" id="{9F9B96E2-4EBE-835C-0934-3E6F7B6AB8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1429"/>
            <a:ext cx="5114166" cy="5145785"/>
          </a:xfrm>
          <a:prstGeom prst="rect">
            <a:avLst/>
          </a:prstGeom>
        </p:spPr>
      </p:pic>
      <p:sp>
        <p:nvSpPr>
          <p:cNvPr id="37" name="Eyebrow Text">
            <a:extLst>
              <a:ext uri="{FF2B5EF4-FFF2-40B4-BE49-F238E27FC236}">
                <a16:creationId xmlns:a16="http://schemas.microsoft.com/office/drawing/2014/main" id="{79E50B4C-2076-204C-BCF7-43CD41234F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048425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F2A467D3-E1C8-F34F-98CA-37A8CAF15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7413" y="2989221"/>
            <a:ext cx="3544411" cy="246221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 baseline="0">
                <a:solidFill>
                  <a:schemeClr val="tx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195B549-480A-6944-938D-FC661B143F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3228414"/>
            <a:ext cx="3544411" cy="369332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Job Title, Department</a:t>
            </a:r>
            <a:br>
              <a:rPr lang="en-US"/>
            </a:br>
            <a:r>
              <a:rPr lang="en-US"/>
              <a:t>Month 2025</a:t>
            </a:r>
          </a:p>
        </p:txBody>
      </p:sp>
      <p:sp>
        <p:nvSpPr>
          <p:cNvPr id="57" name="Title 1"/>
          <p:cNvSpPr>
            <a:spLocks noGrp="1"/>
          </p:cNvSpPr>
          <p:nvPr>
            <p:ph type="ctrTitle" hasCustomPrompt="1"/>
          </p:nvPr>
        </p:nvSpPr>
        <p:spPr>
          <a:xfrm>
            <a:off x="607715" y="1513211"/>
            <a:ext cx="5954926" cy="131900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800" b="1" i="0" cap="none" spc="-5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on 2 Lines Bold 48pt</a:t>
            </a:r>
          </a:p>
        </p:txBody>
      </p:sp>
      <p:pic>
        <p:nvPicPr>
          <p:cNvPr id="27" name="Polygon3">
            <a:extLst>
              <a:ext uri="{FF2B5EF4-FFF2-40B4-BE49-F238E27FC236}">
                <a16:creationId xmlns:a16="http://schemas.microsoft.com/office/drawing/2014/main" id="{02E329F3-05B3-8D47-E0BD-B976A245C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80" b="61825"/>
          <a:stretch/>
        </p:blipFill>
        <p:spPr>
          <a:xfrm rot="10800000">
            <a:off x="6815112" y="16767"/>
            <a:ext cx="2326602" cy="1093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5CB71-9CBE-3B4A-B140-AFBE5CAACF9C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pic>
        <p:nvPicPr>
          <p:cNvPr id="6" name="HV logo">
            <a:extLst>
              <a:ext uri="{FF2B5EF4-FFF2-40B4-BE49-F238E27FC236}">
                <a16:creationId xmlns:a16="http://schemas.microsoft.com/office/drawing/2014/main" id="{49A8529F-A066-D42B-C9AB-32E5CABED2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5824" y="0"/>
            <a:ext cx="1408176" cy="704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C1FCC-65B5-A763-75BC-20898D223CF2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662C2A6-546A-C2D7-AF73-C1409F245E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ustain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120BC-E9A8-1F1B-C3DA-69DEFB280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162"/>
            <a:ext cx="9146066" cy="514466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  <p:sp>
        <p:nvSpPr>
          <p:cNvPr id="12" name="Eyebrow Text">
            <a:extLst>
              <a:ext uri="{FF2B5EF4-FFF2-40B4-BE49-F238E27FC236}">
                <a16:creationId xmlns:a16="http://schemas.microsoft.com/office/drawing/2014/main" id="{73573E01-310A-2DDA-CBEA-87514C2EF0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598552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D974D3-38AF-9F37-177D-D11BEED618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715" y="2063338"/>
            <a:ext cx="4619740" cy="125229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500" b="1" i="0" cap="none" spc="-5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Divider 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672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Red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fill">
            <a:extLst>
              <a:ext uri="{FF2B5EF4-FFF2-40B4-BE49-F238E27FC236}">
                <a16:creationId xmlns:a16="http://schemas.microsoft.com/office/drawing/2014/main" id="{EA6DEF61-F6A3-8790-0067-80A7AD74CA2D}"/>
              </a:ext>
            </a:extLst>
          </p:cNvPr>
          <p:cNvSpPr/>
          <p:nvPr userDrawn="1"/>
        </p:nvSpPr>
        <p:spPr>
          <a:xfrm>
            <a:off x="-4165" y="-1143"/>
            <a:ext cx="9148165" cy="515721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7" name="dots pattern">
            <a:extLst>
              <a:ext uri="{FF2B5EF4-FFF2-40B4-BE49-F238E27FC236}">
                <a16:creationId xmlns:a16="http://schemas.microsoft.com/office/drawing/2014/main" id="{02A9CA2E-D40D-45E7-F731-88AED1947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2" name="Polygon3">
            <a:extLst>
              <a:ext uri="{FF2B5EF4-FFF2-40B4-BE49-F238E27FC236}">
                <a16:creationId xmlns:a16="http://schemas.microsoft.com/office/drawing/2014/main" id="{33C2EFAD-C1E2-7125-E4F2-42296283A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357" b="14221"/>
          <a:stretch/>
        </p:blipFill>
        <p:spPr>
          <a:xfrm>
            <a:off x="0" y="-1"/>
            <a:ext cx="4955487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FE086-5B39-34EF-1617-CB07BDAA089A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21E40-A080-321F-6B5A-A330F0853679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26CC39-ED40-DA02-69E3-579E5FAE8E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pic>
        <p:nvPicPr>
          <p:cNvPr id="9" name="HV logo">
            <a:extLst>
              <a:ext uri="{FF2B5EF4-FFF2-40B4-BE49-F238E27FC236}">
                <a16:creationId xmlns:a16="http://schemas.microsoft.com/office/drawing/2014/main" id="{1674EDFF-5864-6DAD-04BF-14D416A4E8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165" y="4618104"/>
            <a:ext cx="1408176" cy="704088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B704A44-1E39-E077-C523-83526F4B0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Eyebrow Text">
            <a:extLst>
              <a:ext uri="{FF2B5EF4-FFF2-40B4-BE49-F238E27FC236}">
                <a16:creationId xmlns:a16="http://schemas.microsoft.com/office/drawing/2014/main" id="{4E03AF08-4BD3-3596-32CE-4AC205966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598552"/>
            <a:ext cx="3095343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Placeholder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39A44B-9E43-1968-2228-2A443A0173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175" y="1992313"/>
            <a:ext cx="3419475" cy="226653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Delete text box if not required.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White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fill">
            <a:extLst>
              <a:ext uri="{FF2B5EF4-FFF2-40B4-BE49-F238E27FC236}">
                <a16:creationId xmlns:a16="http://schemas.microsoft.com/office/drawing/2014/main" id="{EA6DEF61-F6A3-8790-0067-80A7AD74CA2D}"/>
              </a:ext>
            </a:extLst>
          </p:cNvPr>
          <p:cNvSpPr/>
          <p:nvPr userDrawn="1"/>
        </p:nvSpPr>
        <p:spPr>
          <a:xfrm>
            <a:off x="0" y="-6858"/>
            <a:ext cx="9168384" cy="515721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7" name="dots pattern">
            <a:extLst>
              <a:ext uri="{FF2B5EF4-FFF2-40B4-BE49-F238E27FC236}">
                <a16:creationId xmlns:a16="http://schemas.microsoft.com/office/drawing/2014/main" id="{02A9CA2E-D40D-45E7-F731-88AED1947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12" name="Polygon3">
            <a:extLst>
              <a:ext uri="{FF2B5EF4-FFF2-40B4-BE49-F238E27FC236}">
                <a16:creationId xmlns:a16="http://schemas.microsoft.com/office/drawing/2014/main" id="{B320675F-D5B3-7373-63CB-DC061CBAB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357" b="14221"/>
          <a:stretch/>
        </p:blipFill>
        <p:spPr>
          <a:xfrm>
            <a:off x="0" y="-1"/>
            <a:ext cx="4955487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FE086-5B39-34EF-1617-CB07BDAA089A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21E40-A080-321F-6B5A-A330F0853679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26CC39-ED40-DA02-69E3-579E5FAE8E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pic>
        <p:nvPicPr>
          <p:cNvPr id="9" name="HV logo">
            <a:extLst>
              <a:ext uri="{FF2B5EF4-FFF2-40B4-BE49-F238E27FC236}">
                <a16:creationId xmlns:a16="http://schemas.microsoft.com/office/drawing/2014/main" id="{1674EDFF-5864-6DAD-04BF-14D416A4E8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165" y="4618104"/>
            <a:ext cx="1408176" cy="704088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06ADF6-971B-4473-11D4-B23902AD2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Eyebrow Text">
            <a:extLst>
              <a:ext uri="{FF2B5EF4-FFF2-40B4-BE49-F238E27FC236}">
                <a16:creationId xmlns:a16="http://schemas.microsoft.com/office/drawing/2014/main" id="{B79B2293-0F78-2AB5-27FD-E6914B7476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598552"/>
            <a:ext cx="3095343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Placeholder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E76DB19-DDA0-2A38-69AD-BABA4A5325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175" y="1992313"/>
            <a:ext cx="3419475" cy="226653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Delete text box if not required.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 with Red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fill">
            <a:extLst>
              <a:ext uri="{FF2B5EF4-FFF2-40B4-BE49-F238E27FC236}">
                <a16:creationId xmlns:a16="http://schemas.microsoft.com/office/drawing/2014/main" id="{EA6DEF61-F6A3-8790-0067-80A7AD74CA2D}"/>
              </a:ext>
            </a:extLst>
          </p:cNvPr>
          <p:cNvSpPr/>
          <p:nvPr userDrawn="1"/>
        </p:nvSpPr>
        <p:spPr>
          <a:xfrm>
            <a:off x="0" y="0"/>
            <a:ext cx="9168384" cy="5150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7" name="dots pattern">
            <a:extLst>
              <a:ext uri="{FF2B5EF4-FFF2-40B4-BE49-F238E27FC236}">
                <a16:creationId xmlns:a16="http://schemas.microsoft.com/office/drawing/2014/main" id="{02A9CA2E-D40D-45E7-F731-88AED1947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8" name="Polygon3">
            <a:extLst>
              <a:ext uri="{FF2B5EF4-FFF2-40B4-BE49-F238E27FC236}">
                <a16:creationId xmlns:a16="http://schemas.microsoft.com/office/drawing/2014/main" id="{91FB0933-FAA2-3405-5245-76367F885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357" b="14221"/>
          <a:stretch/>
        </p:blipFill>
        <p:spPr>
          <a:xfrm>
            <a:off x="0" y="-1"/>
            <a:ext cx="4955487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FE086-5B39-34EF-1617-CB07BDAA089A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8A6B9-650F-5120-8937-A930093E6BF2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705AD-3786-518C-F56D-593C059B2B0D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BEEB0DB-9415-6C8D-5B26-1CADD18E29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ED82E-DCBE-C3D2-EC9B-9D42C3795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05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 with Grey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fill">
            <a:extLst>
              <a:ext uri="{FF2B5EF4-FFF2-40B4-BE49-F238E27FC236}">
                <a16:creationId xmlns:a16="http://schemas.microsoft.com/office/drawing/2014/main" id="{EA6DEF61-F6A3-8790-0067-80A7AD74CA2D}"/>
              </a:ext>
            </a:extLst>
          </p:cNvPr>
          <p:cNvSpPr/>
          <p:nvPr userDrawn="1"/>
        </p:nvSpPr>
        <p:spPr>
          <a:xfrm>
            <a:off x="0" y="-1"/>
            <a:ext cx="9168384" cy="5156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7" name="dots pattern">
            <a:extLst>
              <a:ext uri="{FF2B5EF4-FFF2-40B4-BE49-F238E27FC236}">
                <a16:creationId xmlns:a16="http://schemas.microsoft.com/office/drawing/2014/main" id="{02A9CA2E-D40D-45E7-F731-88AED1947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4" name="Polygon3">
            <a:extLst>
              <a:ext uri="{FF2B5EF4-FFF2-40B4-BE49-F238E27FC236}">
                <a16:creationId xmlns:a16="http://schemas.microsoft.com/office/drawing/2014/main" id="{7620B809-42E9-5E56-8720-4D61BF68F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357" b="14221"/>
          <a:stretch/>
        </p:blipFill>
        <p:spPr>
          <a:xfrm>
            <a:off x="0" y="-1"/>
            <a:ext cx="4955487" cy="5143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FE086-5B39-34EF-1617-CB07BDAA089A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8A6B9-650F-5120-8937-A930093E6BF2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705AD-3786-518C-F56D-593C059B2B0D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BEEB0DB-9415-6C8D-5B26-1CADD18E29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C930A6-B4F4-6070-5BB9-00636990D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963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7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B140-CD96-4753-1322-EE0F59622851}"/>
              </a:ext>
            </a:extLst>
          </p:cNvPr>
          <p:cNvSpPr/>
          <p:nvPr userDrawn="1"/>
        </p:nvSpPr>
        <p:spPr>
          <a:xfrm>
            <a:off x="0" y="0"/>
            <a:ext cx="9144000" cy="785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B6F5A55-8B4B-818E-5ED9-D1D81C259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107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0D7E8-C0AE-E80B-000E-6A6F999C4679}"/>
              </a:ext>
            </a:extLst>
          </p:cNvPr>
          <p:cNvSpPr/>
          <p:nvPr userDrawn="1"/>
        </p:nvSpPr>
        <p:spPr>
          <a:xfrm>
            <a:off x="0" y="0"/>
            <a:ext cx="9144000" cy="4821829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B6F5A55-8B4B-818E-5ED9-D1D81C259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536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426AB7-2B7E-09C4-6F67-71BA005906DA}"/>
              </a:ext>
            </a:extLst>
          </p:cNvPr>
          <p:cNvSpPr/>
          <p:nvPr userDrawn="1"/>
        </p:nvSpPr>
        <p:spPr>
          <a:xfrm>
            <a:off x="-9144" y="-7375"/>
            <a:ext cx="9153144" cy="48316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CA9DA9D-5260-B6D4-091B-5AAD06C81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55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426AB7-2B7E-09C4-6F67-71BA005906DA}"/>
              </a:ext>
            </a:extLst>
          </p:cNvPr>
          <p:cNvSpPr/>
          <p:nvPr userDrawn="1"/>
        </p:nvSpPr>
        <p:spPr>
          <a:xfrm>
            <a:off x="0" y="0"/>
            <a:ext cx="9153144" cy="51572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3A742-D580-6E84-DE22-B26C90D35ED7}"/>
              </a:ext>
            </a:extLst>
          </p:cNvPr>
          <p:cNvSpPr txBox="1"/>
          <p:nvPr userDrawn="1"/>
        </p:nvSpPr>
        <p:spPr>
          <a:xfrm>
            <a:off x="1611" y="4915450"/>
            <a:ext cx="316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11F478C-84AE-4601-9BE4-60468A3A6C06}" type="slidenum">
              <a:rPr lang="en-US" sz="800" b="0" i="0" smtClean="0">
                <a:solidFill>
                  <a:prstClr val="white">
                    <a:alpha val="50000"/>
                  </a:prstClr>
                </a:solidFill>
                <a:latin typeface="Neue Haas Grotesk Text Pro" panose="020B0504020202020204" pitchFamily="34" charset="77"/>
              </a:rPr>
              <a:pPr/>
              <a:t>‹#›</a:t>
            </a:fld>
            <a:endParaRPr lang="en-US" sz="800" b="0" i="0">
              <a:solidFill>
                <a:prstClr val="white">
                  <a:alpha val="50000"/>
                </a:prstClr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6BCFD-5569-DF89-A836-8298A073C595}"/>
              </a:ext>
            </a:extLst>
          </p:cNvPr>
          <p:cNvSpPr txBox="1"/>
          <p:nvPr userDrawn="1"/>
        </p:nvSpPr>
        <p:spPr>
          <a:xfrm>
            <a:off x="1611" y="4915450"/>
            <a:ext cx="316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11F478C-84AE-4601-9BE4-60468A3A6C06}" type="slidenum">
              <a:rPr lang="en-US" sz="800" b="0" i="0" smtClean="0">
                <a:solidFill>
                  <a:prstClr val="white">
                    <a:alpha val="50000"/>
                  </a:prstClr>
                </a:solidFill>
                <a:latin typeface="Neue Haas Grotesk Text Pro" panose="020B0504020202020204" pitchFamily="34" charset="77"/>
              </a:rPr>
              <a:pPr/>
              <a:t>‹#›</a:t>
            </a:fld>
            <a:endParaRPr lang="en-US" sz="800" b="0" i="0">
              <a:solidFill>
                <a:prstClr val="white">
                  <a:alpha val="50000"/>
                </a:prstClr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3B1E77-EDD4-95C6-6BD5-936D2161C0B8}"/>
              </a:ext>
            </a:extLst>
          </p:cNvPr>
          <p:cNvSpPr/>
          <p:nvPr userDrawn="1"/>
        </p:nvSpPr>
        <p:spPr>
          <a:xfrm rot="10800000">
            <a:off x="-2" y="4810204"/>
            <a:ext cx="9145599" cy="33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C5FBE38-02E8-D4C2-0861-2004C50C7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DAEB4C-BEBA-0902-AFAE-54D2599FC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81916-AE38-9003-176B-43F10889C7E2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645F7-82DB-DAD5-36A4-3265BBC24004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36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332456-B513-FF3E-43B9-8F446C381512}"/>
              </a:ext>
            </a:extLst>
          </p:cNvPr>
          <p:cNvSpPr/>
          <p:nvPr userDrawn="1"/>
        </p:nvSpPr>
        <p:spPr>
          <a:xfrm>
            <a:off x="0" y="0"/>
            <a:ext cx="9168384" cy="5157214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dots pattern">
            <a:extLst>
              <a:ext uri="{FF2B5EF4-FFF2-40B4-BE49-F238E27FC236}">
                <a16:creationId xmlns:a16="http://schemas.microsoft.com/office/drawing/2014/main" id="{51307983-B155-12AF-E72C-C06C52F67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13" name="Polygon3">
            <a:extLst>
              <a:ext uri="{FF2B5EF4-FFF2-40B4-BE49-F238E27FC236}">
                <a16:creationId xmlns:a16="http://schemas.microsoft.com/office/drawing/2014/main" id="{9F9B96E2-4EBE-835C-0934-3E6F7B6AB8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1429"/>
            <a:ext cx="5114166" cy="5145785"/>
          </a:xfrm>
          <a:prstGeom prst="rect">
            <a:avLst/>
          </a:prstGeom>
        </p:spPr>
      </p:pic>
      <p:sp>
        <p:nvSpPr>
          <p:cNvPr id="37" name="Eyebrow Text">
            <a:extLst>
              <a:ext uri="{FF2B5EF4-FFF2-40B4-BE49-F238E27FC236}">
                <a16:creationId xmlns:a16="http://schemas.microsoft.com/office/drawing/2014/main" id="{79E50B4C-2076-204C-BCF7-43CD41234F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048425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F2A467D3-E1C8-F34F-98CA-37A8CAF15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7413" y="2989221"/>
            <a:ext cx="3544411" cy="246221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195B549-480A-6944-938D-FC661B143F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3228414"/>
            <a:ext cx="3544411" cy="369332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Job Title, Department</a:t>
            </a:r>
            <a:br>
              <a:rPr lang="en-US"/>
            </a:br>
            <a:r>
              <a:rPr lang="en-US"/>
              <a:t>Month 2025</a:t>
            </a:r>
          </a:p>
        </p:txBody>
      </p:sp>
      <p:sp>
        <p:nvSpPr>
          <p:cNvPr id="57" name="Title 1"/>
          <p:cNvSpPr>
            <a:spLocks noGrp="1"/>
          </p:cNvSpPr>
          <p:nvPr>
            <p:ph type="ctrTitle" hasCustomPrompt="1"/>
          </p:nvPr>
        </p:nvSpPr>
        <p:spPr>
          <a:xfrm>
            <a:off x="607715" y="1513211"/>
            <a:ext cx="5954926" cy="131900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800" b="1" i="0" cap="none" spc="-50" baseline="0">
                <a:solidFill>
                  <a:schemeClr val="bg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on 2 Lines Bold 48pt</a:t>
            </a:r>
          </a:p>
        </p:txBody>
      </p:sp>
      <p:pic>
        <p:nvPicPr>
          <p:cNvPr id="27" name="Polygon3">
            <a:extLst>
              <a:ext uri="{FF2B5EF4-FFF2-40B4-BE49-F238E27FC236}">
                <a16:creationId xmlns:a16="http://schemas.microsoft.com/office/drawing/2014/main" id="{02E329F3-05B3-8D47-E0BD-B976A245C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80" b="61825"/>
          <a:stretch/>
        </p:blipFill>
        <p:spPr>
          <a:xfrm rot="10800000">
            <a:off x="6815112" y="16767"/>
            <a:ext cx="2326602" cy="1093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5CB71-9CBE-3B4A-B140-AFBE5CAACF9C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20270-E33A-B5F6-CA82-91CA5483391D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6" name="HV logo">
            <a:extLst>
              <a:ext uri="{FF2B5EF4-FFF2-40B4-BE49-F238E27FC236}">
                <a16:creationId xmlns:a16="http://schemas.microsoft.com/office/drawing/2014/main" id="{49A8529F-A066-D42B-C9AB-32E5CABED2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5824" y="0"/>
            <a:ext cx="1408176" cy="704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C1FCC-65B5-A763-75BC-20898D223CF2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D5F0EB-88A0-6408-357E-ADD4605ED15C}"/>
              </a:ext>
            </a:extLst>
          </p:cNvPr>
          <p:cNvSpPr/>
          <p:nvPr userDrawn="1"/>
        </p:nvSpPr>
        <p:spPr>
          <a:xfrm rot="10800000">
            <a:off x="0" y="4660899"/>
            <a:ext cx="9147175" cy="49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18130C-6DBC-0460-1E17-2E269D119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0646" y="1"/>
            <a:ext cx="1403354" cy="700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C6368-1995-41AF-E88D-2B106D0919E1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61AAD-35B5-DD2D-220E-BCA6C62F5D89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90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 Grey Header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B140-CD96-4753-1322-EE0F59622851}"/>
              </a:ext>
            </a:extLst>
          </p:cNvPr>
          <p:cNvSpPr/>
          <p:nvPr userDrawn="1"/>
        </p:nvSpPr>
        <p:spPr>
          <a:xfrm>
            <a:off x="0" y="0"/>
            <a:ext cx="9144000" cy="785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B6F5A55-8B4B-818E-5ED9-D1D81C259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23A3D-947A-905D-F88D-048E9D2BF7A0}"/>
              </a:ext>
            </a:extLst>
          </p:cNvPr>
          <p:cNvSpPr/>
          <p:nvPr userDrawn="1"/>
        </p:nvSpPr>
        <p:spPr>
          <a:xfrm rot="10800000">
            <a:off x="0" y="4660899"/>
            <a:ext cx="9147175" cy="49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536D02-9EE1-C505-B561-91F470EBD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0646" y="1"/>
            <a:ext cx="1403354" cy="700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38DF7-A548-80F0-C019-72FAD8BB2FFE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55608-FC93-1DA8-1DC9-B838BFEDA552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80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5366B26-C34B-3B4C-9CE0-83402FE3D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1999" cy="48006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53">
            <a:extLst>
              <a:ext uri="{FF2B5EF4-FFF2-40B4-BE49-F238E27FC236}">
                <a16:creationId xmlns:a16="http://schemas.microsoft.com/office/drawing/2014/main" id="{668044C6-C934-9C4A-9FD7-E424C5CA741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6504" y="1408355"/>
            <a:ext cx="3997446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sz="800" b="0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9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72E238BF-A2C0-C94D-9521-BC69A95CBD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377800" y="1078200"/>
            <a:ext cx="6483701" cy="34362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Text Placeholder 53">
            <a:extLst>
              <a:ext uri="{FF2B5EF4-FFF2-40B4-BE49-F238E27FC236}">
                <a16:creationId xmlns:a16="http://schemas.microsoft.com/office/drawing/2014/main" id="{8A904D47-BE89-9242-8FAA-EEAF730B2B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795" y="1078200"/>
            <a:ext cx="1987262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1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64161" y="1128304"/>
            <a:ext cx="2661920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34A239C9-4494-0548-8502-19C73911F64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86246" y="1143653"/>
            <a:ext cx="2661920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3">
            <a:extLst>
              <a:ext uri="{FF2B5EF4-FFF2-40B4-BE49-F238E27FC236}">
                <a16:creationId xmlns:a16="http://schemas.microsoft.com/office/drawing/2014/main" id="{08DC579F-A1A9-5A43-878A-431450FE78C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41040" y="1128304"/>
            <a:ext cx="2661920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4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64159" y="990259"/>
            <a:ext cx="4158215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53">
            <a:extLst>
              <a:ext uri="{FF2B5EF4-FFF2-40B4-BE49-F238E27FC236}">
                <a16:creationId xmlns:a16="http://schemas.microsoft.com/office/drawing/2014/main" id="{0EDBE5EC-4A62-3848-BF4E-CBFB60BEDC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21626" y="990259"/>
            <a:ext cx="4126540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B9FC520E-099C-834A-8949-D1C686DE7C9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4159" y="2880908"/>
            <a:ext cx="4158215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3">
            <a:extLst>
              <a:ext uri="{FF2B5EF4-FFF2-40B4-BE49-F238E27FC236}">
                <a16:creationId xmlns:a16="http://schemas.microsoft.com/office/drawing/2014/main" id="{BAA6301F-0971-434A-B3EE-2A16E2947BD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721626" y="2880908"/>
            <a:ext cx="4126540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166626" y="990258"/>
            <a:ext cx="1882693" cy="3576593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53">
            <a:extLst>
              <a:ext uri="{FF2B5EF4-FFF2-40B4-BE49-F238E27FC236}">
                <a16:creationId xmlns:a16="http://schemas.microsoft.com/office/drawing/2014/main" id="{0EDBE5EC-4A62-3848-BF4E-CBFB60BEDC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469352" y="990259"/>
            <a:ext cx="1882693" cy="3576592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B9FC520E-099C-834A-8949-D1C686DE7C9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772078" y="998757"/>
            <a:ext cx="1882693" cy="3576592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3">
            <a:extLst>
              <a:ext uri="{FF2B5EF4-FFF2-40B4-BE49-F238E27FC236}">
                <a16:creationId xmlns:a16="http://schemas.microsoft.com/office/drawing/2014/main" id="{BAA6301F-0971-434A-B3EE-2A16E2947BD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074803" y="998757"/>
            <a:ext cx="1882693" cy="3568095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0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02688" y="990259"/>
            <a:ext cx="3906889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53">
            <a:extLst>
              <a:ext uri="{FF2B5EF4-FFF2-40B4-BE49-F238E27FC236}">
                <a16:creationId xmlns:a16="http://schemas.microsoft.com/office/drawing/2014/main" id="{0EDBE5EC-4A62-3848-BF4E-CBFB60BEDC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29174" y="990259"/>
            <a:ext cx="3877130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B9FC520E-099C-834A-8949-D1C686DE7C9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02688" y="2880908"/>
            <a:ext cx="3906889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3">
            <a:extLst>
              <a:ext uri="{FF2B5EF4-FFF2-40B4-BE49-F238E27FC236}">
                <a16:creationId xmlns:a16="http://schemas.microsoft.com/office/drawing/2014/main" id="{BAA6301F-0971-434A-B3EE-2A16E2947BD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9174" y="2880908"/>
            <a:ext cx="3877130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8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02688" y="1128304"/>
            <a:ext cx="8645478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27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yli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64160" y="1128304"/>
            <a:ext cx="8584006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598" y="163551"/>
            <a:ext cx="7051040" cy="3842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A03DC-ECC5-D464-6736-7E1B0A83EA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688" y="480886"/>
            <a:ext cx="6965950" cy="153888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000" b="0"/>
            </a:lvl1pPr>
          </a:lstStyle>
          <a:p>
            <a:pPr lvl="0"/>
            <a:r>
              <a:rPr lang="en-GB" err="1"/>
              <a:t>Byline</a:t>
            </a:r>
            <a:r>
              <a:rPr lang="en-GB"/>
              <a:t> 10pt Neue Haas </a:t>
            </a:r>
            <a:r>
              <a:rPr lang="en-GB" err="1"/>
              <a:t>Grotesk</a:t>
            </a:r>
            <a:r>
              <a:rPr lang="en-GB"/>
              <a:t> Text Pro font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8D4E5A3-9FF8-174B-B024-4CB426E86E5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53144" cy="515721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rgbClr val="F10000"/>
              </a:gs>
              <a:gs pos="100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5" name="dots pattern">
            <a:extLst>
              <a:ext uri="{FF2B5EF4-FFF2-40B4-BE49-F238E27FC236}">
                <a16:creationId xmlns:a16="http://schemas.microsoft.com/office/drawing/2014/main" id="{EFD8E20D-8B6B-3813-24AD-412BA7CA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627"/>
          <a:stretch/>
        </p:blipFill>
        <p:spPr>
          <a:xfrm>
            <a:off x="5444261" y="-300155"/>
            <a:ext cx="5415967" cy="4963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ED88B-543E-5F6F-0853-93A7371BB82E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6879B-E417-A6C1-2CBD-9E79FACE481F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10" name="HV logo">
            <a:extLst>
              <a:ext uri="{FF2B5EF4-FFF2-40B4-BE49-F238E27FC236}">
                <a16:creationId xmlns:a16="http://schemas.microsoft.com/office/drawing/2014/main" id="{CC955F9A-2F94-1FC9-64EE-11C772456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627198" cy="813599"/>
          </a:xfrm>
          <a:prstGeom prst="rect">
            <a:avLst/>
          </a:prstGeom>
        </p:spPr>
      </p:pic>
      <p:sp>
        <p:nvSpPr>
          <p:cNvPr id="2" name="Eyebrow Text">
            <a:extLst>
              <a:ext uri="{FF2B5EF4-FFF2-40B4-BE49-F238E27FC236}">
                <a16:creationId xmlns:a16="http://schemas.microsoft.com/office/drawing/2014/main" id="{BC3FD556-9BCD-2AA3-40E0-CA128E2BFF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048425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6B36B19-218C-0316-5DE4-91AD032117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7413" y="2989221"/>
            <a:ext cx="3544411" cy="246221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 baseline="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98FAF50-A01B-6EE9-9360-DC7C3F539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3228414"/>
            <a:ext cx="3544411" cy="369332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Job Title, Department</a:t>
            </a:r>
            <a:br>
              <a:rPr lang="en-US"/>
            </a:br>
            <a:r>
              <a:rPr lang="en-US"/>
              <a:t>Month 2025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7C23BD-16BE-8EA4-A9B6-D73B44F0A5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715" y="1513211"/>
            <a:ext cx="5954926" cy="131900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800" b="1" i="0" cap="none" spc="-50" baseline="0">
                <a:solidFill>
                  <a:schemeClr val="bg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on 2 Lines Bold 48pt</a:t>
            </a:r>
          </a:p>
        </p:txBody>
      </p:sp>
    </p:spTree>
    <p:extLst>
      <p:ext uri="{BB962C8B-B14F-4D97-AF65-F5344CB8AC3E}">
        <p14:creationId xmlns:p14="http://schemas.microsoft.com/office/powerpoint/2010/main" val="9706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785554"/>
            <a:ext cx="4572000" cy="4030286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53">
            <a:extLst>
              <a:ext uri="{FF2B5EF4-FFF2-40B4-BE49-F238E27FC236}">
                <a16:creationId xmlns:a16="http://schemas.microsoft.com/office/drawing/2014/main" id="{E2CFE7CB-9993-F94F-ABAA-E164A8D3C9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83015" y="979621"/>
            <a:ext cx="4192337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3">
            <a:extLst>
              <a:ext uri="{FF2B5EF4-FFF2-40B4-BE49-F238E27FC236}">
                <a16:creationId xmlns:a16="http://schemas.microsoft.com/office/drawing/2014/main" id="{C4FC214E-EA83-989A-41CB-95789D88A56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83015" y="2338521"/>
            <a:ext cx="4192337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4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nd 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3330596" y="990259"/>
            <a:ext cx="2634295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53">
            <a:extLst>
              <a:ext uri="{FF2B5EF4-FFF2-40B4-BE49-F238E27FC236}">
                <a16:creationId xmlns:a16="http://schemas.microsoft.com/office/drawing/2014/main" id="{0EDBE5EC-4A62-3848-BF4E-CBFB60BEDC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6047" y="990259"/>
            <a:ext cx="2614228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B9FC520E-099C-834A-8949-D1C686DE7C9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30596" y="2752839"/>
            <a:ext cx="2634295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3">
            <a:extLst>
              <a:ext uri="{FF2B5EF4-FFF2-40B4-BE49-F238E27FC236}">
                <a16:creationId xmlns:a16="http://schemas.microsoft.com/office/drawing/2014/main" id="{BAA6301F-0971-434A-B3EE-2A16E2947BD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46047" y="2752839"/>
            <a:ext cx="2614228" cy="168594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3">
            <a:extLst>
              <a:ext uri="{FF2B5EF4-FFF2-40B4-BE49-F238E27FC236}">
                <a16:creationId xmlns:a16="http://schemas.microsoft.com/office/drawing/2014/main" id="{5F6E00F2-CE9D-2114-02B3-46D6DF0F96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9927" y="990259"/>
            <a:ext cx="2634295" cy="3448524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3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E400-6BC1-E64A-8478-6831B7A0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88" y="53113"/>
            <a:ext cx="7051040" cy="732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E888CFF-2BFE-0744-825D-49559CF948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257" y="2811532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E04616-DBAD-004F-8DB8-5FA017DD30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120" y="4193592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027F03-828B-8344-846D-60B726A8D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120" y="4395072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684E943-BF3A-C440-9E36-8336E6625D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0777" y="2810128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1A148BF-537A-FF4C-91FA-9CFE927FD5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965" y="4192188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46F506E-2077-0F49-B7D6-4A9E8C420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965" y="4393668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53EA1A7-DE08-5443-8CD2-5E80F9877F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9297" y="2808724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8CF79D-4067-914F-9A2B-CB48821A8A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126" y="4190784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8A013E-D6B9-3A48-B17C-E6BAAE0F98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126" y="4392264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F55DBB-B3CC-C347-BD0E-29F1F62AAF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72257" y="800240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9B057E-2AB3-334B-B69A-342EF7576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9120" y="2182300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643242E-5523-834A-B4AE-01CDF83421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9120" y="2383780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6498435-F3DB-AD49-9384-AAB5705A8DD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200777" y="798836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B56A4E-A819-8C4A-AC58-6BB2E301E8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1965" y="2180896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7E2C8D-0AC1-104B-AA97-1F0F12F38D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1965" y="2382376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0F496A8-2D58-A442-9137-09641E1D4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9297" y="797432"/>
            <a:ext cx="2780795" cy="1910018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0DDEE2-1C13-A841-BFFC-C188B59F46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7126" y="2179492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2FE8DC9-2483-3047-B15D-B23164609A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126" y="2380972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Photo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DE2612-B4D8-A943-BD98-262E36EF2CD8}"/>
              </a:ext>
            </a:extLst>
          </p:cNvPr>
          <p:cNvSpPr/>
          <p:nvPr userDrawn="1"/>
        </p:nvSpPr>
        <p:spPr>
          <a:xfrm>
            <a:off x="0" y="0"/>
            <a:ext cx="9144000" cy="486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7307512B-76EF-9645-9A49-2D7D690BE2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3057" y="2498667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6E9A7C-8D4F-7E44-920E-93D227D3F1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908" y="4232016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32DE9C-692A-4646-8D08-E79437110B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908" y="4433496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3E62F3F-45D9-1F45-92CB-D9FEC60CEF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82114" y="2497263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055207-2121-7E48-9072-E9D178DB06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965" y="4230612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EF39B7-A35F-9D4B-BF8A-190CC38138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1965" y="4432092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2C92BD9-E2E3-6C4A-A8B2-B0057BD6A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01171" y="2495859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3D5816-F997-3C40-B128-202595F172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022" y="4229208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BD7B380-A778-B248-9259-73FA8DFF17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022" y="4430688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603EB58-AD66-5746-99F6-9016398B357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63057" y="108132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C623267-AB6D-874E-B5D1-AB7969FA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2908" y="1841481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A279820-0751-FE40-8732-2866FEB588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2908" y="2042961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B9DCF450-5FCB-264C-BC42-BF96EBDC0E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82114" y="106728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FD8CEBD-7D4F-F24B-9C43-C3923509F6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1965" y="1840077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94408B4-CD76-0B43-996C-1E1C6BC564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1965" y="2041557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21B0939-CA43-6143-A6FE-1676D69C02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1171" y="105324"/>
            <a:ext cx="2843784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626BD9E-00BF-3B41-B673-8BE1C57C7B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1022" y="1838673"/>
            <a:ext cx="2174332" cy="1967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 Vertical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AF29F8A-F16C-AA43-B85F-23AEAF58B4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022" y="2040153"/>
            <a:ext cx="217433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ary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F33D32B-42C8-2345-8C07-F9714860D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33937" y="1452360"/>
            <a:ext cx="4336693" cy="1971255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AFD2588-1BB7-F04C-ADC6-7045B51DB1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53788" y="2844233"/>
            <a:ext cx="3315797" cy="248141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A9DD270-C393-A441-8ABE-4D78DC9666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3788" y="3065149"/>
            <a:ext cx="3315797" cy="1980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0A6211D9-A730-B542-889D-BF765C6067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17032" y="3531863"/>
            <a:ext cx="1391801" cy="119766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F08E28F-36FC-A24A-9723-D1DD007D1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85608" y="4182265"/>
            <a:ext cx="1162154" cy="2160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2F1B6E8-F412-6342-AE96-5693B6C63F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5608" y="4403045"/>
            <a:ext cx="1162154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F90711C9-FD3D-F54E-90BB-E4CD175516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01171" y="2465123"/>
            <a:ext cx="2160000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6BD474-4F37-DF4F-BB48-9A635D2442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022" y="4179172"/>
            <a:ext cx="1756121" cy="2160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E448954-2406-A142-B766-C86EBC2E86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022" y="4399952"/>
            <a:ext cx="1756121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66C6C16-E939-8D43-B543-A422805B9D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22233" y="74588"/>
            <a:ext cx="2159999" cy="1278182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5AD7692-8E93-5B4D-8F18-2055B710E5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10" y="773387"/>
            <a:ext cx="1651516" cy="248141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9CBAD1E-C733-8E4A-914E-A788A10AE8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90810" y="1026292"/>
            <a:ext cx="1651516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B8C60CCD-4A45-8947-8B49-DEF612208B6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1171" y="74588"/>
            <a:ext cx="2160000" cy="226080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754DAA5-95DE-6247-B80D-537627EB30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1022" y="1756512"/>
            <a:ext cx="1756121" cy="248141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117E31C-C218-4046-B2FF-C7EF6AACF3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022" y="2009417"/>
            <a:ext cx="175612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212EF96-FA99-194F-A5C5-86B5530986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846841" y="2465123"/>
            <a:ext cx="2160000" cy="2261307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46B4904-27A0-3D41-9B73-5B02AC4661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66692" y="4179172"/>
            <a:ext cx="1756121" cy="2160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312469C-AAC4-BC41-8EC5-7DD105129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66692" y="4399952"/>
            <a:ext cx="1756121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6209BC6A-500E-464F-AE06-6A0492DE230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46841" y="74588"/>
            <a:ext cx="2160000" cy="226080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D132B81-E0E9-5349-B707-0C2E8D4475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66692" y="1756512"/>
            <a:ext cx="1756121" cy="248141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5FF8C73-21B4-4647-ACD8-DA90953BEE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66692" y="2009417"/>
            <a:ext cx="1756122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9A3FAF5-7ADB-AB42-BBAD-3F4667C5D50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537" y="74588"/>
            <a:ext cx="2159999" cy="1278182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03544C-A283-E043-8014-CE8CB6F17EC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03114" y="773387"/>
            <a:ext cx="1651516" cy="248141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74586BA-1FA2-364F-9156-C4EF6A869F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03114" y="1026292"/>
            <a:ext cx="1651516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58408AA-1FF6-684D-ADF1-1FC89A030C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897931" y="3531863"/>
            <a:ext cx="1391801" cy="119766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6549B1C-87A2-C74A-A7DD-42EE80A9619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66507" y="4182265"/>
            <a:ext cx="1162154" cy="2160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A65242-C118-5F49-8FDA-65F52C99DE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66507" y="4403045"/>
            <a:ext cx="1162154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F6643DF6-E0CF-C240-89EF-8440038FD05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8830" y="3531863"/>
            <a:ext cx="1391801" cy="119766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AD36AF2-04DC-324A-8922-A1EC08F9AA4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47406" y="4182265"/>
            <a:ext cx="1162154" cy="216016"/>
          </a:xfrm>
        </p:spPr>
        <p:txBody>
          <a:bodyPr lIns="0" tIns="0" rIns="0" bIns="36000" anchor="b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E5F1C27B-E75F-B44E-BAE4-2E5EF9F0EF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47406" y="4403045"/>
            <a:ext cx="1162154" cy="16606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280987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55663" indent="0">
              <a:buFontTx/>
              <a:buNone/>
              <a:defRPr/>
            </a:lvl4pPr>
            <a:lvl5pPr marL="1090613" indent="0">
              <a:buFontTx/>
              <a:buNone/>
              <a:defRPr/>
            </a:lvl5pPr>
          </a:lstStyle>
          <a:p>
            <a:pPr lvl="0"/>
            <a:r>
              <a:rPr lang="en-GB"/>
              <a:t>Sub description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Moni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64160" y="1128304"/>
            <a:ext cx="3713618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7000C7-6E78-AA45-9884-4D4DB0F7AB7D}"/>
              </a:ext>
            </a:extLst>
          </p:cNvPr>
          <p:cNvGrpSpPr/>
          <p:nvPr userDrawn="1"/>
        </p:nvGrpSpPr>
        <p:grpSpPr>
          <a:xfrm>
            <a:off x="4741050" y="1157127"/>
            <a:ext cx="3880382" cy="3124838"/>
            <a:chOff x="2732225" y="2151497"/>
            <a:chExt cx="2916299" cy="2348470"/>
          </a:xfrm>
        </p:grpSpPr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5DAECE9D-5829-8547-873C-5CA6F81BE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225" y="2151497"/>
              <a:ext cx="2916299" cy="1762965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52AC28E0-D460-1749-9133-EFEE7C84B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5730" y="2271436"/>
              <a:ext cx="2689289" cy="1521798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C44813B2-E1CA-D442-9A93-2EE52619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5730" y="2271436"/>
              <a:ext cx="2689289" cy="1521798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4" name="Rectangle 8">
              <a:extLst>
                <a:ext uri="{FF2B5EF4-FFF2-40B4-BE49-F238E27FC236}">
                  <a16:creationId xmlns:a16="http://schemas.microsoft.com/office/drawing/2014/main" id="{350585A1-16EC-4841-8921-32AA95D93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628" y="2284332"/>
              <a:ext cx="2663493" cy="1496005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EA66194B-20DF-E146-BD82-41DAD63F1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436" y="4459987"/>
              <a:ext cx="981559" cy="39980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534B2525-8C1C-EF47-972B-B3EA14270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277" y="4151759"/>
              <a:ext cx="990587" cy="339181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7" name="Oval 11">
              <a:extLst>
                <a:ext uri="{FF2B5EF4-FFF2-40B4-BE49-F238E27FC236}">
                  <a16:creationId xmlns:a16="http://schemas.microsoft.com/office/drawing/2014/main" id="{2428EF70-44C4-9045-BECF-DB89E3EE6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382" y="2200504"/>
              <a:ext cx="39985" cy="39980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8" name="Oval 12">
              <a:extLst>
                <a:ext uri="{FF2B5EF4-FFF2-40B4-BE49-F238E27FC236}">
                  <a16:creationId xmlns:a16="http://schemas.microsoft.com/office/drawing/2014/main" id="{F3E56140-7DE2-8B49-B52F-FC565DD0D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382" y="2197925"/>
              <a:ext cx="39985" cy="39980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9" name="Oval 13">
              <a:extLst>
                <a:ext uri="{FF2B5EF4-FFF2-40B4-BE49-F238E27FC236}">
                  <a16:creationId xmlns:a16="http://schemas.microsoft.com/office/drawing/2014/main" id="{A527A6D5-2BC6-204C-9380-6A4785441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831" y="2204373"/>
              <a:ext cx="27087" cy="2579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70" name="Oval 14">
              <a:extLst>
                <a:ext uri="{FF2B5EF4-FFF2-40B4-BE49-F238E27FC236}">
                  <a16:creationId xmlns:a16="http://schemas.microsoft.com/office/drawing/2014/main" id="{8351ED78-87E3-4F47-9CCB-66049973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570" y="2209532"/>
              <a:ext cx="12898" cy="15476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71" name="Oval 15">
              <a:extLst>
                <a:ext uri="{FF2B5EF4-FFF2-40B4-BE49-F238E27FC236}">
                  <a16:creationId xmlns:a16="http://schemas.microsoft.com/office/drawing/2014/main" id="{19F9B13B-39F0-594E-B5E4-5C0F80BAC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440" y="2215980"/>
              <a:ext cx="3870" cy="3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A0BE6006-51BB-1746-BB25-7B92EA363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277" y="4151759"/>
              <a:ext cx="800983" cy="339181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902DB871-EEAE-8145-B13B-EC68139F5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225" y="3914462"/>
              <a:ext cx="2916299" cy="277277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</p:grp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B9AB478D-A56F-2941-8E3D-42E7479532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8996" y="1342435"/>
            <a:ext cx="3542331" cy="19905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76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3"/>
          <p:cNvSpPr>
            <a:spLocks noGrp="1"/>
          </p:cNvSpPr>
          <p:nvPr>
            <p:ph idx="1" hasCustomPrompt="1"/>
          </p:nvPr>
        </p:nvSpPr>
        <p:spPr>
          <a:xfrm>
            <a:off x="264160" y="1128304"/>
            <a:ext cx="3713618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0752BE-DDC6-8161-80B9-DA0387B53FF9}"/>
              </a:ext>
            </a:extLst>
          </p:cNvPr>
          <p:cNvGrpSpPr/>
          <p:nvPr userDrawn="1"/>
        </p:nvGrpSpPr>
        <p:grpSpPr>
          <a:xfrm>
            <a:off x="3595824" y="1252498"/>
            <a:ext cx="5265532" cy="3059346"/>
            <a:chOff x="622917" y="3217822"/>
            <a:chExt cx="2258162" cy="1312023"/>
          </a:xfrm>
        </p:grpSpPr>
        <p:sp>
          <p:nvSpPr>
            <p:cNvPr id="3" name="Freeform 45">
              <a:extLst>
                <a:ext uri="{FF2B5EF4-FFF2-40B4-BE49-F238E27FC236}">
                  <a16:creationId xmlns:a16="http://schemas.microsoft.com/office/drawing/2014/main" id="{F84952F6-9BF6-1DB2-3204-91D755ECC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17" y="4479182"/>
              <a:ext cx="1137444" cy="50663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4" name="Freeform 46">
              <a:extLst>
                <a:ext uri="{FF2B5EF4-FFF2-40B4-BE49-F238E27FC236}">
                  <a16:creationId xmlns:a16="http://schemas.microsoft.com/office/drawing/2014/main" id="{DB5AECB9-B693-6AF0-CE7C-56986882F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634" y="4479182"/>
              <a:ext cx="1137444" cy="50663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5" name="Freeform 47">
              <a:extLst>
                <a:ext uri="{FF2B5EF4-FFF2-40B4-BE49-F238E27FC236}">
                  <a16:creationId xmlns:a16="http://schemas.microsoft.com/office/drawing/2014/main" id="{F340F559-F5F5-3999-4298-45C26BAD7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16" y="3217822"/>
              <a:ext cx="1829690" cy="1265258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6" name="Freeform 48">
              <a:extLst>
                <a:ext uri="{FF2B5EF4-FFF2-40B4-BE49-F238E27FC236}">
                  <a16:creationId xmlns:a16="http://schemas.microsoft.com/office/drawing/2014/main" id="{AC3E6DD8-39D6-6FE5-14E1-1674BD797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50" y="3224317"/>
              <a:ext cx="1818110" cy="1252267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7" name="Freeform 49">
              <a:extLst>
                <a:ext uri="{FF2B5EF4-FFF2-40B4-BE49-F238E27FC236}">
                  <a16:creationId xmlns:a16="http://schemas.microsoft.com/office/drawing/2014/main" id="{F3837059-D583-04FA-9544-CB5FC119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50" y="4423324"/>
              <a:ext cx="1818110" cy="53261"/>
            </a:xfrm>
            <a:custGeom>
              <a:avLst/>
              <a:gdLst>
                <a:gd name="T0" fmla="*/ 1414 w 1414"/>
                <a:gd name="T1" fmla="*/ 0 h 41"/>
                <a:gd name="T2" fmla="*/ 1396 w 1414"/>
                <a:gd name="T3" fmla="*/ 9 h 41"/>
                <a:gd name="T4" fmla="*/ 18 w 1414"/>
                <a:gd name="T5" fmla="*/ 9 h 41"/>
                <a:gd name="T6" fmla="*/ 0 w 1414"/>
                <a:gd name="T7" fmla="*/ 0 h 41"/>
                <a:gd name="T8" fmla="*/ 0 w 1414"/>
                <a:gd name="T9" fmla="*/ 1 h 41"/>
                <a:gd name="T10" fmla="*/ 40 w 1414"/>
                <a:gd name="T11" fmla="*/ 41 h 41"/>
                <a:gd name="T12" fmla="*/ 1373 w 1414"/>
                <a:gd name="T13" fmla="*/ 41 h 41"/>
                <a:gd name="T14" fmla="*/ 1414 w 1414"/>
                <a:gd name="T15" fmla="*/ 1 h 41"/>
                <a:gd name="T16" fmla="*/ 1414 w 14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41">
                  <a:moveTo>
                    <a:pt x="1414" y="0"/>
                  </a:moveTo>
                  <a:cubicBezTo>
                    <a:pt x="1409" y="6"/>
                    <a:pt x="1403" y="9"/>
                    <a:pt x="139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0" y="9"/>
                    <a:pt x="4" y="6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3"/>
                    <a:pt x="18" y="41"/>
                    <a:pt x="40" y="41"/>
                  </a:cubicBezTo>
                  <a:cubicBezTo>
                    <a:pt x="1373" y="41"/>
                    <a:pt x="1373" y="41"/>
                    <a:pt x="1373" y="41"/>
                  </a:cubicBezTo>
                  <a:cubicBezTo>
                    <a:pt x="1396" y="41"/>
                    <a:pt x="1414" y="23"/>
                    <a:pt x="1414" y="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8" name="Rectangle 50">
              <a:extLst>
                <a:ext uri="{FF2B5EF4-FFF2-40B4-BE49-F238E27FC236}">
                  <a16:creationId xmlns:a16="http://schemas.microsoft.com/office/drawing/2014/main" id="{EAB39C4F-977F-B5D8-0185-C7C3577ED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17" y="4458398"/>
              <a:ext cx="2258162" cy="41569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9" name="Freeform 51">
              <a:extLst>
                <a:ext uri="{FF2B5EF4-FFF2-40B4-BE49-F238E27FC236}">
                  <a16:creationId xmlns:a16="http://schemas.microsoft.com/office/drawing/2014/main" id="{33A94D7F-4766-E536-B986-9739E833D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230" y="4458398"/>
              <a:ext cx="324249" cy="23383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240BF054-E6BB-C0E4-77D4-8D67D231A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424" y="3303558"/>
              <a:ext cx="1697160" cy="1082095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598A1E7D-D166-2C8D-0CCF-FE23263E6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1" y="3310053"/>
              <a:ext cx="1685579" cy="1070403"/>
            </a:xfrm>
            <a:prstGeom prst="rect">
              <a:avLst/>
            </a:pr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4" name="Oval 54">
              <a:extLst>
                <a:ext uri="{FF2B5EF4-FFF2-40B4-BE49-F238E27FC236}">
                  <a16:creationId xmlns:a16="http://schemas.microsoft.com/office/drawing/2014/main" id="{FF269480-3ED8-E5DD-3EE5-4E5893531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068" y="3258092"/>
              <a:ext cx="19301" cy="19486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5" name="Oval 55">
              <a:extLst>
                <a:ext uri="{FF2B5EF4-FFF2-40B4-BE49-F238E27FC236}">
                  <a16:creationId xmlns:a16="http://schemas.microsoft.com/office/drawing/2014/main" id="{A3D5E8CB-A867-1C29-D36C-5B856EF75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068" y="3256793"/>
              <a:ext cx="19301" cy="18186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6" name="Oval 56">
              <a:extLst>
                <a:ext uri="{FF2B5EF4-FFF2-40B4-BE49-F238E27FC236}">
                  <a16:creationId xmlns:a16="http://schemas.microsoft.com/office/drawing/2014/main" id="{3E3B3EF2-4CC1-1B63-72FD-2156B694B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927" y="3259391"/>
              <a:ext cx="11581" cy="1299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7" name="Oval 57">
              <a:extLst>
                <a:ext uri="{FF2B5EF4-FFF2-40B4-BE49-F238E27FC236}">
                  <a16:creationId xmlns:a16="http://schemas.microsoft.com/office/drawing/2014/main" id="{257BAC7E-904F-45A8-E69A-0DCD7DF18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501" y="3263288"/>
              <a:ext cx="6434" cy="6496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id="{D7136936-3A0C-7C99-61F8-8D46D3294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074" y="3264587"/>
              <a:ext cx="1287" cy="2598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>
                <a:latin typeface="Montserrat Thin" pitchFamily="2" charset="77"/>
              </a:endParaRPr>
            </a:p>
          </p:txBody>
        </p:sp>
      </p:grpSp>
      <p:sp>
        <p:nvSpPr>
          <p:cNvPr id="19" name="Picture Placeholder 103">
            <a:extLst>
              <a:ext uri="{FF2B5EF4-FFF2-40B4-BE49-F238E27FC236}">
                <a16:creationId xmlns:a16="http://schemas.microsoft.com/office/drawing/2014/main" id="{7E9D100F-91EA-F366-C483-D9611DA198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4823" y="1467557"/>
            <a:ext cx="3918539" cy="248685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28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4810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88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73CF0-0E71-87A9-300F-0479E22299F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2000" cy="4817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4810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0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19D170F-220E-5548-9F0F-A01CABD5A097}"/>
              </a:ext>
            </a:extLst>
          </p:cNvPr>
          <p:cNvSpPr/>
          <p:nvPr userDrawn="1"/>
        </p:nvSpPr>
        <p:spPr>
          <a:xfrm>
            <a:off x="0" y="3266"/>
            <a:ext cx="9153144" cy="4807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480752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78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0B7915-D724-E499-7506-1EFE153DD6FD}"/>
              </a:ext>
            </a:extLst>
          </p:cNvPr>
          <p:cNvSpPr/>
          <p:nvPr userDrawn="1"/>
        </p:nvSpPr>
        <p:spPr>
          <a:xfrm>
            <a:off x="0" y="-2287"/>
            <a:ext cx="9144000" cy="5159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B0DC40-F5F3-7295-81B5-D667EB5EF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1403354" cy="700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8388E0-F985-02F6-2CBF-43DC0EECBE90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4" name="dots pattern">
            <a:extLst>
              <a:ext uri="{FF2B5EF4-FFF2-40B4-BE49-F238E27FC236}">
                <a16:creationId xmlns:a16="http://schemas.microsoft.com/office/drawing/2014/main" id="{D36EC7F4-D2D4-E31D-F825-A62091D00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047" r="58075"/>
          <a:stretch/>
        </p:blipFill>
        <p:spPr>
          <a:xfrm>
            <a:off x="5444261" y="0"/>
            <a:ext cx="3699739" cy="4663749"/>
          </a:xfrm>
          <a:prstGeom prst="rect">
            <a:avLst/>
          </a:prstGeom>
        </p:spPr>
      </p:pic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AA6FECF6-FBC1-450E-F31F-997D1652A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1198" y="489276"/>
            <a:ext cx="4224631" cy="4224631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9AD3C-03AE-FFF1-4364-A476C5A07A33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596B3DD-883B-F6A4-592E-A183E64A4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348" y="2803117"/>
            <a:ext cx="4286425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 20pt Regular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DB1CC-CDD1-45E2-2D41-A9BED3DF25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348" y="973627"/>
            <a:ext cx="4412631" cy="1823439"/>
          </a:xfrm>
          <a:prstGeom prst="rect">
            <a:avLst/>
          </a:prstGeom>
          <a:effectLst/>
        </p:spPr>
        <p:txBody>
          <a:bodyPr lIns="0" rIns="0" anchor="b" anchorCtr="0">
            <a:noAutofit/>
          </a:bodyPr>
          <a:lstStyle>
            <a:lvl1pPr>
              <a:lnSpc>
                <a:spcPct val="90000"/>
              </a:lnSpc>
              <a:defRPr sz="4000" b="1" i="0" cap="none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or Divider Slide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A190A3A-4699-E88F-531F-FDB457488B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348" y="3905309"/>
            <a:ext cx="3544411" cy="215444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 b="1" baseline="0">
                <a:solidFill>
                  <a:schemeClr val="tx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Subtitle here 14pt Bold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522A203-8423-7D21-DA99-65D3EEB9ED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348" y="4134651"/>
            <a:ext cx="3544411" cy="18466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text here 12pt Regular</a:t>
            </a:r>
          </a:p>
        </p:txBody>
      </p:sp>
    </p:spTree>
    <p:extLst>
      <p:ext uri="{BB962C8B-B14F-4D97-AF65-F5344CB8AC3E}">
        <p14:creationId xmlns:p14="http://schemas.microsoft.com/office/powerpoint/2010/main" val="822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 Whit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81788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05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 Black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817889"/>
          </a:xfrm>
          <a:solidFill>
            <a:schemeClr val="tx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97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y Gradient with Pic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F7586B-8A2A-904D-B541-9E31F2F0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81788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E7CF27-22E0-9F18-54D7-A533F42CD644}"/>
              </a:ext>
            </a:extLst>
          </p:cNvPr>
          <p:cNvSpPr/>
          <p:nvPr userDrawn="1"/>
        </p:nvSpPr>
        <p:spPr>
          <a:xfrm rot="10800000">
            <a:off x="-2" y="4817638"/>
            <a:ext cx="9145599" cy="33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B7BA9D-41C6-ADC4-063D-68B48D1D5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A73E8-1FB8-DFAC-F5C0-D85FD78B97D7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87BEC-C1FB-BCD7-1EF8-DE869EF03643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36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Reli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8A284940-89AF-FFBE-C988-065102AAF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8" y="-6927"/>
            <a:ext cx="9164192" cy="515983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ntellig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5BE2C-CF1C-51AD-AFA8-01800BADC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62901" cy="51541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Sustain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F7BB9-5068-348F-3F9B-EA37F2A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162"/>
            <a:ext cx="9146066" cy="514466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1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5D4A2-7E88-6960-2E63-0FFC8E0B35E6}"/>
              </a:ext>
            </a:extLst>
          </p:cNvPr>
          <p:cNvSpPr/>
          <p:nvPr userDrawn="1"/>
        </p:nvSpPr>
        <p:spPr>
          <a:xfrm>
            <a:off x="0" y="0"/>
            <a:ext cx="9144000" cy="4817327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87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Full Scree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AB2A41-381F-5C41-A18D-1F69F6FD72D9}"/>
              </a:ext>
            </a:extLst>
          </p:cNvPr>
          <p:cNvSpPr/>
          <p:nvPr userDrawn="1"/>
        </p:nvSpPr>
        <p:spPr>
          <a:xfrm>
            <a:off x="0" y="0"/>
            <a:ext cx="9153144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DE2612-B4D8-A943-BD98-262E36EF2CD8}"/>
              </a:ext>
            </a:extLst>
          </p:cNvPr>
          <p:cNvSpPr/>
          <p:nvPr userDrawn="1"/>
        </p:nvSpPr>
        <p:spPr>
          <a:xfrm>
            <a:off x="0" y="0"/>
            <a:ext cx="9144000" cy="48102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73A68C-1979-975D-A522-94E34E2ED280}"/>
              </a:ext>
            </a:extLst>
          </p:cNvPr>
          <p:cNvSpPr/>
          <p:nvPr userDrawn="1"/>
        </p:nvSpPr>
        <p:spPr>
          <a:xfrm rot="10800000">
            <a:off x="-2" y="4810204"/>
            <a:ext cx="9145599" cy="33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E0216F4-141E-D29A-C580-94A36305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623615"/>
            <a:ext cx="1400680" cy="700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A8E31-5211-5F5D-A8EE-87E953C1A6AD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10400-A308-7870-2ECB-D17B070DE3D0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24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ull Screen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2680AB-8B78-AEB2-14EE-F65428E942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EF56C-6E7C-211C-7380-DA1031B692B0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D9C1A-1AC1-E6EC-679A-D638B9AF475B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4250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fill">
            <a:extLst>
              <a:ext uri="{FF2B5EF4-FFF2-40B4-BE49-F238E27FC236}">
                <a16:creationId xmlns:a16="http://schemas.microsoft.com/office/drawing/2014/main" id="{C174A10D-16C5-66FA-6ADA-C222D76E2A53}"/>
              </a:ext>
            </a:extLst>
          </p:cNvPr>
          <p:cNvSpPr/>
          <p:nvPr userDrawn="1"/>
        </p:nvSpPr>
        <p:spPr>
          <a:xfrm>
            <a:off x="-9144" y="-2"/>
            <a:ext cx="9153144" cy="515721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6" name="Polygon3">
            <a:extLst>
              <a:ext uri="{FF2B5EF4-FFF2-40B4-BE49-F238E27FC236}">
                <a16:creationId xmlns:a16="http://schemas.microsoft.com/office/drawing/2014/main" id="{2A229CC0-13C5-DC2B-405C-B39B38868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286" b="14221"/>
          <a:stretch/>
        </p:blipFill>
        <p:spPr>
          <a:xfrm>
            <a:off x="0" y="-1"/>
            <a:ext cx="5019654" cy="5143501"/>
          </a:xfrm>
          <a:prstGeom prst="rect">
            <a:avLst/>
          </a:prstGeom>
        </p:spPr>
      </p:pic>
      <p:pic>
        <p:nvPicPr>
          <p:cNvPr id="7" name="HV logo">
            <a:extLst>
              <a:ext uri="{FF2B5EF4-FFF2-40B4-BE49-F238E27FC236}">
                <a16:creationId xmlns:a16="http://schemas.microsoft.com/office/drawing/2014/main" id="{42DCFABA-461D-3569-A2D7-8E9C4E301D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627198" cy="813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09173D-A248-69C0-31AD-585E663D53BB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E6014-1ECA-240C-FB6F-F62B8918F74B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ABFBE-01D5-FCCA-5091-828BEF980855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3" name="dots pattern">
            <a:extLst>
              <a:ext uri="{FF2B5EF4-FFF2-40B4-BE49-F238E27FC236}">
                <a16:creationId xmlns:a16="http://schemas.microsoft.com/office/drawing/2014/main" id="{179368C7-7BFB-366B-83F8-7EF5C898B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6047" r="58075"/>
          <a:stretch/>
        </p:blipFill>
        <p:spPr>
          <a:xfrm>
            <a:off x="5444261" y="-1"/>
            <a:ext cx="3699739" cy="4663749"/>
          </a:xfrm>
          <a:prstGeom prst="rect">
            <a:avLst/>
          </a:prstGeom>
        </p:spPr>
      </p:pic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CF4EFF06-88A0-4D55-E6DA-28CFC79DC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1198" y="489276"/>
            <a:ext cx="4224631" cy="4224631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F12207-C27F-D6E7-EBAE-3380CA9FF0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348" y="2803117"/>
            <a:ext cx="4286425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 20pt Regular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2BCCD4-9631-8BC9-3234-4B723B188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348" y="973627"/>
            <a:ext cx="4412631" cy="1823439"/>
          </a:xfrm>
          <a:prstGeom prst="rect">
            <a:avLst/>
          </a:prstGeom>
          <a:effectLst/>
        </p:spPr>
        <p:txBody>
          <a:bodyPr lIns="0" rIns="0" anchor="b" anchorCtr="0">
            <a:noAutofit/>
          </a:bodyPr>
          <a:lstStyle>
            <a:lvl1pPr>
              <a:lnSpc>
                <a:spcPct val="90000"/>
              </a:lnSpc>
              <a:defRPr sz="4000" b="1" i="0" cap="none" baseline="0">
                <a:solidFill>
                  <a:schemeClr val="bg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or Divider Slide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0A7C62-2CFC-F19D-1291-3555E0DF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348" y="3905309"/>
            <a:ext cx="3544411" cy="215444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Subtitle here 14pt Bold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89245B7-401A-226A-782E-DF5823536F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348" y="4134651"/>
            <a:ext cx="3544411" cy="18466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text here 12pt Regular</a:t>
            </a:r>
          </a:p>
        </p:txBody>
      </p:sp>
    </p:spTree>
    <p:extLst>
      <p:ext uri="{BB962C8B-B14F-4D97-AF65-F5344CB8AC3E}">
        <p14:creationId xmlns:p14="http://schemas.microsoft.com/office/powerpoint/2010/main" val="16324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Full Screen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DE2612-B4D8-A943-BD98-262E36EF2CD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69FC4-5A16-8D7B-555E-6B3627F59AEC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1FD6C-6D80-EF84-AC1C-670F6E98E646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83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Full Screen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DE2612-B4D8-A943-BD98-262E36EF2CD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69FC4-5A16-8D7B-555E-6B3627F59AEC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tx2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1FD6C-6D80-EF84-AC1C-670F6E98E646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tx2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tx2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659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fill">
            <a:extLst>
              <a:ext uri="{FF2B5EF4-FFF2-40B4-BE49-F238E27FC236}">
                <a16:creationId xmlns:a16="http://schemas.microsoft.com/office/drawing/2014/main" id="{0D519EEB-A14D-CC4A-6F0D-654AA4475C4D}"/>
              </a:ext>
            </a:extLst>
          </p:cNvPr>
          <p:cNvSpPr/>
          <p:nvPr userDrawn="1"/>
        </p:nvSpPr>
        <p:spPr>
          <a:xfrm>
            <a:off x="0" y="-6858"/>
            <a:ext cx="9153144" cy="515721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4" name="dots pattern">
            <a:extLst>
              <a:ext uri="{FF2B5EF4-FFF2-40B4-BE49-F238E27FC236}">
                <a16:creationId xmlns:a16="http://schemas.microsoft.com/office/drawing/2014/main" id="{BB1C107F-1488-498B-D5B6-D397700DD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5" name="Polygon3">
            <a:extLst>
              <a:ext uri="{FF2B5EF4-FFF2-40B4-BE49-F238E27FC236}">
                <a16:creationId xmlns:a16="http://schemas.microsoft.com/office/drawing/2014/main" id="{CFA9C1BC-19BF-48BC-0357-BE984E243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438"/>
          <a:stretch/>
        </p:blipFill>
        <p:spPr>
          <a:xfrm>
            <a:off x="0" y="16767"/>
            <a:ext cx="5587139" cy="4556982"/>
          </a:xfrm>
          <a:prstGeom prst="rect">
            <a:avLst/>
          </a:prstGeom>
        </p:spPr>
      </p:pic>
      <p:sp>
        <p:nvSpPr>
          <p:cNvPr id="7" name="Eyebrow Text">
            <a:extLst>
              <a:ext uri="{FF2B5EF4-FFF2-40B4-BE49-F238E27FC236}">
                <a16:creationId xmlns:a16="http://schemas.microsoft.com/office/drawing/2014/main" id="{7DA73B95-5C33-0D37-F58B-EDFA11512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048425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Q&amp;A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1E433C-FF85-5BCC-5BC3-1E3629D39E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2684747"/>
            <a:ext cx="3544411" cy="18466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subtext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8132B9-782B-91EB-6366-776E501F3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413" y="1513211"/>
            <a:ext cx="5313936" cy="873499"/>
          </a:xfrm>
          <a:prstGeom prst="rect">
            <a:avLst/>
          </a:prstGeom>
          <a:effectLst/>
        </p:spPr>
        <p:txBody>
          <a:bodyPr lIns="0" rIns="0" anchor="t" anchorCtr="0">
            <a:noAutofit/>
          </a:bodyPr>
          <a:lstStyle>
            <a:lvl1pPr>
              <a:lnSpc>
                <a:spcPct val="80000"/>
              </a:lnSpc>
              <a:defRPr sz="7200" b="1" i="0" cap="none" spc="-50" baseline="0">
                <a:solidFill>
                  <a:schemeClr val="bg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1" name="Polygon3">
            <a:extLst>
              <a:ext uri="{FF2B5EF4-FFF2-40B4-BE49-F238E27FC236}">
                <a16:creationId xmlns:a16="http://schemas.microsoft.com/office/drawing/2014/main" id="{421F0561-4E33-1420-032A-FD9331507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80" b="61825"/>
          <a:stretch/>
        </p:blipFill>
        <p:spPr>
          <a:xfrm rot="10800000">
            <a:off x="6834162" y="16767"/>
            <a:ext cx="2326602" cy="1093539"/>
          </a:xfrm>
          <a:prstGeom prst="rect">
            <a:avLst/>
          </a:prstGeom>
        </p:spPr>
      </p:pic>
      <p:pic>
        <p:nvPicPr>
          <p:cNvPr id="12" name="HV logo">
            <a:extLst>
              <a:ext uri="{FF2B5EF4-FFF2-40B4-BE49-F238E27FC236}">
                <a16:creationId xmlns:a16="http://schemas.microsoft.com/office/drawing/2014/main" id="{69607223-C007-F274-A677-737426910E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5824" y="0"/>
            <a:ext cx="1408176" cy="704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4F527-C32B-C76D-E2B6-C337C8BA0B8B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19045-27F4-5A25-3B3E-3F34920DA464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70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fill">
            <a:extLst>
              <a:ext uri="{FF2B5EF4-FFF2-40B4-BE49-F238E27FC236}">
                <a16:creationId xmlns:a16="http://schemas.microsoft.com/office/drawing/2014/main" id="{0D519EEB-A14D-CC4A-6F0D-654AA4475C4D}"/>
              </a:ext>
            </a:extLst>
          </p:cNvPr>
          <p:cNvSpPr/>
          <p:nvPr userDrawn="1"/>
        </p:nvSpPr>
        <p:spPr>
          <a:xfrm>
            <a:off x="0" y="-6858"/>
            <a:ext cx="9144000" cy="515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4" name="dots pattern">
            <a:extLst>
              <a:ext uri="{FF2B5EF4-FFF2-40B4-BE49-F238E27FC236}">
                <a16:creationId xmlns:a16="http://schemas.microsoft.com/office/drawing/2014/main" id="{BB1C107F-1488-498B-D5B6-D397700DD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pic>
        <p:nvPicPr>
          <p:cNvPr id="5" name="Polygon3">
            <a:extLst>
              <a:ext uri="{FF2B5EF4-FFF2-40B4-BE49-F238E27FC236}">
                <a16:creationId xmlns:a16="http://schemas.microsoft.com/office/drawing/2014/main" id="{CFA9C1BC-19BF-48BC-0357-BE984E243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438"/>
          <a:stretch/>
        </p:blipFill>
        <p:spPr>
          <a:xfrm>
            <a:off x="0" y="-4014"/>
            <a:ext cx="5587139" cy="4556982"/>
          </a:xfrm>
          <a:prstGeom prst="rect">
            <a:avLst/>
          </a:prstGeom>
        </p:spPr>
      </p:pic>
      <p:sp>
        <p:nvSpPr>
          <p:cNvPr id="7" name="Eyebrow Text">
            <a:extLst>
              <a:ext uri="{FF2B5EF4-FFF2-40B4-BE49-F238E27FC236}">
                <a16:creationId xmlns:a16="http://schemas.microsoft.com/office/drawing/2014/main" id="{7DA73B95-5C33-0D37-F58B-EDFA11512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048425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Q&amp;A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1E433C-FF85-5BCC-5BC3-1E3629D39E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2684747"/>
            <a:ext cx="3544411" cy="18466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tx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subtext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8132B9-782B-91EB-6366-776E501F3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413" y="1513211"/>
            <a:ext cx="5313936" cy="873499"/>
          </a:xfrm>
          <a:prstGeom prst="rect">
            <a:avLst/>
          </a:prstGeom>
          <a:effectLst/>
        </p:spPr>
        <p:txBody>
          <a:bodyPr lIns="0" rIns="0" anchor="t" anchorCtr="0">
            <a:noAutofit/>
          </a:bodyPr>
          <a:lstStyle>
            <a:lvl1pPr>
              <a:lnSpc>
                <a:spcPct val="80000"/>
              </a:lnSpc>
              <a:defRPr sz="7200" b="1" i="0" cap="none" spc="-5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1" name="Polygon3">
            <a:extLst>
              <a:ext uri="{FF2B5EF4-FFF2-40B4-BE49-F238E27FC236}">
                <a16:creationId xmlns:a16="http://schemas.microsoft.com/office/drawing/2014/main" id="{421F0561-4E33-1420-032A-FD9331507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80" b="61825"/>
          <a:stretch/>
        </p:blipFill>
        <p:spPr>
          <a:xfrm rot="10800000">
            <a:off x="6813381" y="2913"/>
            <a:ext cx="2326602" cy="1093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219045-27F4-5A25-3B3E-3F34920DA464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92E235-7DE6-A74F-52B8-A56208ED1B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8638" y="1"/>
            <a:ext cx="1403354" cy="7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0" y="812800"/>
            <a:ext cx="4572000" cy="4330700"/>
          </a:xfrm>
          <a:prstGeom prst="rect">
            <a:avLst/>
          </a:prstGeom>
          <a:noFill/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4160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53">
            <a:extLst>
              <a:ext uri="{FF2B5EF4-FFF2-40B4-BE49-F238E27FC236}">
                <a16:creationId xmlns:a16="http://schemas.microsoft.com/office/drawing/2014/main" id="{E2CFE7CB-9993-F94F-ABAA-E164A8D3C9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64160" y="1128304"/>
            <a:ext cx="4192337" cy="1163395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>
              <a:spcBef>
                <a:spcPts val="5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200"/>
              </a:spcBef>
              <a:defRPr/>
            </a:lvl3pPr>
            <a:lvl5pPr>
              <a:defRPr sz="800" b="0" i="0">
                <a:latin typeface="Neue Haas Grotesk Text Pro" panose="020B0504020202020204" pitchFamily="34" charset="77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31F778-CB34-2FC0-803C-B660F8BD5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8400" y="-1"/>
            <a:ext cx="1627198" cy="8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8D4E5A3-9FF8-174B-B024-4CB426E86E5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515721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rgbClr val="F10000"/>
              </a:gs>
              <a:gs pos="100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pic>
        <p:nvPicPr>
          <p:cNvPr id="5" name="dots pattern">
            <a:extLst>
              <a:ext uri="{FF2B5EF4-FFF2-40B4-BE49-F238E27FC236}">
                <a16:creationId xmlns:a16="http://schemas.microsoft.com/office/drawing/2014/main" id="{EFD8E20D-8B6B-3813-24AD-412BA7CA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047" r="58075"/>
          <a:stretch/>
        </p:blipFill>
        <p:spPr>
          <a:xfrm>
            <a:off x="5444261" y="-1"/>
            <a:ext cx="3699739" cy="4663749"/>
          </a:xfrm>
          <a:prstGeom prst="rect">
            <a:avLst/>
          </a:prstGeom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9C4B8250-F2FE-B24F-B485-A21CF1A99D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348" y="2803117"/>
            <a:ext cx="4286425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 20pt Regular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CBF497B-3F7F-D04D-BE44-505738968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348" y="973627"/>
            <a:ext cx="4412631" cy="1823439"/>
          </a:xfrm>
          <a:prstGeom prst="rect">
            <a:avLst/>
          </a:prstGeom>
          <a:effectLst/>
        </p:spPr>
        <p:txBody>
          <a:bodyPr lIns="0" rIns="0" anchor="b" anchorCtr="0">
            <a:noAutofit/>
          </a:bodyPr>
          <a:lstStyle>
            <a:lvl1pPr>
              <a:lnSpc>
                <a:spcPct val="90000"/>
              </a:lnSpc>
              <a:defRPr sz="4000" b="1" i="0" cap="none" baseline="0">
                <a:solidFill>
                  <a:schemeClr val="bg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or Divider Slide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67504A7-4A67-6540-BC18-B7EA1187F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348" y="3905309"/>
            <a:ext cx="3544411" cy="215444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 b="1" baseline="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Subtitle here 14pt Bold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9F72D4FB-2700-8C41-8E06-BD6FC3A74F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348" y="4134651"/>
            <a:ext cx="3544411" cy="18466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bg1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Optional text here 12pt Regular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ED88B-543E-5F6F-0853-93A7371BB82E}"/>
              </a:ext>
            </a:extLst>
          </p:cNvPr>
          <p:cNvSpPr txBox="1"/>
          <p:nvPr userDrawn="1"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6879B-E417-A6C1-2CBD-9E79FACE481F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8324169F-9F13-A9F8-35F3-D79919325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1198" y="489276"/>
            <a:ext cx="4224631" cy="4224631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HV logo">
            <a:extLst>
              <a:ext uri="{FF2B5EF4-FFF2-40B4-BE49-F238E27FC236}">
                <a16:creationId xmlns:a16="http://schemas.microsoft.com/office/drawing/2014/main" id="{CC955F9A-2F94-1FC9-64EE-11C772456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627198" cy="8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Lon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ts pattern">
            <a:extLst>
              <a:ext uri="{FF2B5EF4-FFF2-40B4-BE49-F238E27FC236}">
                <a16:creationId xmlns:a16="http://schemas.microsoft.com/office/drawing/2014/main" id="{A8D6B1DF-FA5B-5702-F998-C4B2B9792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464"/>
          <a:stretch/>
        </p:blipFill>
        <p:spPr>
          <a:xfrm>
            <a:off x="0" y="0"/>
            <a:ext cx="9168384" cy="4823842"/>
          </a:xfrm>
          <a:prstGeom prst="rect">
            <a:avLst/>
          </a:prstGeom>
        </p:spPr>
      </p:pic>
      <p:pic>
        <p:nvPicPr>
          <p:cNvPr id="6" name="Polygon3">
            <a:extLst>
              <a:ext uri="{FF2B5EF4-FFF2-40B4-BE49-F238E27FC236}">
                <a16:creationId xmlns:a16="http://schemas.microsoft.com/office/drawing/2014/main" id="{665858CE-9618-50B5-4A16-7A5D3A85D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30" t="12581" r="4186" b="19271"/>
          <a:stretch/>
        </p:blipFill>
        <p:spPr>
          <a:xfrm>
            <a:off x="944" y="0"/>
            <a:ext cx="6496960" cy="4810126"/>
          </a:xfrm>
          <a:prstGeom prst="rect">
            <a:avLst/>
          </a:prstGeom>
        </p:spPr>
      </p:pic>
      <p:sp>
        <p:nvSpPr>
          <p:cNvPr id="11" name="Eyebrow Text">
            <a:extLst>
              <a:ext uri="{FF2B5EF4-FFF2-40B4-BE49-F238E27FC236}">
                <a16:creationId xmlns:a16="http://schemas.microsoft.com/office/drawing/2014/main" id="{2043D646-2F31-4BB8-D6E8-9FB5A5D71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965000"/>
            <a:ext cx="4817310" cy="246221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1600" b="0" i="1" cap="none" baseline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Preheader Optional 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5CAE50-63B7-90E9-23D6-4A118F565F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715" y="1299448"/>
            <a:ext cx="5194274" cy="1869260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500" b="1" i="0" cap="none" spc="-50" baseline="0">
                <a:solidFill>
                  <a:schemeClr val="tx2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Presentation Title on Three Lines Bold 45pt Text Pro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1EEDA31-DEE5-C65B-D224-1FE2AFAA8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7413" y="3531538"/>
            <a:ext cx="3544411" cy="246221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 baseline="0">
                <a:solidFill>
                  <a:schemeClr val="tx2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D8BEF08-22FC-876D-15EB-317F8C3E2F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413" y="3770731"/>
            <a:ext cx="3544411" cy="369332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200">
                <a:solidFill>
                  <a:schemeClr val="tx2"/>
                </a:solidFill>
              </a:defRPr>
            </a:lvl1pPr>
            <a:lvl2pPr marL="280987" indent="0">
              <a:buNone/>
              <a:defRPr/>
            </a:lvl2pPr>
            <a:lvl3pPr marL="574675" indent="0">
              <a:buNone/>
              <a:defRPr/>
            </a:lvl3pPr>
            <a:lvl4pPr marL="855663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/>
              <a:t>Job Title, Department</a:t>
            </a:r>
            <a:br>
              <a:rPr lang="en-US"/>
            </a:br>
            <a:r>
              <a:rPr lang="en-US"/>
              <a:t>Month 2025</a:t>
            </a:r>
          </a:p>
        </p:txBody>
      </p:sp>
    </p:spTree>
    <p:extLst>
      <p:ext uri="{BB962C8B-B14F-4D97-AF65-F5344CB8AC3E}">
        <p14:creationId xmlns:p14="http://schemas.microsoft.com/office/powerpoint/2010/main" val="17698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l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8A284940-89AF-FFBE-C988-065102AAF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8" y="-6927"/>
            <a:ext cx="9164192" cy="515983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  <p:sp>
        <p:nvSpPr>
          <p:cNvPr id="12" name="Eyebrow Text">
            <a:extLst>
              <a:ext uri="{FF2B5EF4-FFF2-40B4-BE49-F238E27FC236}">
                <a16:creationId xmlns:a16="http://schemas.microsoft.com/office/drawing/2014/main" id="{73573E01-310A-2DDA-CBEA-87514C2EF0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598552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D974D3-38AF-9F37-177D-D11BEED618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715" y="2063338"/>
            <a:ext cx="4619740" cy="125229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500" b="1" i="0" cap="none" spc="-5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Divider 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278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ntellig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18578-199E-0E03-9F26-F783AB6CF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62901" cy="51541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760E7FD-863D-9058-08D2-035B7C4C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8393" y="1"/>
            <a:ext cx="1403354" cy="700340"/>
          </a:xfrm>
          <a:prstGeom prst="rect">
            <a:avLst/>
          </a:prstGeom>
        </p:spPr>
      </p:pic>
      <p:sp>
        <p:nvSpPr>
          <p:cNvPr id="12" name="Eyebrow Text">
            <a:extLst>
              <a:ext uri="{FF2B5EF4-FFF2-40B4-BE49-F238E27FC236}">
                <a16:creationId xmlns:a16="http://schemas.microsoft.com/office/drawing/2014/main" id="{73573E01-310A-2DDA-CBEA-87514C2EF0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413" y="1598552"/>
            <a:ext cx="3310222" cy="307777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 sz="2000" b="0" i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placeholder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D974D3-38AF-9F37-177D-D11BEED618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715" y="2063338"/>
            <a:ext cx="4619740" cy="1252291"/>
          </a:xfrm>
          <a:prstGeom prst="rect">
            <a:avLst/>
          </a:prstGeom>
          <a:effectLst/>
        </p:spPr>
        <p:txBody>
          <a:bodyPr lIns="0" rIns="0" anchor="t" anchorCtr="0">
            <a:normAutofit/>
          </a:bodyPr>
          <a:lstStyle>
            <a:lvl1pPr>
              <a:lnSpc>
                <a:spcPct val="88000"/>
              </a:lnSpc>
              <a:defRPr sz="4500" b="1" i="0" cap="none" spc="-5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en-US"/>
              <a:t>Divider 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360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F02CF53-A4E5-B646-AE68-6C902E2837E6}"/>
              </a:ext>
            </a:extLst>
          </p:cNvPr>
          <p:cNvSpPr/>
          <p:nvPr userDrawn="1"/>
        </p:nvSpPr>
        <p:spPr>
          <a:xfrm>
            <a:off x="-2" y="4817761"/>
            <a:ext cx="9145599" cy="325739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rgbClr val="F10000"/>
              </a:gs>
              <a:gs pos="100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8750131" y="4912188"/>
            <a:ext cx="2808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111F478C-84AE-4601-9BE4-60468A3A6C06}" type="slidenum">
              <a:rPr lang="en-US" sz="600" b="1" i="0" smtClean="0">
                <a:solidFill>
                  <a:schemeClr val="bg1"/>
                </a:solidFill>
                <a:latin typeface="Neue Haas Grotesk Text Pro" panose="020B0504020202020204" pitchFamily="34" charset="77"/>
              </a:rPr>
              <a:pPr algn="l"/>
              <a:t>‹#›</a:t>
            </a:fld>
            <a:endParaRPr lang="en-US" sz="600" b="1" i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3" name="Text Placeholder 53"/>
          <p:cNvSpPr>
            <a:spLocks noGrp="1"/>
          </p:cNvSpPr>
          <p:nvPr>
            <p:ph type="body" idx="1"/>
          </p:nvPr>
        </p:nvSpPr>
        <p:spPr>
          <a:xfrm>
            <a:off x="264160" y="893234"/>
            <a:ext cx="7757971" cy="1006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264160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AEEDCA-9AEA-934A-9941-5F6114A67B61}"/>
              </a:ext>
            </a:extLst>
          </p:cNvPr>
          <p:cNvSpPr txBox="1"/>
          <p:nvPr userDrawn="1"/>
        </p:nvSpPr>
        <p:spPr>
          <a:xfrm>
            <a:off x="6720408" y="4912188"/>
            <a:ext cx="20297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2025. All Rights Reserved.</a:t>
            </a:r>
          </a:p>
        </p:txBody>
      </p:sp>
      <p:pic>
        <p:nvPicPr>
          <p:cNvPr id="3" name="HV logo">
            <a:extLst>
              <a:ext uri="{FF2B5EF4-FFF2-40B4-BE49-F238E27FC236}">
                <a16:creationId xmlns:a16="http://schemas.microsoft.com/office/drawing/2014/main" id="{077C274A-5825-7C51-D145-092BF4781410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-4165" y="4625661"/>
            <a:ext cx="140817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30" r:id="rId2"/>
    <p:sldLayoutId id="2147483904" r:id="rId3"/>
    <p:sldLayoutId id="2147483949" r:id="rId4"/>
    <p:sldLayoutId id="2147483932" r:id="rId5"/>
    <p:sldLayoutId id="2147483960" r:id="rId6"/>
    <p:sldLayoutId id="2147483927" r:id="rId7"/>
    <p:sldLayoutId id="2147483965" r:id="rId8"/>
    <p:sldLayoutId id="2147483966" r:id="rId9"/>
    <p:sldLayoutId id="2147483967" r:id="rId10"/>
    <p:sldLayoutId id="2147483905" r:id="rId11"/>
    <p:sldLayoutId id="2147483948" r:id="rId12"/>
    <p:sldLayoutId id="2147483950" r:id="rId13"/>
    <p:sldLayoutId id="2147483951" r:id="rId14"/>
    <p:sldLayoutId id="2147483833" r:id="rId15"/>
    <p:sldLayoutId id="2147483924" r:id="rId16"/>
    <p:sldLayoutId id="2147483958" r:id="rId17"/>
    <p:sldLayoutId id="2147483952" r:id="rId18"/>
    <p:sldLayoutId id="2147483946" r:id="rId19"/>
    <p:sldLayoutId id="2147483925" r:id="rId20"/>
    <p:sldLayoutId id="2147483940" r:id="rId21"/>
    <p:sldLayoutId id="2147483935" r:id="rId22"/>
    <p:sldLayoutId id="2147483919" r:id="rId23"/>
    <p:sldLayoutId id="2147483912" r:id="rId24"/>
    <p:sldLayoutId id="2147483911" r:id="rId25"/>
    <p:sldLayoutId id="2147483926" r:id="rId26"/>
    <p:sldLayoutId id="2147483922" r:id="rId27"/>
    <p:sldLayoutId id="2147483910" r:id="rId28"/>
    <p:sldLayoutId id="2147483937" r:id="rId29"/>
    <p:sldLayoutId id="2147483923" r:id="rId30"/>
    <p:sldLayoutId id="2147483921" r:id="rId31"/>
    <p:sldLayoutId id="2147483913" r:id="rId32"/>
    <p:sldLayoutId id="2147483915" r:id="rId33"/>
    <p:sldLayoutId id="2147483916" r:id="rId34"/>
    <p:sldLayoutId id="2147483920" r:id="rId35"/>
    <p:sldLayoutId id="2147483939" r:id="rId36"/>
    <p:sldLayoutId id="2147483963" r:id="rId37"/>
    <p:sldLayoutId id="2147483907" r:id="rId38"/>
    <p:sldLayoutId id="2147483908" r:id="rId39"/>
    <p:sldLayoutId id="2147483931" r:id="rId40"/>
    <p:sldLayoutId id="2147483961" r:id="rId41"/>
    <p:sldLayoutId id="2147483957" r:id="rId42"/>
    <p:sldLayoutId id="2147483969" r:id="rId43"/>
    <p:sldLayoutId id="2147483971" r:id="rId44"/>
    <p:sldLayoutId id="2147483970" r:id="rId45"/>
    <p:sldLayoutId id="2147483956" r:id="rId46"/>
    <p:sldLayoutId id="2147483962" r:id="rId47"/>
    <p:sldLayoutId id="2147483914" r:id="rId48"/>
    <p:sldLayoutId id="2147483947" r:id="rId49"/>
    <p:sldLayoutId id="2147483955" r:id="rId50"/>
    <p:sldLayoutId id="2147483954" r:id="rId51"/>
    <p:sldLayoutId id="2147483887" r:id="rId52"/>
    <p:sldLayoutId id="2147483953" r:id="rId53"/>
    <p:sldLayoutId id="2147483974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200" b="1" i="0" kern="1200" cap="none" dirty="0" smtClean="0">
          <a:solidFill>
            <a:schemeClr val="tx2"/>
          </a:solidFill>
          <a:latin typeface="Neue Haas Grotesk Text Pro" panose="020B0504020202020204" pitchFamily="34" charset="77"/>
          <a:ea typeface="+mj-ea"/>
          <a:cs typeface="+mj-cs"/>
        </a:defRPr>
      </a:lvl1pPr>
    </p:titleStyle>
    <p:bodyStyle>
      <a:lvl1pPr marL="252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lang="en-US" sz="1600" b="0" i="0" kern="1200" dirty="0" smtClean="0">
          <a:solidFill>
            <a:schemeClr val="tx2"/>
          </a:solidFill>
          <a:latin typeface="Neue Haas Grotesk Text Pro" panose="020B0504020202020204" pitchFamily="34" charset="77"/>
          <a:ea typeface="+mn-ea"/>
          <a:cs typeface="+mn-cs"/>
        </a:defRPr>
      </a:lvl1pPr>
      <a:lvl2pPr marL="360000" indent="-108000" algn="l" defTabSz="914400" rtl="0" eaLnBrk="1" latinLnBrk="0" hangingPunct="1">
        <a:lnSpc>
          <a:spcPct val="95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lang="en-US" sz="1300" b="0" i="0" kern="1200" dirty="0" smtClean="0">
          <a:solidFill>
            <a:schemeClr val="tx2"/>
          </a:solidFill>
          <a:latin typeface="Neue Haas Grotesk Text Pro" panose="020B0504020202020204" pitchFamily="34" charset="77"/>
          <a:ea typeface="+mn-ea"/>
          <a:cs typeface="+mn-cs"/>
        </a:defRPr>
      </a:lvl2pPr>
      <a:lvl3pPr marL="468000" indent="-108000" algn="l" defTabSz="9144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lang="en-US" sz="900" b="0" i="0" kern="1200" dirty="0" smtClean="0">
          <a:solidFill>
            <a:schemeClr val="tx2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576000" indent="-108000" algn="l" defTabSz="9144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lang="en-US" sz="800" b="0" i="0" kern="1200" dirty="0" smtClean="0">
          <a:solidFill>
            <a:schemeClr val="tx2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684000" indent="-108000" algn="l" defTabSz="9144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lang="en-US" sz="800" b="0" i="0" kern="1200" dirty="0">
          <a:solidFill>
            <a:schemeClr val="tx2"/>
          </a:solidFill>
          <a:latin typeface="Neue Haas Grotesk Tex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14554-FB8A-6EA5-AECC-7138BB2AF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different shapes&#10;&#10;Description automatically generated">
            <a:extLst>
              <a:ext uri="{FF2B5EF4-FFF2-40B4-BE49-F238E27FC236}">
                <a16:creationId xmlns:a16="http://schemas.microsoft.com/office/drawing/2014/main" id="{61FDCE03-A4D0-906B-F978-22B7EDE4BC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4AF923B7-48EE-44EA-C430-0207BD848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VSP One Guarantees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2B8512-9ABA-F69E-E33B-380B25E0C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Neue Haas Grotesk Text Pro"/>
              </a:rPr>
              <a:t>Unbreakable Core</a:t>
            </a:r>
            <a:endParaRPr lang="en-US"/>
          </a:p>
        </p:txBody>
      </p:sp>
      <p:pic>
        <p:nvPicPr>
          <p:cNvPr id="9" name="Picture Placeholder 7" descr="A group of different shapes&#10;&#10;Description automatically generated">
            <a:extLst>
              <a:ext uri="{FF2B5EF4-FFF2-40B4-BE49-F238E27FC236}">
                <a16:creationId xmlns:a16="http://schemas.microsoft.com/office/drawing/2014/main" id="{3B7F0523-CB25-F4A9-9FFF-CF1ECA6F8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1198" y="489276"/>
            <a:ext cx="4224631" cy="4224631"/>
          </a:xfrm>
          <a:prstGeom prst="ellipse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42349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E542320-79A7-4D7B-797E-50E52FB58666}"/>
              </a:ext>
            </a:extLst>
          </p:cNvPr>
          <p:cNvSpPr/>
          <p:nvPr/>
        </p:nvSpPr>
        <p:spPr>
          <a:xfrm flipV="1">
            <a:off x="4115111" y="1133803"/>
            <a:ext cx="936811" cy="297879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6350" cmpd="sng">
            <a:solidFill>
              <a:schemeClr val="accent3"/>
            </a:solidFill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4A586A-C1C3-3C3F-4139-01F1DA7B5A0E}"/>
              </a:ext>
            </a:extLst>
          </p:cNvPr>
          <p:cNvCxnSpPr>
            <a:cxnSpLocks/>
          </p:cNvCxnSpPr>
          <p:nvPr/>
        </p:nvCxnSpPr>
        <p:spPr>
          <a:xfrm flipH="1">
            <a:off x="1447296" y="1986974"/>
            <a:ext cx="339900" cy="0"/>
          </a:xfrm>
          <a:prstGeom prst="line">
            <a:avLst/>
          </a:prstGeom>
          <a:ln w="6350" cmpd="sng">
            <a:solidFill>
              <a:schemeClr val="accent5"/>
            </a:solidFill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202A7A10-4564-B5F3-4A53-FF4C366824CF}"/>
              </a:ext>
            </a:extLst>
          </p:cNvPr>
          <p:cNvSpPr/>
          <p:nvPr/>
        </p:nvSpPr>
        <p:spPr>
          <a:xfrm flipH="1">
            <a:off x="2652071" y="3683400"/>
            <a:ext cx="668639" cy="256575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6350" cmpd="sng">
            <a:solidFill>
              <a:schemeClr val="accent1"/>
            </a:solidFill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5B610D4-9885-8E27-787B-75FCC9F3CE8E}"/>
              </a:ext>
            </a:extLst>
          </p:cNvPr>
          <p:cNvSpPr/>
          <p:nvPr/>
        </p:nvSpPr>
        <p:spPr>
          <a:xfrm rot="10800000" flipV="1">
            <a:off x="4749393" y="3673327"/>
            <a:ext cx="302536" cy="295690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6350" cmpd="sng">
            <a:solidFill>
              <a:srgbClr val="00B050"/>
            </a:solidFill>
            <a:headEnd type="oval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837D50-2799-3D09-325E-0FE3C11B2927}"/>
              </a:ext>
            </a:extLst>
          </p:cNvPr>
          <p:cNvCxnSpPr>
            <a:cxnSpLocks/>
          </p:cNvCxnSpPr>
          <p:nvPr/>
        </p:nvCxnSpPr>
        <p:spPr>
          <a:xfrm flipV="1">
            <a:off x="6457697" y="1974540"/>
            <a:ext cx="463888" cy="12434"/>
          </a:xfrm>
          <a:prstGeom prst="line">
            <a:avLst/>
          </a:prstGeom>
          <a:ln w="6350" cmpd="sng">
            <a:solidFill>
              <a:schemeClr val="accent6"/>
            </a:solidFill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C2769B9F-4DE8-C0D3-0328-84B320042271}"/>
              </a:ext>
            </a:extLst>
          </p:cNvPr>
          <p:cNvSpPr/>
          <p:nvPr/>
        </p:nvSpPr>
        <p:spPr>
          <a:xfrm>
            <a:off x="3526989" y="1512369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ln w="3175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C1DF30E-55E0-4152-9AE7-34D7A6C5D88C}"/>
              </a:ext>
            </a:extLst>
          </p:cNvPr>
          <p:cNvSpPr/>
          <p:nvPr/>
        </p:nvSpPr>
        <p:spPr>
          <a:xfrm rot="10800000">
            <a:off x="4330836" y="2385574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ln w="3175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20CE311-8134-7B91-3110-1569CD57DE1A}"/>
              </a:ext>
            </a:extLst>
          </p:cNvPr>
          <p:cNvSpPr/>
          <p:nvPr/>
        </p:nvSpPr>
        <p:spPr>
          <a:xfrm rot="10800000">
            <a:off x="2725927" y="2385574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ln w="3175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3F778C2-9B88-1B37-CC23-D3AAFC17B86B}"/>
              </a:ext>
            </a:extLst>
          </p:cNvPr>
          <p:cNvSpPr/>
          <p:nvPr/>
        </p:nvSpPr>
        <p:spPr>
          <a:xfrm>
            <a:off x="1923112" y="1512369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ln w="3175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rtlCol="0" anchor="t" anchorCtr="0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73EEEFF-BF51-C07F-CECB-9B0E5F7E803F}"/>
              </a:ext>
            </a:extLst>
          </p:cNvPr>
          <p:cNvSpPr/>
          <p:nvPr/>
        </p:nvSpPr>
        <p:spPr>
          <a:xfrm>
            <a:off x="5130865" y="1512369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ln w="3175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1C8A-B437-B477-FB89-EA100910D9AE}"/>
              </a:ext>
            </a:extLst>
          </p:cNvPr>
          <p:cNvSpPr txBox="1"/>
          <p:nvPr/>
        </p:nvSpPr>
        <p:spPr>
          <a:xfrm>
            <a:off x="1945811" y="1562483"/>
            <a:ext cx="1155237" cy="115523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Always Available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1B136-A022-0371-D2CB-4BE2AFB43AC2}"/>
              </a:ext>
            </a:extLst>
          </p:cNvPr>
          <p:cNvSpPr txBox="1"/>
          <p:nvPr/>
        </p:nvSpPr>
        <p:spPr>
          <a:xfrm>
            <a:off x="3567621" y="1549302"/>
            <a:ext cx="1155237" cy="115523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Lighting Fast Applications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3A5E4-1BC2-FA96-94E5-2057ED1226C9}"/>
              </a:ext>
            </a:extLst>
          </p:cNvPr>
          <p:cNvSpPr txBox="1"/>
          <p:nvPr/>
        </p:nvSpPr>
        <p:spPr>
          <a:xfrm>
            <a:off x="5145667" y="1541975"/>
            <a:ext cx="1155237" cy="115523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Protect Business Data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207FDF-B436-8BB9-DE67-1979B6C49B61}"/>
              </a:ext>
            </a:extLst>
          </p:cNvPr>
          <p:cNvSpPr/>
          <p:nvPr/>
        </p:nvSpPr>
        <p:spPr>
          <a:xfrm>
            <a:off x="2189015" y="1770196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>
                <a:solidFill>
                  <a:schemeClr val="accent5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100%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7C6A59-46AE-74A4-C1AE-4390757BB02A}"/>
              </a:ext>
            </a:extLst>
          </p:cNvPr>
          <p:cNvSpPr/>
          <p:nvPr/>
        </p:nvSpPr>
        <p:spPr>
          <a:xfrm>
            <a:off x="3792578" y="1747475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b="1">
                <a:solidFill>
                  <a:schemeClr val="accent3"/>
                </a:solidFill>
                <a:latin typeface="Neue Haas Grotesk Text Pro"/>
                <a:ea typeface="Open Sans Regular"/>
                <a:cs typeface="Open Sans Regular"/>
              </a:rPr>
              <a:t>MS</a:t>
            </a:r>
            <a:endParaRPr lang="en-US" sz="900" b="1">
              <a:solidFill>
                <a:schemeClr val="accent3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7EA5F3-E9CC-A5D3-4D11-294C42931612}"/>
              </a:ext>
            </a:extLst>
          </p:cNvPr>
          <p:cNvSpPr/>
          <p:nvPr/>
        </p:nvSpPr>
        <p:spPr>
          <a:xfrm>
            <a:off x="5396067" y="1770196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accent6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RTO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81BF7E-B759-8941-F220-F878FD7CDCD5}"/>
              </a:ext>
            </a:extLst>
          </p:cNvPr>
          <p:cNvSpPr/>
          <p:nvPr/>
        </p:nvSpPr>
        <p:spPr>
          <a:xfrm>
            <a:off x="4603386" y="2646205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00B050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kWh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7DE0B5-4CC6-9F2B-82EC-B7A2045926F7}"/>
              </a:ext>
            </a:extLst>
          </p:cNvPr>
          <p:cNvSpPr/>
          <p:nvPr/>
        </p:nvSpPr>
        <p:spPr>
          <a:xfrm>
            <a:off x="12922" y="1677711"/>
            <a:ext cx="136194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450"/>
              </a:spcBef>
            </a:pPr>
            <a:r>
              <a:rPr lang="en-US" sz="1400" b="1" dirty="0">
                <a:solidFill>
                  <a:srgbClr val="222222"/>
                </a:solidFill>
                <a:latin typeface="Neue Haas Grotesk Text Pro"/>
                <a:ea typeface="Open Sans Semibold"/>
                <a:cs typeface="Open Sans Semibold"/>
              </a:rPr>
              <a:t>100% Data Availability Guarantee</a:t>
            </a:r>
            <a:endParaRPr lang="en-US" sz="1400" b="1" dirty="0">
              <a:solidFill>
                <a:srgbClr val="222222"/>
              </a:solidFill>
              <a:latin typeface="Neue Haas Grotesk Text Pro" panose="020B0504020202020204" pitchFamily="34" charset="77"/>
              <a:ea typeface="Open Sans Semibold" charset="0"/>
              <a:cs typeface="Open Sans Semibold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BA3868-FEB2-4EA9-DCAB-5D5F6AC9BFFB}"/>
              </a:ext>
            </a:extLst>
          </p:cNvPr>
          <p:cNvSpPr/>
          <p:nvPr/>
        </p:nvSpPr>
        <p:spPr>
          <a:xfrm>
            <a:off x="202688" y="3707408"/>
            <a:ext cx="23366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450"/>
              </a:spcBef>
            </a:pPr>
            <a:r>
              <a:rPr lang="en-US" sz="1400" b="1" dirty="0">
                <a:solidFill>
                  <a:srgbClr val="222222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4:1 No Questions Asked  Effective Capacity Guarantee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64C8E5-3122-BB7B-F900-920D0995453E}"/>
              </a:ext>
            </a:extLst>
          </p:cNvPr>
          <p:cNvSpPr/>
          <p:nvPr/>
        </p:nvSpPr>
        <p:spPr>
          <a:xfrm>
            <a:off x="4063796" y="4076756"/>
            <a:ext cx="254089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rgbClr val="222222"/>
                </a:solidFill>
                <a:latin typeface="Neue Haas Grotesk Text Pro"/>
                <a:ea typeface="Open Sans Semibold"/>
                <a:cs typeface="Open Sans Semibold"/>
              </a:rPr>
              <a:t>Sustainability SLA Guarantee (NEW)</a:t>
            </a:r>
            <a:endParaRPr lang="en-US" sz="1400" dirty="0">
              <a:solidFill>
                <a:srgbClr val="222222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161AB2-7C72-AF52-8ADF-8CB2D8F0D6FC}"/>
              </a:ext>
            </a:extLst>
          </p:cNvPr>
          <p:cNvSpPr/>
          <p:nvPr/>
        </p:nvSpPr>
        <p:spPr>
          <a:xfrm>
            <a:off x="6991321" y="1745774"/>
            <a:ext cx="213800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rgbClr val="222222"/>
                </a:solidFill>
                <a:latin typeface="Neue Haas Grotesk Text Pro"/>
                <a:ea typeface="Open Sans Semibold"/>
                <a:cs typeface="Open Sans Semibold"/>
              </a:rPr>
              <a:t>Cyber Resilience  Guarantee (NEW)</a:t>
            </a:r>
            <a:endParaRPr lang="en-US" sz="1400" dirty="0">
              <a:solidFill>
                <a:srgbClr val="222222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639077-7A72-9091-5EEA-459B479BBA0A}"/>
              </a:ext>
            </a:extLst>
          </p:cNvPr>
          <p:cNvSpPr/>
          <p:nvPr/>
        </p:nvSpPr>
        <p:spPr>
          <a:xfrm>
            <a:off x="5132967" y="992139"/>
            <a:ext cx="339808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rgbClr val="222222"/>
                </a:solidFill>
                <a:latin typeface="Neue Haas Grotesk Text Pro"/>
                <a:ea typeface="Open Sans Semibold"/>
                <a:cs typeface="Open Sans Semibold"/>
              </a:rPr>
              <a:t>Performance SLA Guarantee (NEW)</a:t>
            </a:r>
            <a:endParaRPr lang="en-US" sz="1400" dirty="0">
              <a:solidFill>
                <a:srgbClr val="222222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D4EC128-EAE5-579B-6B2C-976762768159}"/>
              </a:ext>
            </a:extLst>
          </p:cNvPr>
          <p:cNvSpPr/>
          <p:nvPr/>
        </p:nvSpPr>
        <p:spPr>
          <a:xfrm rot="10800000">
            <a:off x="5928912" y="2385575"/>
            <a:ext cx="1184842" cy="1184843"/>
          </a:xfrm>
          <a:prstGeom prst="arc">
            <a:avLst>
              <a:gd name="adj1" fmla="val 7914138"/>
              <a:gd name="adj2" fmla="val 2868450"/>
            </a:avLst>
          </a:prstGeom>
          <a:noFill/>
          <a:ln w="3175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387996-64E7-EA8C-9984-978CCD9BF89A}"/>
              </a:ext>
            </a:extLst>
          </p:cNvPr>
          <p:cNvSpPr/>
          <p:nvPr/>
        </p:nvSpPr>
        <p:spPr>
          <a:xfrm>
            <a:off x="6189675" y="2646205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chemeClr val="accent4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TCO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2F1F96-12A8-ABBE-8737-2A1C5C07F2D8}"/>
              </a:ext>
            </a:extLst>
          </p:cNvPr>
          <p:cNvSpPr/>
          <p:nvPr/>
        </p:nvSpPr>
        <p:spPr>
          <a:xfrm>
            <a:off x="7399444" y="3309520"/>
            <a:ext cx="1618058" cy="523220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>
                <a:solidFill>
                  <a:srgbClr val="222222"/>
                </a:solidFill>
                <a:latin typeface="Neue Haas Grotesk Text Pro" panose="020B0504020202020204" pitchFamily="34" charset="77"/>
                <a:ea typeface="Open Sans Semibold" charset="0"/>
                <a:cs typeface="Open Sans Semibold" charset="0"/>
              </a:rPr>
              <a:t>Modern Storage Assurance</a:t>
            </a:r>
            <a:endParaRPr lang="en-US" sz="1400">
              <a:solidFill>
                <a:srgbClr val="222222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F29AF1-93FC-80AD-279C-839E3D71D3F9}"/>
              </a:ext>
            </a:extLst>
          </p:cNvPr>
          <p:cNvCxnSpPr>
            <a:cxnSpLocks/>
          </p:cNvCxnSpPr>
          <p:nvPr/>
        </p:nvCxnSpPr>
        <p:spPr>
          <a:xfrm flipV="1">
            <a:off x="6852990" y="3589278"/>
            <a:ext cx="463888" cy="12434"/>
          </a:xfrm>
          <a:prstGeom prst="line">
            <a:avLst/>
          </a:prstGeom>
          <a:ln w="6350" cmpd="sng">
            <a:solidFill>
              <a:schemeClr val="accent2"/>
            </a:solidFill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7E66FA-2357-F512-4DE3-ECE1757DE009}"/>
              </a:ext>
            </a:extLst>
          </p:cNvPr>
          <p:cNvSpPr txBox="1"/>
          <p:nvPr/>
        </p:nvSpPr>
        <p:spPr>
          <a:xfrm rot="19996640">
            <a:off x="2733640" y="2395487"/>
            <a:ext cx="1152144" cy="1152144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Down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</a:rPr>
              <a:t>Consolidate Applications</a:t>
            </a:r>
            <a:endParaRPr lang="en-US" sz="900" baseline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A9CBDA-B028-1398-E668-40878147EB94}"/>
              </a:ext>
            </a:extLst>
          </p:cNvPr>
          <p:cNvSpPr/>
          <p:nvPr/>
        </p:nvSpPr>
        <p:spPr>
          <a:xfrm>
            <a:off x="2985814" y="2655953"/>
            <a:ext cx="663315" cy="6633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accent1"/>
                </a:solidFill>
                <a:latin typeface="Neue Haas Grotesk Text Pro" panose="020B0504020202020204" pitchFamily="34" charset="77"/>
                <a:ea typeface="Open Sans Regular" charset="0"/>
                <a:cs typeface="Open Sans Regular" charset="0"/>
              </a:rPr>
              <a:t>4:1</a:t>
            </a:r>
            <a:endParaRPr lang="en-US" sz="1100" b="1">
              <a:solidFill>
                <a:schemeClr val="accent1"/>
              </a:solidFill>
              <a:latin typeface="Neue Haas Grotesk Text Pro" panose="020B0504020202020204" pitchFamily="34" charset="77"/>
              <a:ea typeface="Open Sans Regular" charset="0"/>
              <a:cs typeface="Open Sans Regular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31F635-A0EA-C9F7-DFD2-3C089578A116}"/>
              </a:ext>
            </a:extLst>
          </p:cNvPr>
          <p:cNvSpPr txBox="1"/>
          <p:nvPr/>
        </p:nvSpPr>
        <p:spPr>
          <a:xfrm rot="19996640">
            <a:off x="4369737" y="2395487"/>
            <a:ext cx="1152144" cy="1152144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Down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</a:rPr>
              <a:t>Go Green! Reduce Cost</a:t>
            </a:r>
            <a:endParaRPr lang="en-US" sz="900" baseline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E1D4ED-8ABC-E27D-C921-AAB1279916A4}"/>
              </a:ext>
            </a:extLst>
          </p:cNvPr>
          <p:cNvSpPr txBox="1"/>
          <p:nvPr/>
        </p:nvSpPr>
        <p:spPr>
          <a:xfrm rot="19291822">
            <a:off x="5945260" y="2390577"/>
            <a:ext cx="1152144" cy="1152144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Down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900">
                <a:solidFill>
                  <a:schemeClr val="bg1"/>
                </a:solidFill>
                <a:latin typeface="Neue Haas Grotesk Text Pro" panose="020B0504020202020204" pitchFamily="34" charset="77"/>
              </a:rPr>
              <a:t>Perpetual Upgrades</a:t>
            </a:r>
            <a:endParaRPr lang="en-US" sz="900" baseline="0">
              <a:solidFill>
                <a:schemeClr val="bg1"/>
              </a:solidFill>
              <a:latin typeface="Neue Haas Grotesk Text Pro" panose="020B0504020202020204" pitchFamily="34" charset="77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D07CFF2-574D-BE4C-263E-92A987BBA581}"/>
              </a:ext>
            </a:extLst>
          </p:cNvPr>
          <p:cNvSpPr>
            <a:spLocks noGrp="1"/>
          </p:cNvSpPr>
          <p:nvPr/>
        </p:nvSpPr>
        <p:spPr>
          <a:xfrm>
            <a:off x="202688" y="53113"/>
            <a:ext cx="7051040" cy="732441"/>
          </a:xfrm>
          <a:prstGeom prst="rect">
            <a:avLst/>
          </a:prstGeom>
        </p:spPr>
        <p:txBody>
          <a:bodyPr vert="horz" lIns="72000" tIns="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2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Neue Haas Grotesk Text Pro"/>
              </a:rPr>
              <a:t>VSP One Data Guarantees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6061-B933-7830-DB0F-A419444C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6EA6073-FF4A-E66E-3C6C-60E94EE0A0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858" r="148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26332C-C0DD-5CBF-B8A8-6BA38BC5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100% Data Availability. Guaranteed.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2575D-1307-D5C4-E51D-2604DD20CF2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4160" y="1128304"/>
            <a:ext cx="4192337" cy="2908489"/>
          </a:xfrm>
        </p:spPr>
        <p:txBody>
          <a:bodyPr/>
          <a:lstStyle/>
          <a:p>
            <a:pPr marL="144000" indent="0">
              <a:buNone/>
            </a:pPr>
            <a:r>
              <a:rPr lang="en-US" b="1" dirty="0"/>
              <a:t>Meet service level agreements </a:t>
            </a:r>
            <a:r>
              <a:rPr lang="en-US" dirty="0"/>
              <a:t>with continuous access to VSP One data.</a:t>
            </a:r>
          </a:p>
          <a:p>
            <a:pPr lvl="1"/>
            <a:r>
              <a:rPr lang="en-US" dirty="0"/>
              <a:t>Supports the entire VSP One portfolio of block, file, and object storage. </a:t>
            </a:r>
          </a:p>
          <a:p>
            <a:pPr lvl="1"/>
            <a:r>
              <a:rPr lang="en-US" dirty="0"/>
              <a:t>Customers have benefited from this legendary guarantee for over 20 years.  </a:t>
            </a:r>
          </a:p>
          <a:p>
            <a:pPr lvl="1"/>
            <a:r>
              <a:rPr lang="en-US" dirty="0"/>
              <a:t>76% of Fortune 100 companies trust VSP One as their storage solution. </a:t>
            </a:r>
          </a:p>
          <a:p>
            <a:pPr lvl="1"/>
            <a:r>
              <a:rPr lang="en-US" dirty="0"/>
              <a:t>If data is ever unavailable, a 30% credit per occurrence, up to 100% of the purchase price for impacted storage systems will be provided.</a:t>
            </a:r>
          </a:p>
          <a:p>
            <a:pPr marL="252000" lvl="1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27199-B9C8-B0B9-64CD-074BD6562CE1}"/>
              </a:ext>
            </a:extLst>
          </p:cNvPr>
          <p:cNvSpPr txBox="1"/>
          <p:nvPr/>
        </p:nvSpPr>
        <p:spPr>
          <a:xfrm>
            <a:off x="7140328" y="4928724"/>
            <a:ext cx="1964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2024. All Rights Reserved.</a:t>
            </a:r>
          </a:p>
        </p:txBody>
      </p:sp>
      <p:sp>
        <p:nvSpPr>
          <p:cNvPr id="11" name="Image Shade" descr="Dark gradient overlay on image for better text visibility ">
            <a:extLst>
              <a:ext uri="{FF2B5EF4-FFF2-40B4-BE49-F238E27FC236}">
                <a16:creationId xmlns:a16="http://schemas.microsoft.com/office/drawing/2014/main" id="{77C821D0-38E6-E725-C91B-BDEF60F43183}"/>
              </a:ext>
            </a:extLst>
          </p:cNvPr>
          <p:cNvSpPr/>
          <p:nvPr/>
        </p:nvSpPr>
        <p:spPr>
          <a:xfrm>
            <a:off x="4572000" y="812800"/>
            <a:ext cx="4627330" cy="1863165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85000">
                <a:schemeClr val="tx2">
                  <a:alpha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638D7AA-4658-B5EE-0A93-4D9B35F4150A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179366" cy="8685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bg1"/>
                </a:solidFill>
              </a:rPr>
              <a:t>Continuously provide access to VSP One data </a:t>
            </a:r>
            <a:br>
              <a:rPr lang="en-GB" sz="1800">
                <a:solidFill>
                  <a:schemeClr val="bg1"/>
                </a:solidFill>
              </a:rPr>
            </a:br>
            <a:r>
              <a:rPr lang="en-GB" sz="1800">
                <a:solidFill>
                  <a:schemeClr val="bg1"/>
                </a:solidFill>
              </a:rPr>
              <a:t>for applications and users. </a:t>
            </a:r>
          </a:p>
        </p:txBody>
      </p:sp>
    </p:spTree>
    <p:extLst>
      <p:ext uri="{BB962C8B-B14F-4D97-AF65-F5344CB8AC3E}">
        <p14:creationId xmlns:p14="http://schemas.microsoft.com/office/powerpoint/2010/main" val="42820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7644E-5806-1327-95B0-ED7FC32A8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A0A6A5-DE7F-1DB1-5F15-EC51743135E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858" r="148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2E7B0F-DE4A-20B1-B6FB-B0B17E87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No Questions Asked Effective Capacity Guarantee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719F2-2333-2CF4-B9D1-2E2EE7382AC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4160" y="1128304"/>
            <a:ext cx="4192337" cy="3288593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pPr marL="143510" indent="0">
              <a:buNone/>
            </a:pPr>
            <a:r>
              <a:rPr lang="en-US" b="1" dirty="0">
                <a:latin typeface="Neue Haas Grotesk Text Pro"/>
              </a:rPr>
              <a:t>Lower storage costs </a:t>
            </a:r>
            <a:r>
              <a:rPr lang="en-US" dirty="0">
                <a:latin typeface="Neue Haas Grotesk Text Pro"/>
              </a:rPr>
              <a:t>by increasing capacity while protecting performance. </a:t>
            </a:r>
          </a:p>
          <a:p>
            <a:pPr marL="359410" lvl="1" indent="-107950"/>
            <a:r>
              <a:rPr lang="en-US" dirty="0">
                <a:latin typeface="Neue Haas Grotesk Text Pro"/>
              </a:rPr>
              <a:t>Supports the entire VSP One portfolio of block, file, and object storage. </a:t>
            </a:r>
          </a:p>
          <a:p>
            <a:pPr marL="359410" lvl="1" indent="-107950"/>
            <a:r>
              <a:rPr lang="en-US" dirty="0">
                <a:latin typeface="Neue Haas Grotesk Text Pro"/>
              </a:rPr>
              <a:t>Improve total cost of ownership (TCO) with guaranteed 4:1 data reduction. No questions asked.  </a:t>
            </a:r>
            <a:endParaRPr lang="en-US" dirty="0"/>
          </a:p>
          <a:p>
            <a:pPr marL="359410" lvl="1" indent="-107950"/>
            <a:r>
              <a:rPr lang="en-US" dirty="0">
                <a:latin typeface="Neue Haas Grotesk Text Pro"/>
              </a:rPr>
              <a:t>Smart data reduction profiles each workload with artificial intelligence and machine learning (AI &amp; ML). </a:t>
            </a:r>
          </a:p>
          <a:p>
            <a:pPr marL="359410" lvl="1" indent="-107950"/>
            <a:r>
              <a:rPr lang="en-US" dirty="0">
                <a:effectLst/>
              </a:rPr>
              <a:t>If the guaranteed data reduction ratio is not achieved, a capacity or a credit remediation will be provided.</a:t>
            </a:r>
            <a:endParaRPr lang="en-US" dirty="0">
              <a:latin typeface="Neue Haas Grotesk Text Pro"/>
            </a:endParaRPr>
          </a:p>
          <a:p>
            <a:pPr marL="251460" lvl="1" indent="0">
              <a:buNone/>
            </a:pPr>
            <a:endParaRPr lang="en-US" dirty="0">
              <a:latin typeface="Neue Haas Grotesk Text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3E199-C903-38C4-A935-15D85019D2AC}"/>
              </a:ext>
            </a:extLst>
          </p:cNvPr>
          <p:cNvSpPr txBox="1"/>
          <p:nvPr/>
        </p:nvSpPr>
        <p:spPr>
          <a:xfrm>
            <a:off x="7140328" y="4928724"/>
            <a:ext cx="1964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2024. All Rights Reserved.</a:t>
            </a:r>
          </a:p>
        </p:txBody>
      </p:sp>
      <p:sp>
        <p:nvSpPr>
          <p:cNvPr id="11" name="Image Shade" descr="Dark gradient overlay on image for better text visibility ">
            <a:extLst>
              <a:ext uri="{FF2B5EF4-FFF2-40B4-BE49-F238E27FC236}">
                <a16:creationId xmlns:a16="http://schemas.microsoft.com/office/drawing/2014/main" id="{BB00C448-FF2F-AFFF-BF55-4615C686DA1B}"/>
              </a:ext>
            </a:extLst>
          </p:cNvPr>
          <p:cNvSpPr/>
          <p:nvPr/>
        </p:nvSpPr>
        <p:spPr>
          <a:xfrm>
            <a:off x="4572000" y="812800"/>
            <a:ext cx="4627330" cy="1863165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85000">
                <a:schemeClr val="tx2">
                  <a:alpha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D44DAC41-5ACE-8319-5F2D-EF09191D66CF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179366" cy="8685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bg1"/>
                </a:solidFill>
              </a:rPr>
              <a:t>Increases the effective capacity of VSP One block, file, and object storage.</a:t>
            </a:r>
          </a:p>
        </p:txBody>
      </p:sp>
    </p:spTree>
    <p:extLst>
      <p:ext uri="{BB962C8B-B14F-4D97-AF65-F5344CB8AC3E}">
        <p14:creationId xmlns:p14="http://schemas.microsoft.com/office/powerpoint/2010/main" val="678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30DBFB8-CC9B-CF94-8D22-F8A0A7FBAD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4858" r="14858"/>
          <a:stretch/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Modern Storage Assurance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264160" y="1128304"/>
            <a:ext cx="4192337" cy="2908489"/>
          </a:xfrm>
        </p:spPr>
        <p:txBody>
          <a:bodyPr/>
          <a:lstStyle/>
          <a:p>
            <a:pPr marL="144000" indent="0">
              <a:buNone/>
            </a:pPr>
            <a:r>
              <a:rPr lang="en-US" b="1" dirty="0"/>
              <a:t>Future-proof VSP One </a:t>
            </a:r>
            <a:r>
              <a:rPr lang="en-US" dirty="0"/>
              <a:t>by adding next-gen controllers without data migrations.  </a:t>
            </a:r>
          </a:p>
          <a:p>
            <a:pPr lvl="1"/>
            <a:r>
              <a:rPr lang="en-US" dirty="0"/>
              <a:t>Supports the entire VSP One portfolio of block, file, and object storage. </a:t>
            </a:r>
          </a:p>
          <a:p>
            <a:pPr lvl="1"/>
            <a:r>
              <a:rPr lang="en-US" dirty="0"/>
              <a:t>Available during VSP One purchase and used when requested by the customer. </a:t>
            </a:r>
          </a:p>
          <a:p>
            <a:pPr lvl="1"/>
            <a:r>
              <a:rPr lang="en-US" dirty="0"/>
              <a:t>Refreshes VSP One infrastructure without data migrations. </a:t>
            </a:r>
          </a:p>
          <a:p>
            <a:pPr lvl="1"/>
            <a:r>
              <a:rPr lang="en-US" dirty="0"/>
              <a:t>Lowers total cost of ownership by leveraging existing media for investment protection. </a:t>
            </a:r>
          </a:p>
          <a:p>
            <a:pPr lvl="1"/>
            <a:r>
              <a:rPr lang="en-US" dirty="0"/>
              <a:t>Improves sustainability by avoiding the operation of old and new systems simultaneously.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EB94B-1B98-7F4B-B758-46041A496AA2}"/>
              </a:ext>
            </a:extLst>
          </p:cNvPr>
          <p:cNvSpPr txBox="1"/>
          <p:nvPr/>
        </p:nvSpPr>
        <p:spPr>
          <a:xfrm>
            <a:off x="7140328" y="4928724"/>
            <a:ext cx="1964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kern="1200">
                <a:solidFill>
                  <a:schemeClr val="bg1"/>
                </a:solidFill>
                <a:latin typeface="Neue Haas Grotesk Text Pro" panose="020B0504020202020204" pitchFamily="34" charset="77"/>
                <a:ea typeface="+mn-ea"/>
                <a:cs typeface="+mn-cs"/>
              </a:rPr>
              <a:t>© Hitachi Vantara LLC 2024. All Rights Reserved.</a:t>
            </a:r>
          </a:p>
        </p:txBody>
      </p:sp>
      <p:sp>
        <p:nvSpPr>
          <p:cNvPr id="11" name="Image Shade" descr="Dark gradient overlay on image for better text visibility ">
            <a:extLst>
              <a:ext uri="{FF2B5EF4-FFF2-40B4-BE49-F238E27FC236}">
                <a16:creationId xmlns:a16="http://schemas.microsoft.com/office/drawing/2014/main" id="{F7D8C882-BDAD-6246-ADAA-43CF20C60F16}"/>
              </a:ext>
            </a:extLst>
          </p:cNvPr>
          <p:cNvSpPr/>
          <p:nvPr/>
        </p:nvSpPr>
        <p:spPr>
          <a:xfrm>
            <a:off x="4572000" y="812800"/>
            <a:ext cx="4627330" cy="1863165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85000">
                <a:schemeClr val="tx2">
                  <a:alpha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Neue Haas Grotesk Text Pro" panose="020B0504020202020204" pitchFamily="34" charset="77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E887ACB-7780-414E-82FE-223B76AF5EEA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279572" cy="8685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chemeClr val="bg1"/>
                </a:solidFill>
                <a:latin typeface="Neue Haas Grotesk Text Pro" panose="020B0504020202020204" pitchFamily="34" charset="77"/>
                <a:ea typeface="メイリオ" panose="020B0604030504040204" pitchFamily="50" charset="-128"/>
                <a:cs typeface="Arial" panose="020B0604020202020204" pitchFamily="34" charset="0"/>
              </a:rPr>
              <a:t>Experience future VSP One solution technology while preserving investments. </a:t>
            </a:r>
          </a:p>
        </p:txBody>
      </p:sp>
    </p:spTree>
    <p:extLst>
      <p:ext uri="{BB962C8B-B14F-4D97-AF65-F5344CB8AC3E}">
        <p14:creationId xmlns:p14="http://schemas.microsoft.com/office/powerpoint/2010/main" val="26624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alking in a hallway of servers&#10;&#10;AI-generated content may be incorrect.">
            <a:extLst>
              <a:ext uri="{FF2B5EF4-FFF2-40B4-BE49-F238E27FC236}">
                <a16:creationId xmlns:a16="http://schemas.microsoft.com/office/drawing/2014/main" id="{501D458C-2DEE-CC55-433B-A29F41F203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9DB4B-D125-0A2D-404A-670B3A01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Performance SLA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AFA6D-94DF-D6C4-4A1C-1442EA3E0D1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4160" y="1128304"/>
            <a:ext cx="4192337" cy="3244478"/>
          </a:xfrm>
        </p:spPr>
        <p:txBody>
          <a:bodyPr/>
          <a:lstStyle/>
          <a:p>
            <a:pPr marL="144000" indent="0">
              <a:buNone/>
            </a:pPr>
            <a:r>
              <a:rPr lang="en-US" b="1" dirty="0"/>
              <a:t>Performance you can rely on </a:t>
            </a:r>
            <a:r>
              <a:rPr lang="en-US" dirty="0"/>
              <a:t>is critical for high value workloads like AI, banking and online transaction processing</a:t>
            </a:r>
          </a:p>
          <a:p>
            <a:pPr lvl="1"/>
            <a:r>
              <a:rPr lang="en-US" dirty="0"/>
              <a:t>Supports all VSP One Block platforms.</a:t>
            </a:r>
          </a:p>
          <a:p>
            <a:pPr lvl="1"/>
            <a:r>
              <a:rPr lang="en-US" dirty="0"/>
              <a:t>A pool performance target is provided via our EverFlex Managed as a Service offering and provides assurance that you can count on a minimum level of performance.</a:t>
            </a:r>
          </a:p>
          <a:p>
            <a:pPr lvl="1"/>
            <a:r>
              <a:rPr lang="en-US" dirty="0"/>
              <a:t>In the event the system does not meet the guaranteed level of performance, a service credit will be provided.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7FD5F9-E7CE-6CA7-5EB4-63DFD2FCBA5F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279572" cy="8685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Neue Haas Grotesk Text Pro"/>
                <a:ea typeface="メイリオ"/>
                <a:cs typeface="Arial"/>
              </a:rPr>
              <a:t>Predictable performance you can rely on</a:t>
            </a:r>
            <a:r>
              <a:rPr lang="en-US" sz="1800" b="1" dirty="0">
                <a:solidFill>
                  <a:schemeClr val="bg1"/>
                </a:solidFill>
                <a:latin typeface="Neue Haas Grotesk Text Pro"/>
                <a:ea typeface="メイリオ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628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FB9716-487A-4C42-B346-2014D25A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Sustainability SLA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A48F5-1E10-FAA9-621D-03E00B14F5D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4160" y="1128304"/>
            <a:ext cx="4192337" cy="2595069"/>
          </a:xfrm>
        </p:spPr>
        <p:txBody>
          <a:bodyPr/>
          <a:lstStyle/>
          <a:p>
            <a:pPr marL="144000" indent="0">
              <a:buNone/>
            </a:pPr>
            <a:r>
              <a:rPr lang="en-US" b="1" dirty="0"/>
              <a:t>Ensure power efficiency </a:t>
            </a:r>
            <a:r>
              <a:rPr lang="en-US" dirty="0"/>
              <a:t>through power consumption monitoring and a guaranteed maximum consumption target </a:t>
            </a:r>
          </a:p>
          <a:p>
            <a:pPr lvl="1"/>
            <a:r>
              <a:rPr lang="en-US" dirty="0"/>
              <a:t>Supports all VSP One Block platforms and delivered via our Everflex Consumption and Managed as a Service offerings.</a:t>
            </a:r>
          </a:p>
          <a:p>
            <a:pPr lvl="1"/>
            <a:r>
              <a:rPr lang="en-US" dirty="0"/>
              <a:t>A maximum power consumption target provides assurance that you can plan for and count on a maximum power budget.</a:t>
            </a:r>
          </a:p>
          <a:p>
            <a:pPr lvl="1"/>
            <a:r>
              <a:rPr lang="en-US" dirty="0"/>
              <a:t>In the event the system exceeds the guaranteed power budget, a service credit will be provided.</a:t>
            </a:r>
          </a:p>
        </p:txBody>
      </p:sp>
      <p:pic>
        <p:nvPicPr>
          <p:cNvPr id="7" name="Picture Placeholder 6" descr="A couple of men wearing hard hats and looking at a box&#10;&#10;AI-generated content may be incorrect.">
            <a:extLst>
              <a:ext uri="{FF2B5EF4-FFF2-40B4-BE49-F238E27FC236}">
                <a16:creationId xmlns:a16="http://schemas.microsoft.com/office/drawing/2014/main" id="{A20A7D0F-B9A5-0BCC-B770-13D53074A9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DB59274-A6A6-7A8D-36B9-AE0DDC9F00A7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179366" cy="8685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bg1"/>
                </a:solidFill>
              </a:rPr>
              <a:t>Plan for and count on your maximum power budget.</a:t>
            </a:r>
          </a:p>
        </p:txBody>
      </p:sp>
    </p:spTree>
    <p:extLst>
      <p:ext uri="{BB962C8B-B14F-4D97-AF65-F5344CB8AC3E}">
        <p14:creationId xmlns:p14="http://schemas.microsoft.com/office/powerpoint/2010/main" val="28430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CDBBA-5180-1D09-22FA-3ABB4082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76497D-6E36-D765-3B16-3EBEB8B2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Neue Haas Grotesk Text Pro"/>
              </a:rPr>
              <a:t>Cyber Resilience Guarantee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283B9-7A98-F863-A993-FB8BB4361F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4160" y="1128304"/>
            <a:ext cx="4116974" cy="2874890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pPr marL="143510" indent="0">
              <a:buNone/>
            </a:pPr>
            <a:r>
              <a:rPr lang="en-US" b="1" dirty="0">
                <a:latin typeface="Neue Haas Grotesk Text Pro"/>
              </a:rPr>
              <a:t>Reduce business risk </a:t>
            </a:r>
            <a:r>
              <a:rPr lang="en-US" dirty="0">
                <a:latin typeface="Neue Haas Grotesk Text Pro"/>
              </a:rPr>
              <a:t>with ransomware data protection, corruption detection, and rapid recovery at scale. Guaranteed.</a:t>
            </a:r>
          </a:p>
          <a:p>
            <a:pPr marL="359410" lvl="1" indent="-107950"/>
            <a:r>
              <a:rPr lang="en-US" dirty="0">
                <a:latin typeface="Neue Haas Grotesk Text Pro"/>
              </a:rPr>
              <a:t>One partner to withstand, recover quickly from ransomware events for VSP One Block and VSP 5000 Series storage platforms. </a:t>
            </a:r>
          </a:p>
          <a:p>
            <a:pPr marL="359410" lvl="1" indent="-107950"/>
            <a:r>
              <a:rPr lang="en-US" dirty="0">
                <a:latin typeface="Neue Haas Grotesk Text Pro"/>
              </a:rPr>
              <a:t>99.99% ransomware data corruption detection accuracy.</a:t>
            </a:r>
          </a:p>
          <a:p>
            <a:pPr marL="359410" lvl="1" indent="-107950"/>
            <a:r>
              <a:rPr lang="en-US" dirty="0">
                <a:latin typeface="Neue Haas Grotesk Text Pro"/>
              </a:rPr>
              <a:t>In the event clean data is not recoverable after a cyber event, expert-led cyber recovery services for storage environment provided.</a:t>
            </a:r>
          </a:p>
          <a:p>
            <a:pPr marL="359410" lvl="1" indent="-107950"/>
            <a:endParaRPr lang="en-US" dirty="0">
              <a:latin typeface="Neue Haas Grotesk Text Pro"/>
            </a:endParaRPr>
          </a:p>
        </p:txBody>
      </p:sp>
      <p:pic>
        <p:nvPicPr>
          <p:cNvPr id="2" name="Picture Placeholder 1" descr="A group of people sitting at a desk with computers&#10;&#10;AI-generated content may be incorrect.">
            <a:extLst>
              <a:ext uri="{FF2B5EF4-FFF2-40B4-BE49-F238E27FC236}">
                <a16:creationId xmlns:a16="http://schemas.microsoft.com/office/drawing/2014/main" id="{61659E31-96BD-68D6-1E4C-0E4D7A5730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87" b="187"/>
          <a:stretch/>
        </p:blipFill>
        <p:spPr>
          <a:xfrm>
            <a:off x="4584964" y="837921"/>
            <a:ext cx="4558632" cy="4330700"/>
          </a:xfr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069E1A83-54FC-D32C-5ECE-AE7E02526675}"/>
              </a:ext>
            </a:extLst>
          </p:cNvPr>
          <p:cNvSpPr txBox="1">
            <a:spLocks/>
          </p:cNvSpPr>
          <p:nvPr/>
        </p:nvSpPr>
        <p:spPr>
          <a:xfrm>
            <a:off x="5079730" y="1128304"/>
            <a:ext cx="3378709" cy="8685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200" b="1" i="0" kern="1200" cap="none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Neue Haas Grotesk Text Pro"/>
                <a:ea typeface="メイリオ"/>
                <a:cs typeface="Arial"/>
              </a:rPr>
              <a:t>Simplify resilience to m</a:t>
            </a:r>
            <a:r>
              <a:rPr lang="en-US" sz="1800" b="1">
                <a:solidFill>
                  <a:schemeClr val="bg1"/>
                </a:solidFill>
                <a:latin typeface="Neue Haas Grotesk Text Pro"/>
                <a:ea typeface="メイリオ"/>
                <a:cs typeface="Arial"/>
              </a:rPr>
              <a:t>inimize </a:t>
            </a:r>
            <a:r>
              <a:rPr lang="en-US" sz="1800">
                <a:solidFill>
                  <a:schemeClr val="bg1"/>
                </a:solidFill>
                <a:latin typeface="Neue Haas Grotesk Text Pro"/>
                <a:ea typeface="メイリオ"/>
                <a:cs typeface="Arial"/>
              </a:rPr>
              <a:t>downtime and regulatory penalties from cyber-attacks.</a:t>
            </a:r>
            <a:endParaRPr lang="en-US" sz="1800" b="1">
              <a:solidFill>
                <a:schemeClr val="bg1"/>
              </a:solidFill>
              <a:latin typeface="Neue Haas Grotesk Text Pro"/>
              <a:ea typeface="メイリオ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5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9A4B524-A83B-C7FC-8E1B-91ADDCC2D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CD920-9B76-C251-C3DB-5D4D7F1C45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F51A71-E77F-9D45-8935-F05269CD1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103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9"/>
</p:tagLst>
</file>

<file path=ppt/theme/theme1.xml><?xml version="1.0" encoding="utf-8"?>
<a:theme xmlns:a="http://schemas.openxmlformats.org/drawingml/2006/main" name="HV2024">
  <a:themeElements>
    <a:clrScheme name="HV 2024 Rebrand ">
      <a:dk1>
        <a:srgbClr val="222222"/>
      </a:dk1>
      <a:lt1>
        <a:srgbClr val="FFFFFF"/>
      </a:lt1>
      <a:dk2>
        <a:srgbClr val="222222"/>
      </a:dk2>
      <a:lt2>
        <a:srgbClr val="F1F1F1"/>
      </a:lt2>
      <a:accent1>
        <a:srgbClr val="F6C100"/>
      </a:accent1>
      <a:accent2>
        <a:srgbClr val="CC0000"/>
      </a:accent2>
      <a:accent3>
        <a:srgbClr val="93419A"/>
      </a:accent3>
      <a:accent4>
        <a:srgbClr val="F10000"/>
      </a:accent4>
      <a:accent5>
        <a:srgbClr val="4571B6"/>
      </a:accent5>
      <a:accent6>
        <a:srgbClr val="83C3ED"/>
      </a:accent6>
      <a:hlink>
        <a:srgbClr val="F10000"/>
      </a:hlink>
      <a:folHlink>
        <a:srgbClr val="CC0000"/>
      </a:folHlink>
    </a:clrScheme>
    <a:fontScheme name="HDS 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latin typeface="Neue Haas Grotesk Text Pro" panose="020B0504020202020204" pitchFamily="34" charset="77"/>
          </a:defRPr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Bef>
            <a:spcPts val="600"/>
          </a:spcBef>
          <a:defRPr sz="1600" baseline="0" dirty="0" err="1" smtClean="0">
            <a:solidFill>
              <a:sysClr val="windowText" lastClr="000000"/>
            </a:solidFill>
            <a:latin typeface="Neue Haas Grotesk Text Pro" panose="020B050402020202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V-PowerPoint-Template-2025" id="{A507CDA4-2E4C-8245-86D1-33BC3E86B5BF}" vid="{1615E10C-8696-3E48-BD9C-5D9BF90E16CE}"/>
    </a:ext>
  </a:extLst>
</a:theme>
</file>

<file path=ppt/theme/theme2.xml><?xml version="1.0" encoding="utf-8"?>
<a:theme xmlns:a="http://schemas.openxmlformats.org/drawingml/2006/main" name="Office Theme">
  <a:themeElements>
    <a:clrScheme name="HDS 2011">
      <a:dk1>
        <a:sysClr val="windowText" lastClr="000000"/>
      </a:dk1>
      <a:lt1>
        <a:sysClr val="window" lastClr="FFFFFF"/>
      </a:lt1>
      <a:dk2>
        <a:srgbClr val="14AF9F"/>
      </a:dk2>
      <a:lt2>
        <a:srgbClr val="6D6E71"/>
      </a:lt2>
      <a:accent1>
        <a:srgbClr val="FD0014"/>
      </a:accent1>
      <a:accent2>
        <a:srgbClr val="C20014"/>
      </a:accent2>
      <a:accent3>
        <a:srgbClr val="009933"/>
      </a:accent3>
      <a:accent4>
        <a:srgbClr val="0073B2"/>
      </a:accent4>
      <a:accent5>
        <a:srgbClr val="DEB408"/>
      </a:accent5>
      <a:accent6>
        <a:srgbClr val="DC7400"/>
      </a:accent6>
      <a:hlink>
        <a:srgbClr val="FD0014"/>
      </a:hlink>
      <a:folHlink>
        <a:srgbClr val="C20014"/>
      </a:folHlink>
    </a:clrScheme>
    <a:fontScheme name="HDS 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DS 2011">
      <a:dk1>
        <a:sysClr val="windowText" lastClr="000000"/>
      </a:dk1>
      <a:lt1>
        <a:sysClr val="window" lastClr="FFFFFF"/>
      </a:lt1>
      <a:dk2>
        <a:srgbClr val="14AF9F"/>
      </a:dk2>
      <a:lt2>
        <a:srgbClr val="6D6E71"/>
      </a:lt2>
      <a:accent1>
        <a:srgbClr val="FD0014"/>
      </a:accent1>
      <a:accent2>
        <a:srgbClr val="C20014"/>
      </a:accent2>
      <a:accent3>
        <a:srgbClr val="009933"/>
      </a:accent3>
      <a:accent4>
        <a:srgbClr val="0073B2"/>
      </a:accent4>
      <a:accent5>
        <a:srgbClr val="DEB408"/>
      </a:accent5>
      <a:accent6>
        <a:srgbClr val="DC7400"/>
      </a:accent6>
      <a:hlink>
        <a:srgbClr val="FD0014"/>
      </a:hlink>
      <a:folHlink>
        <a:srgbClr val="C20014"/>
      </a:folHlink>
    </a:clrScheme>
    <a:fontScheme name="HDS 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7b9a6e-3eae-4e6e-9889-a6cd8cf1183d">
      <Terms xmlns="http://schemas.microsoft.com/office/infopath/2007/PartnerControls"/>
    </lcf76f155ced4ddcb4097134ff3c332f>
    <TaxCatchAll xmlns="76c7d617-2171-44d2-9b1c-c9fba8100a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9D15584EB9434797FB9F59C331E9C1" ma:contentTypeVersion="18" ma:contentTypeDescription="Create a new document." ma:contentTypeScope="" ma:versionID="fd87c5ed84baa17ba8023039f6ed7b1a">
  <xsd:schema xmlns:xsd="http://www.w3.org/2001/XMLSchema" xmlns:xs="http://www.w3.org/2001/XMLSchema" xmlns:p="http://schemas.microsoft.com/office/2006/metadata/properties" xmlns:ns2="087b9a6e-3eae-4e6e-9889-a6cd8cf1183d" xmlns:ns3="78e21994-9739-4e5d-a1d2-def43aad299f" xmlns:ns4="76c7d617-2171-44d2-9b1c-c9fba8100a69" targetNamespace="http://schemas.microsoft.com/office/2006/metadata/properties" ma:root="true" ma:fieldsID="4af8822a49529d5981caeb29ca49231a" ns2:_="" ns3:_="" ns4:_="">
    <xsd:import namespace="087b9a6e-3eae-4e6e-9889-a6cd8cf1183d"/>
    <xsd:import namespace="78e21994-9739-4e5d-a1d2-def43aad299f"/>
    <xsd:import namespace="76c7d617-2171-44d2-9b1c-c9fba8100a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b9a6e-3eae-4e6e-9889-a6cd8cf11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7650c0f-eee0-4e17-8522-a3a6532ea5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21994-9739-4e5d-a1d2-def43aad299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7d617-2171-44d2-9b1c-c9fba8100a6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5482b32-f4ce-45d6-948f-835c530bf443}" ma:internalName="TaxCatchAll" ma:showField="CatchAllData" ma:web="78e21994-9739-4e5d-a1d2-def43aad29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0C67C0-89DF-42CB-B6B2-1D88CF2C17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86DB61-D6BB-4655-A234-DB58689FF75A}">
  <ds:schemaRefs>
    <ds:schemaRef ds:uri="http://schemas.microsoft.com/office/2006/documentManagement/types"/>
    <ds:schemaRef ds:uri="76c7d617-2171-44d2-9b1c-c9fba8100a69"/>
    <ds:schemaRef ds:uri="78e21994-9739-4e5d-a1d2-def43aad299f"/>
    <ds:schemaRef ds:uri="http://schemas.microsoft.com/office/2006/metadata/properties"/>
    <ds:schemaRef ds:uri="http://purl.org/dc/elements/1.1/"/>
    <ds:schemaRef ds:uri="087b9a6e-3eae-4e6e-9889-a6cd8cf1183d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A025DC-A3B2-49D1-AC48-ADA3519E0CDD}">
  <ds:schemaRefs>
    <ds:schemaRef ds:uri="087b9a6e-3eae-4e6e-9889-a6cd8cf1183d"/>
    <ds:schemaRef ds:uri="76c7d617-2171-44d2-9b1c-c9fba8100a69"/>
    <ds:schemaRef ds:uri="78e21994-9739-4e5d-a1d2-def43aad29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11155</TotalTime>
  <Words>755</Words>
  <Application>Microsoft Office PowerPoint</Application>
  <PresentationFormat>On-screen Show (16:9)</PresentationFormat>
  <Paragraphs>72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HelveticaNeueLT Std</vt:lpstr>
      <vt:lpstr>Montserrat Thin</vt:lpstr>
      <vt:lpstr>Neue Haas Grotesk Text Pro</vt:lpstr>
      <vt:lpstr>Times New Roman</vt:lpstr>
      <vt:lpstr>Wingdings</vt:lpstr>
      <vt:lpstr>HV2024</vt:lpstr>
      <vt:lpstr>Unbreakable Core</vt:lpstr>
      <vt:lpstr>PowerPoint Presentation</vt:lpstr>
      <vt:lpstr>100% Data Availability. Guaranteed.</vt:lpstr>
      <vt:lpstr>No Questions Asked Effective Capacity Guarantee</vt:lpstr>
      <vt:lpstr>Modern Storage Assurance</vt:lpstr>
      <vt:lpstr>Performance SLA </vt:lpstr>
      <vt:lpstr>Sustainability SLA </vt:lpstr>
      <vt:lpstr>Cyber Resilience Guarantee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Angela Romberg</dc:creator>
  <cp:keywords/>
  <dc:description/>
  <cp:lastModifiedBy>Angela Romberg</cp:lastModifiedBy>
  <cp:revision>5</cp:revision>
  <dcterms:created xsi:type="dcterms:W3CDTF">2025-03-05T18:14:21Z</dcterms:created>
  <dcterms:modified xsi:type="dcterms:W3CDTF">2025-04-03T15:06:12Z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0x0101003C9D15584EB9434797FB9F59C331E9C1</vt:lpwstr>
  </property>
  <property fmtid="{D5CDD505-2E9C-101B-9397-08002B2CF9AE}" pid="3" name="MediaServiceImageTags">
    <vt:lpwstr/>
  </property>
</Properties>
</file>